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83" r:id="rId2"/>
    <p:sldId id="384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2" r:id="rId11"/>
    <p:sldId id="394" r:id="rId12"/>
    <p:sldId id="395" r:id="rId13"/>
    <p:sldId id="396" r:id="rId14"/>
    <p:sldId id="405" r:id="rId15"/>
    <p:sldId id="397" r:id="rId16"/>
    <p:sldId id="399" r:id="rId17"/>
    <p:sldId id="400" r:id="rId18"/>
    <p:sldId id="401" r:id="rId19"/>
    <p:sldId id="402" r:id="rId20"/>
    <p:sldId id="393" r:id="rId21"/>
    <p:sldId id="404" r:id="rId22"/>
    <p:sldId id="408" r:id="rId23"/>
    <p:sldId id="407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7" autoAdjust="0"/>
    <p:restoredTop sz="94660"/>
  </p:normalViewPr>
  <p:slideViewPr>
    <p:cSldViewPr snapToGrid="0">
      <p:cViewPr varScale="1">
        <p:scale>
          <a:sx n="69" d="100"/>
          <a:sy n="69" d="100"/>
        </p:scale>
        <p:origin x="8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006B4-98AC-4ACC-8495-616837DFC3BE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1A5B4-6E35-4722-8D2C-6BD1ED13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446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1189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1004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50260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434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01807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210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638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571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8061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2322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3744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0770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5312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88049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60483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3673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1493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822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897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149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255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753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b="1" u="sng" dirty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76B6C-EAD5-4696-8CC8-1BECD57EB35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4820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B23F77-0ADF-5AA3-744D-BB10F38F2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5C57547-9087-6017-4A50-3B3B52C76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CEB1BC-55D9-F642-33A5-3B47BCF13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D3A192-3737-7A88-545A-697E53746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788734-4228-7F76-603D-1E0C32B44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104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B94ACB-DD2D-25E9-97C7-7AB620F9D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79D4E9D-F910-1836-80F7-001B0A0BD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74116F-FEC7-D0B9-1456-FD61A08C9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E9627D-2EA0-328D-3C47-C0A3DB3F9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13A1B5-4A21-2839-A71F-D7FB85311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973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68951B6-DEA2-2C5F-7120-FA78F93884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4E7DDF6-31F9-A13B-0D28-43BE13282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F57E7B-288A-5E8A-5ED7-E13F7DAAC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8BA100-0D51-9681-DE4B-189EC1492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EE8095-B24F-8184-5B95-BA751234F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206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AD4B4B-435A-1C31-7259-D7A33173F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F9DBEB-8DD9-4327-64C2-B49A6660D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A852E4-3CC9-01B8-3A2B-866D80E13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5259FB-C58C-7DB0-B1F2-64AE41CE9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2069DD-2B08-8567-1A28-590F73A24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0777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CB7F57-8402-A3B1-10E5-D3BCCCFD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93208EB-A361-9914-8A28-C8FEC50F0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96E4E6-73B7-212D-4039-5A1C0C85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00359-1A91-965D-5671-B271AACFD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B874DE-AE0F-578E-FE7B-919AB6E5B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02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63D9A3-D7D4-5DFB-DC8D-E0FCD15BA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FEB01C-F16A-1EAC-49BA-616186427C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843A0BF-76EE-6D58-F03D-7284C7F94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B6A1AC-87C3-D1CC-6B64-3EAB4BA57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B12178-233F-0AE5-326C-E3E8F7610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937A49-598C-9147-23AD-BD000B50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8585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586BE7-254D-C9E3-9F8B-792BFBB34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F5616C-E1CA-19BF-26BB-5ACE71734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AF5230-9ECA-E5F4-8D69-0A33A35286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290ADDE-58F7-26A6-D5BC-6C228469B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68172D6-9AF6-B72F-5D6C-06152A84D1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8E7CF8C-38CD-AAD5-1552-C6D29884B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46A5C93-4BCE-F40C-946D-C53BCC625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94C3668-CD1C-DFC7-4F9B-E4C799AD1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774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F46C52-84DD-9F5A-E167-2385B455B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30C2A6-72DF-D0E7-6314-89367B652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B4E8F2-6274-AE96-53FC-22609E6B2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29025F1-D0D3-3791-F133-3B64D3F1B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4464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667C02C-92D5-EF35-3255-910F36FB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DE62BEA-873A-D8EE-647C-A102549D4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43DCE0-E9C2-AC1B-28E0-F67056422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562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7F41A3-8066-E594-3124-00E82F933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5922D2-4C9E-D946-86C1-AD7697F22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E68AC5B-C568-D99C-7329-ABEF5F66B1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8B9AB58-EA5E-DDC6-ED3E-9B0C117DF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2ECC74-38C1-F39B-27D1-C49685BB3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CA06B3B-E046-DF1B-98F3-17E22F1F9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71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FC581-44A9-0399-4644-5C967A794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BCA3233-ADCA-CBC9-B02A-1F9A066F37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D33DCEB-849F-6109-2FB4-19323A8EB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D5AF350-F65D-CE1E-974E-4CBD4270A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C16726-58AF-D467-F496-99F1D24A3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234FC3-DF21-177D-4C37-CE6FFE67E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364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DBFF8C0-5601-A968-30D8-F667DBF1B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DA0464-A00F-2B2A-35FD-398121962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AE659D-E2FC-5E16-8D76-D9DA3D088B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02D9E3-F612-41A4-AE7F-47240900B22A}" type="datetimeFigureOut">
              <a:rPr lang="fr-FR" smtClean="0"/>
              <a:t>06/01/2026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C780C0-93A8-D724-F9B0-7505F0C462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64BFD9-17E3-A9F8-026D-EE68C7DF4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20E8D7-E72E-4135-86E9-73B83FA7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210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ce.sdjes91.vieassociative@ac-versailles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ce.sdjes91.vie-associative@ac-versailles.fr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ce.sdjes91.vie-associative@ac-versailles.f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F4B27B4-42D2-4C90-D1F5-324D1FB963EC}"/>
              </a:ext>
            </a:extLst>
          </p:cNvPr>
          <p:cNvSpPr txBox="1"/>
          <p:nvPr/>
        </p:nvSpPr>
        <p:spPr>
          <a:xfrm>
            <a:off x="661869" y="2135752"/>
            <a:ext cx="1086406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 dirty="0" err="1"/>
              <a:t>Flash’Form</a:t>
            </a:r>
            <a:r>
              <a:rPr lang="fr-FR" sz="4000" b="1" dirty="0"/>
              <a:t> agrément JEP / postes FONJEP JEP</a:t>
            </a:r>
          </a:p>
          <a:p>
            <a:pPr algn="ctr"/>
            <a:r>
              <a:rPr lang="fr-FR" sz="4000" b="1" dirty="0"/>
              <a:t>Mardi 6 janvier 2026 </a:t>
            </a:r>
          </a:p>
          <a:p>
            <a:pPr algn="ctr"/>
            <a:r>
              <a:rPr lang="fr-FR" sz="4000" b="1" dirty="0"/>
              <a:t>14h en </a:t>
            </a:r>
            <a:r>
              <a:rPr lang="fr-FR" sz="4000" b="1" dirty="0" err="1"/>
              <a:t>visio</a:t>
            </a:r>
            <a:endParaRPr lang="fr-FR" sz="4000" b="1" dirty="0"/>
          </a:p>
          <a:p>
            <a:pPr algn="ctr"/>
            <a:r>
              <a:rPr lang="fr-FR" sz="4000" b="1" dirty="0"/>
              <a:t>SDJES 91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659522B-B527-9E5B-57FF-50B773F9F703}"/>
              </a:ext>
            </a:extLst>
          </p:cNvPr>
          <p:cNvSpPr txBox="1"/>
          <p:nvPr/>
        </p:nvSpPr>
        <p:spPr>
          <a:xfrm>
            <a:off x="2355053" y="5245648"/>
            <a:ext cx="8722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Adresse mail : </a:t>
            </a:r>
            <a:r>
              <a:rPr lang="fr-FR" sz="2400" dirty="0">
                <a:hlinkClick r:id="rId7"/>
              </a:rPr>
              <a:t>ce.sdjes91.vieassociative@ac-versailles.fr</a:t>
            </a:r>
            <a:endParaRPr lang="fr-FR" sz="2400" dirty="0"/>
          </a:p>
          <a:p>
            <a:r>
              <a:rPr lang="fr-FR" sz="2400" dirty="0"/>
              <a:t>Site internet : https://www.ac-versailles.fr/bureau-engagement-essonne-126800</a:t>
            </a:r>
          </a:p>
        </p:txBody>
      </p:sp>
    </p:spTree>
    <p:extLst>
      <p:ext uri="{BB962C8B-B14F-4D97-AF65-F5344CB8AC3E}">
        <p14:creationId xmlns:p14="http://schemas.microsoft.com/office/powerpoint/2010/main" val="1645500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256BC2D-5692-F92D-97E8-B188C4ECC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8234" y="935311"/>
            <a:ext cx="8229600" cy="1143000"/>
          </a:xfrm>
        </p:spPr>
        <p:txBody>
          <a:bodyPr/>
          <a:lstStyle/>
          <a:p>
            <a:r>
              <a:rPr lang="fr-FR" b="1" dirty="0"/>
              <a:t>Le dossier de demande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5601CB-FB25-D446-B719-537AA40C7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2574" y="2565401"/>
            <a:ext cx="8229600" cy="20955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Statuts de l’association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Rapport d’activité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Rapport financier et comptes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Présentation du projet associatif et des actions</a:t>
            </a:r>
          </a:p>
        </p:txBody>
      </p:sp>
    </p:spTree>
    <p:extLst>
      <p:ext uri="{BB962C8B-B14F-4D97-AF65-F5344CB8AC3E}">
        <p14:creationId xmlns:p14="http://schemas.microsoft.com/office/powerpoint/2010/main" val="1511287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BE92BD-A68E-24B9-8FE5-A6C20DE85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200" y="664914"/>
            <a:ext cx="8229600" cy="1143000"/>
          </a:xfrm>
        </p:spPr>
        <p:txBody>
          <a:bodyPr/>
          <a:lstStyle/>
          <a:p>
            <a:r>
              <a:rPr lang="fr-FR" b="1" dirty="0"/>
              <a:t>L’instruction de la demande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B5FB8F8-F95F-0D06-4838-9525979ED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4124" y="2209919"/>
            <a:ext cx="8229600" cy="2105706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Analyse du dossier par le SDJES 91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Vérification du respect des critères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Éventuels échanges ou compléments demandés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Décision d’agrément</a:t>
            </a:r>
          </a:p>
        </p:txBody>
      </p:sp>
    </p:spTree>
    <p:extLst>
      <p:ext uri="{BB962C8B-B14F-4D97-AF65-F5344CB8AC3E}">
        <p14:creationId xmlns:p14="http://schemas.microsoft.com/office/powerpoint/2010/main" val="3830195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C2DE91-14CB-EF40-F6BA-6617A147B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800" y="732854"/>
            <a:ext cx="8229600" cy="1143000"/>
          </a:xfrm>
        </p:spPr>
        <p:txBody>
          <a:bodyPr/>
          <a:lstStyle/>
          <a:p>
            <a:r>
              <a:rPr lang="fr-FR" b="1" dirty="0"/>
              <a:t>Durée et suivi de l’agrément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57C30F7-C2C5-0631-8CC4-1315651E4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2222618"/>
            <a:ext cx="11049000" cy="3606682"/>
          </a:xfrm>
        </p:spPr>
        <p:txBody>
          <a:bodyPr>
            <a:normAutofit/>
          </a:bodyPr>
          <a:lstStyle/>
          <a:p>
            <a:pPr marR="54610">
              <a:spcAft>
                <a:spcPts val="0"/>
              </a:spcAft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Depuis la loi du 24 août 2021, l’agrément JEP, auparavant délivré pour une durée illimitée, est désormais attribué pour une durée de 5 ans comme pour le tronc commun d’agrément. Les associations agréées avant 2023 doivent déposer une demande de renouvellement de leur agrément.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Peut être retiré en cas de non-respect des engagements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Obligation d’informer l’administration des changements majeurs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Maintien des valeurs et du projet associatif</a:t>
            </a:r>
          </a:p>
        </p:txBody>
      </p:sp>
    </p:spTree>
    <p:extLst>
      <p:ext uri="{BB962C8B-B14F-4D97-AF65-F5344CB8AC3E}">
        <p14:creationId xmlns:p14="http://schemas.microsoft.com/office/powerpoint/2010/main" val="1697493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C3C0403-7890-B21E-B53B-62FE5846A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4668" y="343334"/>
            <a:ext cx="8229600" cy="1143000"/>
          </a:xfrm>
        </p:spPr>
        <p:txBody>
          <a:bodyPr/>
          <a:lstStyle/>
          <a:p>
            <a:r>
              <a:rPr lang="fr-FR" b="1" dirty="0"/>
              <a:t>Conseils pour réussir sa demande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D92DEF6-F24A-6C04-D1CA-FA5180529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961" y="1769792"/>
            <a:ext cx="9644776" cy="2047704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Formaliser clairement le projet associatif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Mettre en avant les actions jeunesse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Montrer la participation des bénévoles et adhérents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Anticiper la demande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335C139-DB17-9614-6066-FCA46A23E273}"/>
              </a:ext>
            </a:extLst>
          </p:cNvPr>
          <p:cNvSpPr txBox="1"/>
          <p:nvPr/>
        </p:nvSpPr>
        <p:spPr>
          <a:xfrm>
            <a:off x="649447" y="3866360"/>
            <a:ext cx="103678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Quelques questions à se poser :</a:t>
            </a:r>
          </a:p>
          <a:p>
            <a:pPr marL="285750" indent="-285750">
              <a:buFontTx/>
              <a:buChar char="-"/>
            </a:pPr>
            <a:r>
              <a:rPr lang="fr-FR" dirty="0"/>
              <a:t>Les usagers et les adhérents ont voix au chapitre au sein de l’association?</a:t>
            </a:r>
          </a:p>
          <a:p>
            <a:pPr marL="285750" indent="-285750">
              <a:buFontTx/>
              <a:buChar char="-"/>
            </a:pPr>
            <a:r>
              <a:rPr lang="fr-FR" dirty="0"/>
              <a:t>L’association est-elle un lieu favorisant l’expérimentation, l’impulsion de projets et d’initiatives</a:t>
            </a:r>
          </a:p>
          <a:p>
            <a:pPr marL="285750" indent="-285750">
              <a:buFontTx/>
              <a:buChar char="-"/>
            </a:pPr>
            <a:r>
              <a:rPr lang="fr-FR" dirty="0"/>
              <a:t>En quoi pensez-vous que l’action de votre association peut transformer la société ?</a:t>
            </a:r>
          </a:p>
          <a:p>
            <a:pPr marL="285750" indent="-285750">
              <a:buFontTx/>
              <a:buChar char="-"/>
            </a:pPr>
            <a:r>
              <a:rPr lang="fr-FR" dirty="0"/>
              <a:t>Les méthodes pédagogiques utilisées par votre association placent-elles l’individu en position d’acteur ?</a:t>
            </a:r>
          </a:p>
          <a:p>
            <a:pPr marL="285750" indent="-285750">
              <a:buFontTx/>
              <a:buChar char="-"/>
            </a:pPr>
            <a:r>
              <a:rPr lang="fr-FR" dirty="0"/>
              <a:t>Votre  association  utilise-t-elle  le  mode  «  projet  »  ?  Si,  oui  à  quelles  occasions  ?</a:t>
            </a:r>
          </a:p>
          <a:p>
            <a:pPr marL="285750" indent="-285750">
              <a:buFontTx/>
              <a:buChar char="-"/>
            </a:pPr>
            <a:r>
              <a:rPr lang="fr-FR" dirty="0"/>
              <a:t>Les dirigeants, salariés et bénévoles sont-ils en mesure d’expliciter la démarche d’éducation populaire de votre association ?</a:t>
            </a:r>
          </a:p>
        </p:txBody>
      </p:sp>
    </p:spTree>
    <p:extLst>
      <p:ext uri="{BB962C8B-B14F-4D97-AF65-F5344CB8AC3E}">
        <p14:creationId xmlns:p14="http://schemas.microsoft.com/office/powerpoint/2010/main" val="1117419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AC8A46-C611-2361-9FB5-3E26D9C0BD52}"/>
              </a:ext>
            </a:extLst>
          </p:cNvPr>
          <p:cNvSpPr txBox="1">
            <a:spLocks/>
          </p:cNvSpPr>
          <p:nvPr/>
        </p:nvSpPr>
        <p:spPr>
          <a:xfrm>
            <a:off x="754092" y="2015628"/>
            <a:ext cx="1068381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06A184D-579D-DC2C-71B0-AB634FE91BD6}"/>
              </a:ext>
            </a:extLst>
          </p:cNvPr>
          <p:cNvSpPr txBox="1">
            <a:spLocks/>
          </p:cNvSpPr>
          <p:nvPr/>
        </p:nvSpPr>
        <p:spPr>
          <a:xfrm>
            <a:off x="432672" y="4160838"/>
            <a:ext cx="11326653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12C811-B6CC-47F6-6BA4-00CFE138463C}"/>
              </a:ext>
            </a:extLst>
          </p:cNvPr>
          <p:cNvSpPr txBox="1"/>
          <p:nvPr/>
        </p:nvSpPr>
        <p:spPr>
          <a:xfrm>
            <a:off x="3086100" y="2743200"/>
            <a:ext cx="617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/>
              <a:t>Questions/réponses </a:t>
            </a:r>
          </a:p>
        </p:txBody>
      </p:sp>
    </p:spTree>
    <p:extLst>
      <p:ext uri="{BB962C8B-B14F-4D97-AF65-F5344CB8AC3E}">
        <p14:creationId xmlns:p14="http://schemas.microsoft.com/office/powerpoint/2010/main" val="3953524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5F14D52-DDE2-DC07-3156-7025FF387B91}"/>
              </a:ext>
            </a:extLst>
          </p:cNvPr>
          <p:cNvSpPr txBox="1">
            <a:spLocks/>
          </p:cNvSpPr>
          <p:nvPr/>
        </p:nvSpPr>
        <p:spPr>
          <a:xfrm>
            <a:off x="2121884" y="160896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/>
              <a:t>Le poste FONJEP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D18A0A8-8BE5-4157-BC75-DC31F37BB3F6}"/>
              </a:ext>
            </a:extLst>
          </p:cNvPr>
          <p:cNvSpPr txBox="1">
            <a:spLocks/>
          </p:cNvSpPr>
          <p:nvPr/>
        </p:nvSpPr>
        <p:spPr>
          <a:xfrm>
            <a:off x="649447" y="3485653"/>
            <a:ext cx="11279346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Comprendre le dispositif et connaitre les démarches pour en bénéficier </a:t>
            </a:r>
          </a:p>
        </p:txBody>
      </p:sp>
    </p:spTree>
    <p:extLst>
      <p:ext uri="{BB962C8B-B14F-4D97-AF65-F5344CB8AC3E}">
        <p14:creationId xmlns:p14="http://schemas.microsoft.com/office/powerpoint/2010/main" val="4156777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9DC50B8-D06D-395F-90FA-B2364DCB9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91483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Qu’est-ce qu’un poste FONJEP JEP?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4213330-924A-DF04-D63C-EEE0D70A8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500" y="2052642"/>
            <a:ext cx="8229600" cy="4525963"/>
          </a:xfrm>
        </p:spPr>
        <p:txBody>
          <a:bodyPr/>
          <a:lstStyle/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Un soutien financier de l’État pour aider à l’emploi associatif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Une subvention annuelle attribuée à une association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Destinée au financement d’un poste salarié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3392611-281E-0FC9-BED0-BAEAF4A975A0}"/>
              </a:ext>
            </a:extLst>
          </p:cNvPr>
          <p:cNvSpPr txBox="1"/>
          <p:nvPr/>
        </p:nvSpPr>
        <p:spPr>
          <a:xfrm>
            <a:off x="3035300" y="4881983"/>
            <a:ext cx="7393147" cy="147732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Remarque : Il existe </a:t>
            </a:r>
          </a:p>
          <a:p>
            <a:pPr marL="285750" indent="-285750">
              <a:buFontTx/>
              <a:buChar char="-"/>
            </a:pPr>
            <a:r>
              <a:rPr lang="fr-FR" dirty="0"/>
              <a:t>des postes FONJEP JEP -  attribués par le SDJES ou la DRAJES si poste sur plusieurs départements </a:t>
            </a:r>
          </a:p>
          <a:p>
            <a:pPr marL="285750" indent="-285750">
              <a:buFontTx/>
              <a:buChar char="-"/>
            </a:pPr>
            <a:r>
              <a:rPr lang="fr-FR" dirty="0"/>
              <a:t>des postes FONJEP politique de la ville - attribués par la DDETS</a:t>
            </a:r>
          </a:p>
          <a:p>
            <a:pPr marL="285750" indent="-285750">
              <a:buFontTx/>
              <a:buChar char="-"/>
            </a:pPr>
            <a:r>
              <a:rPr lang="fr-FR" dirty="0"/>
              <a:t>des postes FONJEP Cohésion sociale - attribués par la DRAJES  </a:t>
            </a:r>
          </a:p>
        </p:txBody>
      </p:sp>
    </p:spTree>
    <p:extLst>
      <p:ext uri="{BB962C8B-B14F-4D97-AF65-F5344CB8AC3E}">
        <p14:creationId xmlns:p14="http://schemas.microsoft.com/office/powerpoint/2010/main" val="2056788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41C6235-CD69-89E6-8B3B-D483A59FA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800" y="564850"/>
            <a:ext cx="8229600" cy="1143000"/>
          </a:xfrm>
        </p:spPr>
        <p:txBody>
          <a:bodyPr/>
          <a:lstStyle/>
          <a:p>
            <a:r>
              <a:rPr lang="fr-FR" b="1" dirty="0"/>
              <a:t>Les objectifs du FONJEP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51EEBB0-25A0-FB10-CAB2-8CF2253ED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6747" y="2285790"/>
            <a:ext cx="9203769" cy="4525963"/>
          </a:xfrm>
        </p:spPr>
        <p:txBody>
          <a:bodyPr/>
          <a:lstStyle/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Soutenir la structuration et la pérennisation des associations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Favoriser l’emploi qualifié dans le secteur associatif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Renforcer les actions d’intérêt général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Accompagner les politiques publiques (jeunesse, éducation populaire, cohésion sociale, etc.)</a:t>
            </a:r>
          </a:p>
        </p:txBody>
      </p:sp>
    </p:spTree>
    <p:extLst>
      <p:ext uri="{BB962C8B-B14F-4D97-AF65-F5344CB8AC3E}">
        <p14:creationId xmlns:p14="http://schemas.microsoft.com/office/powerpoint/2010/main" val="3334281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E7B44B-2E7A-52F3-413D-3943739CB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1532" y="533400"/>
            <a:ext cx="6315615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Qui peut bénéficier d’un poste FONJEP JEP 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4C09781-9FE0-DDF7-A1EB-36001AFF0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36" y="2332860"/>
            <a:ext cx="4319864" cy="2981063"/>
          </a:xfrm>
        </p:spPr>
        <p:txBody>
          <a:bodyPr>
            <a:normAutofit fontScale="85000" lnSpcReduction="10000"/>
          </a:bodyPr>
          <a:lstStyle/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Associations loi 1901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Association agréé JEP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Associations employeuses ou en capacité de le devenir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Structures œuvrant dans les champs soutenus par l’État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Associations ayant un projet associatif solide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52BF92-67EB-16E4-F01A-12C126CCC926}"/>
              </a:ext>
            </a:extLst>
          </p:cNvPr>
          <p:cNvSpPr txBox="1">
            <a:spLocks/>
          </p:cNvSpPr>
          <p:nvPr/>
        </p:nvSpPr>
        <p:spPr>
          <a:xfrm>
            <a:off x="4851400" y="1784928"/>
            <a:ext cx="7086600" cy="493654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Instruction du 13/03/2025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Priorité aux petites associations (moins de 10 salariés)</a:t>
            </a:r>
          </a:p>
          <a:p>
            <a:r>
              <a:rPr lang="fr-FR" sz="27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La subvention versée par l’intermédiaire du </a:t>
            </a:r>
            <a:r>
              <a:rPr lang="fr-FR" sz="27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Fonjep</a:t>
            </a:r>
            <a:r>
              <a:rPr lang="fr-FR" sz="27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est destinée à soutenir un emploi qualifié et ne saurait être assimilée à un « emploi aidé ».</a:t>
            </a:r>
            <a:br>
              <a:rPr lang="fr-FR" sz="2700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fr-FR" sz="27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Une subvention versée par l’intermédiaire du </a:t>
            </a:r>
            <a:r>
              <a:rPr lang="fr-FR" sz="27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Fonjep</a:t>
            </a:r>
            <a:r>
              <a:rPr lang="fr-FR" sz="27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ne peut pas être cumulée avec un contrat de formation en alternance (contrat d’apprentissage, contrat de professionnalisation, etc.), ni un parcours emploi compétences, ni un poste adulte-relais, ni une aide à l’embauche dans les petites et moyennes entreprises. Les travailleurs indépendants, les autoentrepreneurs et les intermittents du spectacle ne sont pas éligibles aux subventions </a:t>
            </a:r>
            <a:r>
              <a:rPr lang="fr-FR" sz="27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Fonjep</a:t>
            </a:r>
            <a:endParaRPr lang="fr-FR" sz="27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fr-FR" sz="27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Les associations s’engagent à respecter le Contrat d’engagement républicain.</a:t>
            </a:r>
            <a:br>
              <a:rPr lang="fr-FR" sz="2700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fr-FR" sz="27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Une attention particulière sera portée à l’accompagnement à la professionnalisation de la personne titulaire du poste </a:t>
            </a:r>
            <a:r>
              <a:rPr lang="fr-FR" sz="27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Fonjep</a:t>
            </a:r>
            <a:r>
              <a:rPr lang="fr-FR" sz="27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4B9451-9C85-D7F1-4A69-83915231F819}"/>
              </a:ext>
            </a:extLst>
          </p:cNvPr>
          <p:cNvSpPr txBox="1"/>
          <p:nvPr/>
        </p:nvSpPr>
        <p:spPr>
          <a:xfrm>
            <a:off x="2108200" y="5433020"/>
            <a:ext cx="27432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Une attention particulière à la répartition des postes sur le territoire </a:t>
            </a:r>
          </a:p>
        </p:txBody>
      </p:sp>
    </p:spTree>
    <p:extLst>
      <p:ext uri="{BB962C8B-B14F-4D97-AF65-F5344CB8AC3E}">
        <p14:creationId xmlns:p14="http://schemas.microsoft.com/office/powerpoint/2010/main" val="2413506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7B7CAB-F1BD-9B30-E171-98C0E956D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1171223"/>
            <a:ext cx="8229600" cy="1143000"/>
          </a:xfrm>
        </p:spPr>
        <p:txBody>
          <a:bodyPr/>
          <a:lstStyle/>
          <a:p>
            <a:r>
              <a:rPr lang="fr-FR" b="1" dirty="0"/>
              <a:t>Que finance un poste FONJEP 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48CD05-6C7C-B61B-1835-C1838B3E6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2678703"/>
            <a:ext cx="10871200" cy="1636922"/>
          </a:xfrm>
        </p:spPr>
        <p:txBody>
          <a:bodyPr>
            <a:normAutofit fontScale="85000" lnSpcReduction="20000"/>
          </a:bodyPr>
          <a:lstStyle/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Une partie du coût d’un poste salarié : 7164€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Un soutien sur plusieurs années : 3 ans renouvelable 2 fois maximum</a:t>
            </a:r>
          </a:p>
          <a:p>
            <a:pPr lvl="1"/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Le renouvellement se fait après une évaluation des objectifs fixés lors de la signature de la convention   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La subvention ne couvre pas la totalité du salaire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ABFA185-1611-B819-18A3-031F4428254C}"/>
              </a:ext>
            </a:extLst>
          </p:cNvPr>
          <p:cNvSpPr txBox="1"/>
          <p:nvPr/>
        </p:nvSpPr>
        <p:spPr>
          <a:xfrm>
            <a:off x="1835150" y="4781989"/>
            <a:ext cx="897255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Attention, sur l’application FONJEP : signaler rapidement tout changement de salarié et penser à mettre la fiche de paie du salarié de décembre </a:t>
            </a:r>
          </a:p>
        </p:txBody>
      </p:sp>
    </p:spTree>
    <p:extLst>
      <p:ext uri="{BB962C8B-B14F-4D97-AF65-F5344CB8AC3E}">
        <p14:creationId xmlns:p14="http://schemas.microsoft.com/office/powerpoint/2010/main" val="4129833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AC8A46-C611-2361-9FB5-3E26D9C0BD52}"/>
              </a:ext>
            </a:extLst>
          </p:cNvPr>
          <p:cNvSpPr txBox="1">
            <a:spLocks/>
          </p:cNvSpPr>
          <p:nvPr/>
        </p:nvSpPr>
        <p:spPr>
          <a:xfrm>
            <a:off x="754092" y="2015628"/>
            <a:ext cx="1068381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/>
              <a:t>L’agrément Jeunesse et Éducation Populaire (JEP)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06A184D-579D-DC2C-71B0-AB634FE91BD6}"/>
              </a:ext>
            </a:extLst>
          </p:cNvPr>
          <p:cNvSpPr txBox="1">
            <a:spLocks/>
          </p:cNvSpPr>
          <p:nvPr/>
        </p:nvSpPr>
        <p:spPr>
          <a:xfrm>
            <a:off x="432672" y="4160838"/>
            <a:ext cx="11326653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Comprendre l’agrément et les démarches pour l’obtenir</a:t>
            </a:r>
          </a:p>
        </p:txBody>
      </p:sp>
    </p:spTree>
    <p:extLst>
      <p:ext uri="{BB962C8B-B14F-4D97-AF65-F5344CB8AC3E}">
        <p14:creationId xmlns:p14="http://schemas.microsoft.com/office/powerpoint/2010/main" val="322736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734814-003A-3F56-53FC-C77A086E0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1634387"/>
            <a:ext cx="8889016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Comment demander un poste FONJEP 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1D4216E-8413-C4C2-E523-DB6480501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873807"/>
            <a:ext cx="8229600" cy="3832631"/>
          </a:xfrm>
        </p:spPr>
        <p:txBody>
          <a:bodyPr>
            <a:normAutofit fontScale="92500" lnSpcReduction="10000"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Christophe SONET</a:t>
            </a:r>
          </a:p>
          <a:p>
            <a:pPr lvl="1"/>
            <a:r>
              <a:rPr lang="fr-FR" dirty="0">
                <a:solidFill>
                  <a:schemeClr val="accent1">
                    <a:lumMod val="75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ce.sdjes91.vie-associative@ac-versailles.fr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Monter un dossier de demande : </a:t>
            </a:r>
          </a:p>
          <a:p>
            <a:pPr>
              <a:buFontTx/>
              <a:buChar char="-"/>
            </a:pPr>
            <a:r>
              <a:rPr lang="fr-FR" dirty="0">
                <a:solidFill>
                  <a:schemeClr val="accent1"/>
                </a:solidFill>
              </a:rPr>
              <a:t>Fournir Justificatif d’agrément JEP en cours</a:t>
            </a:r>
          </a:p>
          <a:p>
            <a:pPr>
              <a:buFontTx/>
              <a:buChar char="-"/>
            </a:pPr>
            <a:r>
              <a:rPr lang="fr-FR" dirty="0">
                <a:solidFill>
                  <a:schemeClr val="accent1"/>
                </a:solidFill>
              </a:rPr>
              <a:t>Renseigner CERFA unique de demande de subvention</a:t>
            </a:r>
          </a:p>
          <a:p>
            <a:pPr>
              <a:buFontTx/>
              <a:buChar char="-"/>
            </a:pPr>
            <a:r>
              <a:rPr lang="fr-FR" dirty="0">
                <a:solidFill>
                  <a:schemeClr val="accent1"/>
                </a:solidFill>
              </a:rPr>
              <a:t>Fournir fiche de poste et CV de la personne recrutée ou à recruter</a:t>
            </a:r>
          </a:p>
          <a:p>
            <a:pPr>
              <a:buFontTx/>
              <a:buChar char="-"/>
            </a:pPr>
            <a:r>
              <a:rPr lang="fr-FR" dirty="0">
                <a:solidFill>
                  <a:schemeClr val="accent1"/>
                </a:solidFill>
              </a:rPr>
              <a:t>Fournir  derniers rapport d’activité et documents comptables de fin d’exercice</a:t>
            </a:r>
          </a:p>
          <a:p>
            <a:pPr>
              <a:buFontTx/>
              <a:buChar char="-"/>
            </a:pPr>
            <a:endParaRPr lang="fr-FR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4C15B99-2BB6-3A7F-0113-FBDB3560629B}"/>
              </a:ext>
            </a:extLst>
          </p:cNvPr>
          <p:cNvSpPr txBox="1"/>
          <p:nvPr/>
        </p:nvSpPr>
        <p:spPr>
          <a:xfrm>
            <a:off x="6960584" y="805881"/>
            <a:ext cx="467163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Association domiciliée dans l'Essonne</a:t>
            </a:r>
          </a:p>
        </p:txBody>
      </p:sp>
    </p:spTree>
    <p:extLst>
      <p:ext uri="{BB962C8B-B14F-4D97-AF65-F5344CB8AC3E}">
        <p14:creationId xmlns:p14="http://schemas.microsoft.com/office/powerpoint/2010/main" val="1429777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0A1A283-3EAA-625D-C860-3EDC7970D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6642" y="1400159"/>
            <a:ext cx="9004299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Conseils pour maximiser ses chances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FD0E59-F04F-E36A-D074-CB70B2920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783072"/>
            <a:ext cx="8229600" cy="3157762"/>
          </a:xfrm>
        </p:spPr>
        <p:txBody>
          <a:bodyPr/>
          <a:lstStyle/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Anticiper les délais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Montrer l’utilité sociale du poste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Présenter un budget réaliste</a:t>
            </a:r>
          </a:p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Soigner la cohérence entre projet et poste</a:t>
            </a:r>
          </a:p>
          <a:p>
            <a:r>
              <a:rPr lang="fr-FR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Attention nous avons un nombre de postes disponibles limité </a:t>
            </a:r>
          </a:p>
        </p:txBody>
      </p:sp>
    </p:spTree>
    <p:extLst>
      <p:ext uri="{BB962C8B-B14F-4D97-AF65-F5344CB8AC3E}">
        <p14:creationId xmlns:p14="http://schemas.microsoft.com/office/powerpoint/2010/main" val="1534743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AC8A46-C611-2361-9FB5-3E26D9C0BD52}"/>
              </a:ext>
            </a:extLst>
          </p:cNvPr>
          <p:cNvSpPr txBox="1">
            <a:spLocks/>
          </p:cNvSpPr>
          <p:nvPr/>
        </p:nvSpPr>
        <p:spPr>
          <a:xfrm>
            <a:off x="754092" y="2015628"/>
            <a:ext cx="1068381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06A184D-579D-DC2C-71B0-AB634FE91BD6}"/>
              </a:ext>
            </a:extLst>
          </p:cNvPr>
          <p:cNvSpPr txBox="1">
            <a:spLocks/>
          </p:cNvSpPr>
          <p:nvPr/>
        </p:nvSpPr>
        <p:spPr>
          <a:xfrm>
            <a:off x="432672" y="4160838"/>
            <a:ext cx="11326653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12C811-B6CC-47F6-6BA4-00CFE138463C}"/>
              </a:ext>
            </a:extLst>
          </p:cNvPr>
          <p:cNvSpPr txBox="1"/>
          <p:nvPr/>
        </p:nvSpPr>
        <p:spPr>
          <a:xfrm>
            <a:off x="3486185" y="1289115"/>
            <a:ext cx="7446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/>
              <a:t>Pour plus d’informations :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37BEF63-213C-8047-F09E-AF497C7EB36C}"/>
              </a:ext>
            </a:extLst>
          </p:cNvPr>
          <p:cNvSpPr txBox="1"/>
          <p:nvPr/>
        </p:nvSpPr>
        <p:spPr>
          <a:xfrm>
            <a:off x="2258291" y="2798618"/>
            <a:ext cx="6679777" cy="1632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https://www.fonjep.org/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Cadre réglementaire 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https://www.education.gouv.fr/bo/2025/Hebdo24/SPOV2508211J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935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AC8A46-C611-2361-9FB5-3E26D9C0BD52}"/>
              </a:ext>
            </a:extLst>
          </p:cNvPr>
          <p:cNvSpPr txBox="1">
            <a:spLocks/>
          </p:cNvSpPr>
          <p:nvPr/>
        </p:nvSpPr>
        <p:spPr>
          <a:xfrm>
            <a:off x="754092" y="2015628"/>
            <a:ext cx="1068381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06A184D-579D-DC2C-71B0-AB634FE91BD6}"/>
              </a:ext>
            </a:extLst>
          </p:cNvPr>
          <p:cNvSpPr txBox="1">
            <a:spLocks/>
          </p:cNvSpPr>
          <p:nvPr/>
        </p:nvSpPr>
        <p:spPr>
          <a:xfrm>
            <a:off x="432672" y="4160838"/>
            <a:ext cx="11326653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12C811-B6CC-47F6-6BA4-00CFE138463C}"/>
              </a:ext>
            </a:extLst>
          </p:cNvPr>
          <p:cNvSpPr txBox="1"/>
          <p:nvPr/>
        </p:nvSpPr>
        <p:spPr>
          <a:xfrm>
            <a:off x="3086100" y="2743200"/>
            <a:ext cx="617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/>
              <a:t>Questions/réponses </a:t>
            </a:r>
          </a:p>
        </p:txBody>
      </p:sp>
    </p:spTree>
    <p:extLst>
      <p:ext uri="{BB962C8B-B14F-4D97-AF65-F5344CB8AC3E}">
        <p14:creationId xmlns:p14="http://schemas.microsoft.com/office/powerpoint/2010/main" val="1016624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0C70485-67E3-12A5-4A18-FE1BE8C8C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1027467"/>
            <a:ext cx="8229600" cy="1143000"/>
          </a:xfrm>
        </p:spPr>
        <p:txBody>
          <a:bodyPr/>
          <a:lstStyle/>
          <a:p>
            <a:r>
              <a:rPr lang="fr-FR" b="1" dirty="0"/>
              <a:t>Qu’est-ce que l’agrément JEP 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68B2FA-B542-5B3C-D3C6-F02617F6E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624" y="2517863"/>
            <a:ext cx="9653923" cy="2983586"/>
          </a:xfrm>
        </p:spPr>
        <p:txBody>
          <a:bodyPr>
            <a:normAutofit lnSpcReduction="10000"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Un agrément délivré par l’État : le ministre de l’Education nationale 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Reconnaît une association comme acteur de jeunesse et d’éducation populaire (favorise la participation citoyenne et l’engagement à tous les âges de la vie).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Marque de reconnaissance institutionnelle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Permet un dialogue privilégié avec les pouvoirs publics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675F3AB-873A-7B13-63D6-2485FC970961}"/>
              </a:ext>
            </a:extLst>
          </p:cNvPr>
          <p:cNvSpPr txBox="1"/>
          <p:nvPr/>
        </p:nvSpPr>
        <p:spPr>
          <a:xfrm>
            <a:off x="8096250" y="487410"/>
            <a:ext cx="37719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Plus ancien agrément attribué par l’Etat : mis en place en 1944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9D6AD22-EFC4-A6EC-6549-80C0BDC906EC}"/>
              </a:ext>
            </a:extLst>
          </p:cNvPr>
          <p:cNvSpPr txBox="1"/>
          <p:nvPr/>
        </p:nvSpPr>
        <p:spPr>
          <a:xfrm>
            <a:off x="2121884" y="5573494"/>
            <a:ext cx="872566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L’agrément JEP valorise essentiellement les activités et démarches pédagogiques en dehors du cadre de l’éducation formelle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61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E80D549-EBA0-1ED1-B08C-73AFF6736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0" y="1471732"/>
            <a:ext cx="8229600" cy="1143000"/>
          </a:xfrm>
        </p:spPr>
        <p:txBody>
          <a:bodyPr/>
          <a:lstStyle/>
          <a:p>
            <a:r>
              <a:rPr lang="fr-FR" b="1" dirty="0"/>
              <a:t>À quoi sert l’agrément JEP 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83BA61F-6D5C-2683-45ED-BA7E55D6C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553" y="3376340"/>
            <a:ext cx="9314340" cy="2465318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Reconnaître l’utilité sociale des actions de l’association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Faciliter l’accès à certains financements publics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Renforcer la crédibilité de l’association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S’inscrire dans les politiques publiques jeunesse</a:t>
            </a:r>
          </a:p>
        </p:txBody>
      </p:sp>
    </p:spTree>
    <p:extLst>
      <p:ext uri="{BB962C8B-B14F-4D97-AF65-F5344CB8AC3E}">
        <p14:creationId xmlns:p14="http://schemas.microsoft.com/office/powerpoint/2010/main" val="3150073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EBBDBE-8F28-33C6-03E2-83F16A1F3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00" y="123963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Qui peut demander l’agrément JEP 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838155-869C-3F45-BD4B-21A0A7128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0988" y="2882900"/>
            <a:ext cx="8229600" cy="2414861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Associations loi 1901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Agissant dans les domaines de la jeunesse et de l’éducation populaire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Fonctionnement démocratique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Activités ouvertes à tous, sans discrimination</a:t>
            </a:r>
          </a:p>
        </p:txBody>
      </p:sp>
    </p:spTree>
    <p:extLst>
      <p:ext uri="{BB962C8B-B14F-4D97-AF65-F5344CB8AC3E}">
        <p14:creationId xmlns:p14="http://schemas.microsoft.com/office/powerpoint/2010/main" val="1364299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44D2AAE-0DDA-06EC-CC11-B68022095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0" y="14441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Les valeurs de l’éducation populaire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DC5FD4C-DC46-F93E-DB50-105739020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1884" y="2685023"/>
            <a:ext cx="8229600" cy="2169647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Accès de tous à la citoyenneté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Émancipation et participation des publics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Apprentissage par l’action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Respect des valeurs de la République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E10876-16F3-18A3-60E0-97E91C959D59}"/>
              </a:ext>
            </a:extLst>
          </p:cNvPr>
          <p:cNvSpPr txBox="1"/>
          <p:nvPr/>
        </p:nvSpPr>
        <p:spPr>
          <a:xfrm>
            <a:off x="2121884" y="5573494"/>
            <a:ext cx="872566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L’agrément JEP valorise essentiellement les activités et démarches pédagogiques en dehors du cadre de l’éducation formelle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36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5B4D44D-2BC2-E2F5-4153-0740BE457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0" y="127000"/>
            <a:ext cx="8229600" cy="1143000"/>
          </a:xfrm>
        </p:spPr>
        <p:txBody>
          <a:bodyPr/>
          <a:lstStyle/>
          <a:p>
            <a:r>
              <a:rPr lang="fr-FR" b="1" dirty="0"/>
              <a:t>Conditions à remplir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C67867B-D09C-2377-144B-69162F862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752" y="2096001"/>
            <a:ext cx="3980576" cy="38326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Critères communs à l’ensemble des agréments de l’Etat : </a:t>
            </a:r>
          </a:p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Fonctionnement démocratique (AG, CA, statuts)</a:t>
            </a:r>
          </a:p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Gestion désintéressée</a:t>
            </a:r>
          </a:p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Transparence financière</a:t>
            </a:r>
          </a:p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Activités effectives depuis 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au moins 3 ans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7DA2DDD-8BF4-9121-8E3F-08BF276E3585}"/>
              </a:ext>
            </a:extLst>
          </p:cNvPr>
          <p:cNvSpPr txBox="1">
            <a:spLocks/>
          </p:cNvSpPr>
          <p:nvPr/>
        </p:nvSpPr>
        <p:spPr>
          <a:xfrm>
            <a:off x="4630023" y="1270000"/>
            <a:ext cx="7326154" cy="5588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Critères pour bénéficier d’un agrément JEP</a:t>
            </a:r>
          </a:p>
          <a:p>
            <a:pPr>
              <a:lnSpc>
                <a:spcPct val="100000"/>
              </a:lnSpc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Avoir une activité dans le domaine de l’Éducation populaire et de la jeunesse</a:t>
            </a:r>
          </a:p>
          <a:p>
            <a:pPr>
              <a:lnSpc>
                <a:spcPct val="100000"/>
              </a:lnSpc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Garantir la liberté de conscience, le respect du principe de non-discrimination, un fonctionnement démocratique, une transparence de leur gestion, et permettre, l’égal accès des hommes et des femmes et l’accès des jeunes aux instances dirigeantes</a:t>
            </a:r>
          </a:p>
          <a:p>
            <a:pPr marL="342900" marR="60325" lvl="0" indent="-342900" algn="just">
              <a:lnSpc>
                <a:spcPct val="90000"/>
              </a:lnSpc>
              <a:spcBef>
                <a:spcPts val="69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39420" algn="l"/>
                <a:tab pos="440690" algn="l"/>
              </a:tabLst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S’inscrire dans une démarche citoyenne et dans les valeurs de l’Éducation populaire</a:t>
            </a:r>
          </a:p>
          <a:p>
            <a:pPr marL="342900" marR="59055" lvl="0" indent="-342900" algn="just">
              <a:lnSpc>
                <a:spcPct val="90000"/>
              </a:lnSpc>
              <a:spcBef>
                <a:spcPts val="79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39420" algn="l"/>
                <a:tab pos="440690" algn="l"/>
              </a:tabLst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Mettre en place des démarches éducatives et pédagogiques permettant aux participants d’être acteurs de citoyenneté et de solidarité</a:t>
            </a:r>
          </a:p>
          <a:p>
            <a:pPr marL="342900" marR="60325" lvl="0" indent="-342900" algn="just">
              <a:lnSpc>
                <a:spcPct val="90000"/>
              </a:lnSpc>
              <a:spcBef>
                <a:spcPts val="805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39420" algn="l"/>
                <a:tab pos="440690" algn="l"/>
              </a:tabLst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Favoriser la participation de tous les acteurs aux instances de gouvernance de l’association</a:t>
            </a:r>
          </a:p>
          <a:p>
            <a:pPr marL="342900" marR="60325" lvl="0" indent="-342900" algn="just">
              <a:lnSpc>
                <a:spcPct val="90000"/>
              </a:lnSpc>
              <a:spcBef>
                <a:spcPts val="78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39420" algn="l"/>
                <a:tab pos="440690" algn="l"/>
              </a:tabLst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Être porteur d’une vision émancipatrice de l’action associative </a:t>
            </a:r>
          </a:p>
          <a:p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726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22D8135-E711-84CB-55EB-15A605A38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500" y="1281691"/>
            <a:ext cx="8229600" cy="1143000"/>
          </a:xfrm>
        </p:spPr>
        <p:txBody>
          <a:bodyPr/>
          <a:lstStyle/>
          <a:p>
            <a:r>
              <a:rPr lang="fr-FR" b="1" dirty="0"/>
              <a:t>Les avantages de l’agrément JEP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BFD70F-ECE5-0F8F-99A2-00C4AF2C7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7947" y="2908300"/>
            <a:ext cx="8459946" cy="2207609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Accès à certains dispositifs (ex : FONJEP)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Possibilité de subventions spécifiques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Reconnaissance officielle par l’État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Renforcement du partenariat institutionnel</a:t>
            </a:r>
          </a:p>
        </p:txBody>
      </p:sp>
    </p:spTree>
    <p:extLst>
      <p:ext uri="{BB962C8B-B14F-4D97-AF65-F5344CB8AC3E}">
        <p14:creationId xmlns:p14="http://schemas.microsoft.com/office/powerpoint/2010/main" val="2708347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9" y="-69272"/>
            <a:ext cx="5019221" cy="1854200"/>
          </a:xfrm>
          <a:custGeom>
            <a:avLst/>
            <a:gdLst/>
            <a:ahLst/>
            <a:cxnLst/>
            <a:rect l="l" t="t" r="r" b="b"/>
            <a:pathLst>
              <a:path w="8728200" h="3857287">
                <a:moveTo>
                  <a:pt x="0" y="0"/>
                </a:moveTo>
                <a:lnTo>
                  <a:pt x="8728200" y="0"/>
                </a:lnTo>
                <a:lnTo>
                  <a:pt x="8728200" y="3857287"/>
                </a:lnTo>
                <a:lnTo>
                  <a:pt x="0" y="3857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077" b="-901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28447" y="3025369"/>
            <a:ext cx="1763553" cy="3832631"/>
          </a:xfrm>
          <a:custGeom>
            <a:avLst/>
            <a:gdLst/>
            <a:ahLst/>
            <a:cxnLst/>
            <a:rect l="l" t="t" r="r" b="b"/>
            <a:pathLst>
              <a:path w="2645330" h="5748947">
                <a:moveTo>
                  <a:pt x="0" y="0"/>
                </a:moveTo>
                <a:lnTo>
                  <a:pt x="2645330" y="0"/>
                </a:lnTo>
                <a:lnTo>
                  <a:pt x="2645330" y="5748947"/>
                </a:lnTo>
                <a:lnTo>
                  <a:pt x="0" y="57489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697" t="-565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" y="3769847"/>
            <a:ext cx="2483127" cy="3088153"/>
          </a:xfrm>
          <a:custGeom>
            <a:avLst/>
            <a:gdLst/>
            <a:ahLst/>
            <a:cxnLst/>
            <a:rect l="l" t="t" r="r" b="b"/>
            <a:pathLst>
              <a:path w="3724691" h="4632230">
                <a:moveTo>
                  <a:pt x="0" y="0"/>
                </a:moveTo>
                <a:lnTo>
                  <a:pt x="3724691" y="0"/>
                </a:lnTo>
                <a:lnTo>
                  <a:pt x="3724691" y="4632230"/>
                </a:lnTo>
                <a:lnTo>
                  <a:pt x="0" y="4632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882" t="-130476" r="-27392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4801" y="82158"/>
            <a:ext cx="3634167" cy="902485"/>
          </a:xfrm>
          <a:custGeom>
            <a:avLst/>
            <a:gdLst/>
            <a:ahLst/>
            <a:cxnLst/>
            <a:rect l="l" t="t" r="r" b="b"/>
            <a:pathLst>
              <a:path w="5451251" h="1353727">
                <a:moveTo>
                  <a:pt x="0" y="0"/>
                </a:moveTo>
                <a:lnTo>
                  <a:pt x="5451251" y="0"/>
                </a:lnTo>
                <a:lnTo>
                  <a:pt x="5451251" y="1353727"/>
                </a:lnTo>
                <a:lnTo>
                  <a:pt x="0" y="135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Espace réservé du contenu 5"/>
          <p:cNvSpPr txBox="1">
            <a:spLocks/>
          </p:cNvSpPr>
          <p:nvPr/>
        </p:nvSpPr>
        <p:spPr>
          <a:xfrm>
            <a:off x="649447" y="2015628"/>
            <a:ext cx="9779000" cy="3282133"/>
          </a:xfrm>
          <a:prstGeom prst="rect">
            <a:avLst/>
          </a:prstGeom>
        </p:spPr>
        <p:txBody>
          <a:bodyPr vert="horz" lIns="60960" tIns="30480" rIns="60960" bIns="3048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133" dirty="0"/>
          </a:p>
          <a:p>
            <a:pPr marL="0" indent="0">
              <a:buNone/>
            </a:pPr>
            <a:endParaRPr lang="fr-FR" sz="2133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53BD92-E9F1-725C-91D7-F68FCADFA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3790" y="78837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Comment obtenir l’agrément JEP 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BF4C493-7CD7-4B5F-0B8D-1B36D4145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155551"/>
            <a:ext cx="9561353" cy="4525963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Christophe SONET</a:t>
            </a:r>
          </a:p>
          <a:p>
            <a:pPr lvl="1"/>
            <a:r>
              <a:rPr lang="fr-FR" dirty="0">
                <a:solidFill>
                  <a:schemeClr val="accent1">
                    <a:lumMod val="75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ce.sdjes91.vie-associative@ac-versailles.fr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https://www.associations.gouv.fr/agrement-de-jeunesse-et-deducation-populaire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Lien démarches simplifiées : Demande initiale ou de renouvellement d'un agrément JEP (Jeunesse - Education Populaire) - n°76605</a:t>
            </a:r>
          </a:p>
          <a:p>
            <a:pPr lvl="1"/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https://demarche.numerique.gouv.fr/commencer/demande-initiale-ou-renouvellement-agrement-jep</a:t>
            </a:r>
          </a:p>
          <a:p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7403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1293</Words>
  <Application>Microsoft Office PowerPoint</Application>
  <PresentationFormat>Grand écran</PresentationFormat>
  <Paragraphs>204</Paragraphs>
  <Slides>23</Slides>
  <Notes>23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Arial Black</vt:lpstr>
      <vt:lpstr>Symbol</vt:lpstr>
      <vt:lpstr>Thème Office</vt:lpstr>
      <vt:lpstr>Présentation PowerPoint</vt:lpstr>
      <vt:lpstr>Présentation PowerPoint</vt:lpstr>
      <vt:lpstr>Qu’est-ce que l’agrément JEP ?</vt:lpstr>
      <vt:lpstr>À quoi sert l’agrément JEP ?</vt:lpstr>
      <vt:lpstr>Qui peut demander l’agrément JEP ?</vt:lpstr>
      <vt:lpstr>Les valeurs de l’éducation populaire</vt:lpstr>
      <vt:lpstr>Conditions à remplir</vt:lpstr>
      <vt:lpstr>Les avantages de l’agrément JEP</vt:lpstr>
      <vt:lpstr>Comment obtenir l’agrément JEP ?</vt:lpstr>
      <vt:lpstr>Le dossier de demande</vt:lpstr>
      <vt:lpstr>L’instruction de la demande</vt:lpstr>
      <vt:lpstr>Durée et suivi de l’agrément</vt:lpstr>
      <vt:lpstr>Conseils pour réussir sa demande</vt:lpstr>
      <vt:lpstr>Présentation PowerPoint</vt:lpstr>
      <vt:lpstr>Présentation PowerPoint</vt:lpstr>
      <vt:lpstr>Qu’est-ce qu’un poste FONJEP JEP?</vt:lpstr>
      <vt:lpstr>Les objectifs du FONJEP </vt:lpstr>
      <vt:lpstr>Qui peut bénéficier d’un poste FONJEP JEP ?</vt:lpstr>
      <vt:lpstr>Que finance un poste FONJEP ?</vt:lpstr>
      <vt:lpstr>Comment demander un poste FONJEP ?</vt:lpstr>
      <vt:lpstr>Conseils pour maximiser ses chances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Delphine Cazin</dc:creator>
  <cp:lastModifiedBy>Delphine Cazin</cp:lastModifiedBy>
  <cp:revision>20</cp:revision>
  <dcterms:created xsi:type="dcterms:W3CDTF">2025-12-22T08:46:38Z</dcterms:created>
  <dcterms:modified xsi:type="dcterms:W3CDTF">2026-01-06T14:29:13Z</dcterms:modified>
</cp:coreProperties>
</file>