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83" r:id="rId2"/>
    <p:sldId id="417" r:id="rId3"/>
    <p:sldId id="423" r:id="rId4"/>
    <p:sldId id="418" r:id="rId5"/>
    <p:sldId id="376" r:id="rId6"/>
    <p:sldId id="413" r:id="rId7"/>
    <p:sldId id="393" r:id="rId8"/>
    <p:sldId id="411" r:id="rId9"/>
    <p:sldId id="414" r:id="rId10"/>
    <p:sldId id="419" r:id="rId11"/>
    <p:sldId id="421" r:id="rId12"/>
    <p:sldId id="415" r:id="rId13"/>
    <p:sldId id="430" r:id="rId14"/>
    <p:sldId id="298" r:id="rId15"/>
    <p:sldId id="300" r:id="rId16"/>
    <p:sldId id="301" r:id="rId17"/>
    <p:sldId id="424" r:id="rId18"/>
    <p:sldId id="420" r:id="rId19"/>
    <p:sldId id="425" r:id="rId20"/>
    <p:sldId id="426" r:id="rId21"/>
    <p:sldId id="428" r:id="rId22"/>
    <p:sldId id="40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93CEB8-1960-4F0A-9662-E3AC434589D7}" type="datetimeFigureOut">
              <a:rPr lang="fr-FR" smtClean="0"/>
              <a:t>16/04/2026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7F1363-A786-4002-8854-8FF7B128D995}" type="slidenum">
              <a:rPr lang="fr-FR" smtClean="0"/>
              <a:t>‹N°›</a:t>
            </a:fld>
            <a:endParaRPr lang="fr-FR"/>
          </a:p>
        </p:txBody>
      </p:sp>
    </p:spTree>
    <p:extLst>
      <p:ext uri="{BB962C8B-B14F-4D97-AF65-F5344CB8AC3E}">
        <p14:creationId xmlns:p14="http://schemas.microsoft.com/office/powerpoint/2010/main" val="4273156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a:t>
            </a:fld>
            <a:endParaRPr lang="fr-FR"/>
          </a:p>
        </p:txBody>
      </p:sp>
    </p:spTree>
    <p:extLst>
      <p:ext uri="{BB962C8B-B14F-4D97-AF65-F5344CB8AC3E}">
        <p14:creationId xmlns:p14="http://schemas.microsoft.com/office/powerpoint/2010/main" val="3581189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10</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826832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11</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1845504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sz="100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12</a:t>
            </a:fld>
            <a:endParaRPr lang="fr-FR"/>
          </a:p>
        </p:txBody>
      </p:sp>
    </p:spTree>
    <p:extLst>
      <p:ext uri="{BB962C8B-B14F-4D97-AF65-F5344CB8AC3E}">
        <p14:creationId xmlns:p14="http://schemas.microsoft.com/office/powerpoint/2010/main" val="1747541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13</a:t>
            </a:fld>
            <a:endParaRPr lang="fr-FR"/>
          </a:p>
        </p:txBody>
      </p:sp>
    </p:spTree>
    <p:extLst>
      <p:ext uri="{BB962C8B-B14F-4D97-AF65-F5344CB8AC3E}">
        <p14:creationId xmlns:p14="http://schemas.microsoft.com/office/powerpoint/2010/main" val="249271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17</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2369914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18</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2298176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19</a:t>
            </a:fld>
            <a:endParaRPr lang="fr-FR"/>
          </a:p>
        </p:txBody>
      </p:sp>
    </p:spTree>
    <p:extLst>
      <p:ext uri="{BB962C8B-B14F-4D97-AF65-F5344CB8AC3E}">
        <p14:creationId xmlns:p14="http://schemas.microsoft.com/office/powerpoint/2010/main" val="3888684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20</a:t>
            </a:fld>
            <a:endParaRPr lang="fr-FR"/>
          </a:p>
        </p:txBody>
      </p:sp>
    </p:spTree>
    <p:extLst>
      <p:ext uri="{BB962C8B-B14F-4D97-AF65-F5344CB8AC3E}">
        <p14:creationId xmlns:p14="http://schemas.microsoft.com/office/powerpoint/2010/main" val="1293741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21</a:t>
            </a:fld>
            <a:endParaRPr lang="fr-FR"/>
          </a:p>
        </p:txBody>
      </p:sp>
    </p:spTree>
    <p:extLst>
      <p:ext uri="{BB962C8B-B14F-4D97-AF65-F5344CB8AC3E}">
        <p14:creationId xmlns:p14="http://schemas.microsoft.com/office/powerpoint/2010/main" val="444390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22</a:t>
            </a:fld>
            <a:endParaRPr lang="fr-FR"/>
          </a:p>
        </p:txBody>
      </p:sp>
    </p:spTree>
    <p:extLst>
      <p:ext uri="{BB962C8B-B14F-4D97-AF65-F5344CB8AC3E}">
        <p14:creationId xmlns:p14="http://schemas.microsoft.com/office/powerpoint/2010/main" val="2793673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2</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72820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3</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465056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4</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2843211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a:t>Préciser que des actions reconduites sont possibles si elles montrent une évolution significative / plus-value.</a:t>
            </a:r>
            <a:endParaRPr lang="fr-FR" sz="1050" dirty="0">
              <a:latin typeface="Marianne" panose="02000000000000000000" pitchFamily="2" charset="0"/>
              <a:ea typeface="Calibri" panose="020F0502020204030204" pitchFamily="34" charset="0"/>
            </a:endParaRP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5</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1878502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6</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1747541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900" dirty="0">
                <a:latin typeface="Marianne" panose="02000000000000000000" pitchFamily="2" charset="0"/>
              </a:rPr>
              <a:t>CRTE : </a:t>
            </a:r>
            <a:r>
              <a:rPr lang="fr-FR" sz="1100" i="1" dirty="0"/>
              <a:t>Contrats de relance et de transition écologique</a:t>
            </a:r>
            <a:endParaRPr lang="fr-FR" sz="900" dirty="0">
              <a:latin typeface="Marianne"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900" dirty="0">
              <a:latin typeface="Marianne" panose="02000000000000000000" pitchFamily="2" charset="0"/>
            </a:endParaRPr>
          </a:p>
          <a:p>
            <a:endParaRPr lang="fr-FR" sz="1050"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7</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3999189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000" kern="1200" baseline="0" dirty="0">
                <a:solidFill>
                  <a:schemeClr val="tx1"/>
                </a:solidFill>
                <a:effectLst/>
                <a:latin typeface="+mn-lt"/>
                <a:ea typeface="+mn-ea"/>
                <a:cs typeface="+mn-cs"/>
              </a:rPr>
              <a:t>Diapo ok</a:t>
            </a:r>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8</a:t>
            </a:fld>
            <a:endParaRPr lang="fr-FR"/>
          </a:p>
        </p:txBody>
      </p:sp>
      <p:sp>
        <p:nvSpPr>
          <p:cNvPr id="5" name="Espace réservé du pied de page 4"/>
          <p:cNvSpPr>
            <a:spLocks noGrp="1"/>
          </p:cNvSpPr>
          <p:nvPr>
            <p:ph type="ftr" sz="quarter" idx="11"/>
          </p:nvPr>
        </p:nvSpPr>
        <p:spPr/>
        <p:txBody>
          <a:bodyPr/>
          <a:lstStyle/>
          <a:p>
            <a:r>
              <a:rPr lang="fr-FR"/>
              <a:t>1</a:t>
            </a:r>
          </a:p>
        </p:txBody>
      </p:sp>
    </p:spTree>
    <p:extLst>
      <p:ext uri="{BB962C8B-B14F-4D97-AF65-F5344CB8AC3E}">
        <p14:creationId xmlns:p14="http://schemas.microsoft.com/office/powerpoint/2010/main" val="2415953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u="sng" dirty="0"/>
              <a:t> diapo OK</a:t>
            </a:r>
            <a:endParaRPr lang="fr-FR" dirty="0"/>
          </a:p>
        </p:txBody>
      </p:sp>
      <p:sp>
        <p:nvSpPr>
          <p:cNvPr id="4" name="Espace réservé du numéro de diapositive 3"/>
          <p:cNvSpPr>
            <a:spLocks noGrp="1"/>
          </p:cNvSpPr>
          <p:nvPr>
            <p:ph type="sldNum" sz="quarter" idx="10"/>
          </p:nvPr>
        </p:nvSpPr>
        <p:spPr/>
        <p:txBody>
          <a:bodyPr/>
          <a:lstStyle/>
          <a:p>
            <a:fld id="{25876B6C-EAD5-4696-8CC8-1BECD57EB351}" type="slidenum">
              <a:rPr lang="fr-FR" smtClean="0"/>
              <a:t>9</a:t>
            </a:fld>
            <a:endParaRPr lang="fr-FR"/>
          </a:p>
        </p:txBody>
      </p:sp>
    </p:spTree>
    <p:extLst>
      <p:ext uri="{BB962C8B-B14F-4D97-AF65-F5344CB8AC3E}">
        <p14:creationId xmlns:p14="http://schemas.microsoft.com/office/powerpoint/2010/main" val="2245175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23E39D-1649-1F26-A31D-24D6C67A7A4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3DE8A2-82FC-A75B-C557-E45C02E83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1B31CF9-D346-AACE-A49D-9275553C848E}"/>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A97DB6B4-F8DB-F130-C33F-44E513798C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E76E422-19AC-59DC-5F3A-26FD66BEECE0}"/>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1917611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846DF-0D7E-42F9-1A0E-A6A4251A4B6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AC55E75-A573-784B-079E-4C354132897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BE8EAA-F8CE-EF08-0D23-4A5D4F997461}"/>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A2326930-5637-6336-D2FD-5E43A5ED3E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9578BD-24D2-342B-EEA5-BB680129C809}"/>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101452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74CA12E-9CC5-81F7-3BA9-DF4635EBF49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784ED1E-4FDF-B635-9D84-926B73F0A3C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2B731C-F4B9-1CCC-7EAD-85880C1F00D0}"/>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96298F01-5F01-0424-E47E-ADE33A1A760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876752B-DEA1-5559-1739-DFEF51F075F7}"/>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1980862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81CA8-B34D-BD25-652F-37FB273B61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F36D1D2-845D-0CA3-6589-48CB1AF8860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21606E-268F-47E5-E736-D0AF819E7499}"/>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6E79B4C8-5902-6D03-A54B-60549818B4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2BBBA31-BE27-5B4B-A981-1081D98DB77B}"/>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3188432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B084D-EC97-3A10-C557-E53F6F9572D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EC1FFA4-5FA2-3CB7-4BC0-54BFD7BB09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79970EC-BCC8-E30F-870A-5BFE91655848}"/>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3D623799-A18A-09A4-19D3-0B60A9B15AC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36C050-DC57-FE92-7407-9D5024F7A008}"/>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1438668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B63A62-1494-F703-9B0F-B2C1F35A9CA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93239B6-D5E3-4F57-6976-CA0C88DD811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AB3E6D-F028-9855-DC12-9989AE4A155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5BC75EE-5608-B5B3-231E-4B13700DFCDA}"/>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6" name="Espace réservé du pied de page 5">
            <a:extLst>
              <a:ext uri="{FF2B5EF4-FFF2-40B4-BE49-F238E27FC236}">
                <a16:creationId xmlns:a16="http://schemas.microsoft.com/office/drawing/2014/main" id="{10208059-931E-E85B-912C-EDBA047913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0792476-501D-E021-1C7D-95E7AFB3FC71}"/>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3964461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7C46F5-EF9A-392E-4EB5-A59B837B8B6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558813-0464-CDBD-0CCF-21F167BF0B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D6A7CD2-FFDD-73C6-9052-E78DBE96ED3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3CABCAF-4A38-C04D-7C89-ADE0F0965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0529254-3945-1301-D901-1B7157A925F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4345E66-1D48-2D0D-1DDD-2582C0CC271C}"/>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8" name="Espace réservé du pied de page 7">
            <a:extLst>
              <a:ext uri="{FF2B5EF4-FFF2-40B4-BE49-F238E27FC236}">
                <a16:creationId xmlns:a16="http://schemas.microsoft.com/office/drawing/2014/main" id="{8FD391FC-4838-2555-399B-4C6A66DC283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D9098C2-9D06-2A6D-34A0-9C201425E693}"/>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3700670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DCD2A9-6D58-FDEA-DC83-25C235129A3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1A412DB-71FD-4D8E-6013-1CC70AB7FA56}"/>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4" name="Espace réservé du pied de page 3">
            <a:extLst>
              <a:ext uri="{FF2B5EF4-FFF2-40B4-BE49-F238E27FC236}">
                <a16:creationId xmlns:a16="http://schemas.microsoft.com/office/drawing/2014/main" id="{D2DF8F86-793C-40CE-3761-134F92181E3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9E682CE-E165-372A-15A4-E83918FEBD50}"/>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869079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008AB28-BBF3-D409-2648-6AFEA5F25196}"/>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3" name="Espace réservé du pied de page 2">
            <a:extLst>
              <a:ext uri="{FF2B5EF4-FFF2-40B4-BE49-F238E27FC236}">
                <a16:creationId xmlns:a16="http://schemas.microsoft.com/office/drawing/2014/main" id="{A2933127-191C-28CE-3F96-31C164F50E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43063BE-BE05-141B-4D0C-80082F807FAA}"/>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323543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5BFE6-8FBF-9124-AE1E-54D8AB44F3B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84B500E-EC57-61AB-D062-0F1A0164F9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D2F82B9-3985-E7CB-7176-4357975B48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303449C-5103-7A7F-AEF6-5FB4F0A57556}"/>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6" name="Espace réservé du pied de page 5">
            <a:extLst>
              <a:ext uri="{FF2B5EF4-FFF2-40B4-BE49-F238E27FC236}">
                <a16:creationId xmlns:a16="http://schemas.microsoft.com/office/drawing/2014/main" id="{F0DB4AA6-AC58-8E1D-E4A0-7F9185E1F6B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83E0BD6-0578-F48B-8381-A544BB4DF3B8}"/>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386136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8F2670-09BF-CCE6-03D5-3CDA919A9D8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7DAB47D-B3C6-703F-4735-26BE3E29E7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49342F7-A708-859A-D76A-EED1BA63C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9C1E70B-6963-F5B8-D77C-0FA2D6BB45D0}"/>
              </a:ext>
            </a:extLst>
          </p:cNvPr>
          <p:cNvSpPr>
            <a:spLocks noGrp="1"/>
          </p:cNvSpPr>
          <p:nvPr>
            <p:ph type="dt" sz="half" idx="10"/>
          </p:nvPr>
        </p:nvSpPr>
        <p:spPr/>
        <p:txBody>
          <a:bodyPr/>
          <a:lstStyle/>
          <a:p>
            <a:fld id="{7B91615F-36C6-4B0F-B310-70FD5E7171B4}" type="datetimeFigureOut">
              <a:rPr lang="fr-FR" smtClean="0"/>
              <a:t>16/04/2026</a:t>
            </a:fld>
            <a:endParaRPr lang="fr-FR"/>
          </a:p>
        </p:txBody>
      </p:sp>
      <p:sp>
        <p:nvSpPr>
          <p:cNvPr id="6" name="Espace réservé du pied de page 5">
            <a:extLst>
              <a:ext uri="{FF2B5EF4-FFF2-40B4-BE49-F238E27FC236}">
                <a16:creationId xmlns:a16="http://schemas.microsoft.com/office/drawing/2014/main" id="{B4DFD85E-DA11-18CA-0278-C0D1D4C65A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D6BB05F-7F2B-F6C6-E853-E5E0BF082564}"/>
              </a:ext>
            </a:extLst>
          </p:cNvPr>
          <p:cNvSpPr>
            <a:spLocks noGrp="1"/>
          </p:cNvSpPr>
          <p:nvPr>
            <p:ph type="sldNum" sz="quarter" idx="12"/>
          </p:nvPr>
        </p:nvSpPr>
        <p:spPr/>
        <p:txBody>
          <a:bodyPr/>
          <a:lstStyle/>
          <a:p>
            <a:fld id="{253417CE-F44D-4E86-9B08-F8CAB1C3E000}" type="slidenum">
              <a:rPr lang="fr-FR" smtClean="0"/>
              <a:t>‹N°›</a:t>
            </a:fld>
            <a:endParaRPr lang="fr-FR"/>
          </a:p>
        </p:txBody>
      </p:sp>
    </p:spTree>
    <p:extLst>
      <p:ext uri="{BB962C8B-B14F-4D97-AF65-F5344CB8AC3E}">
        <p14:creationId xmlns:p14="http://schemas.microsoft.com/office/powerpoint/2010/main" val="2303533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DAD0EF1-9B35-F592-734C-B1F622351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8C5A4B5-E506-F949-CFBA-3A0F3FEB9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F94117-C835-60F3-335E-351B1DD29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91615F-36C6-4B0F-B310-70FD5E7171B4}" type="datetimeFigureOut">
              <a:rPr lang="fr-FR" smtClean="0"/>
              <a:t>16/04/2026</a:t>
            </a:fld>
            <a:endParaRPr lang="fr-FR"/>
          </a:p>
        </p:txBody>
      </p:sp>
      <p:sp>
        <p:nvSpPr>
          <p:cNvPr id="5" name="Espace réservé du pied de page 4">
            <a:extLst>
              <a:ext uri="{FF2B5EF4-FFF2-40B4-BE49-F238E27FC236}">
                <a16:creationId xmlns:a16="http://schemas.microsoft.com/office/drawing/2014/main" id="{B8A80BBF-B28D-68F1-4E0E-1ED6C84E87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2A40D0B-42AB-2A26-38F1-118168A616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3417CE-F44D-4E86-9B08-F8CAB1C3E000}" type="slidenum">
              <a:rPr lang="fr-FR" smtClean="0"/>
              <a:t>‹N°›</a:t>
            </a:fld>
            <a:endParaRPr lang="fr-FR"/>
          </a:p>
        </p:txBody>
      </p:sp>
    </p:spTree>
    <p:extLst>
      <p:ext uri="{BB962C8B-B14F-4D97-AF65-F5344CB8AC3E}">
        <p14:creationId xmlns:p14="http://schemas.microsoft.com/office/powerpoint/2010/main" val="3797294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hyperlink" Target="https://www.ac-versailles.fr/bureau-engagement-essonne-12680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ce.sdjes91.vieassociative@ac-versailles.fr"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associations.gouv.fr/la-valorisation-comptable-du-benevolat.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avis-situation-sirene.insee.f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secure-web.cisco.com/1xDmV_h9-jyeKox2x8IMz6-GYnbIBcdxIPq6nP83yRnHjLOFXYQw0lZNxHuLqVEWzlHYFJHhR96OJisRbIrr4bRskJxFnmNtD7hh5_hagGk5KHtefrgssMbJ0qk6mbmEBoUQnS0Blq1lKnPcQMgW4-USHNShHf-Z4OfhkpdxRKCGbmqggo6lZsePmmEPz3XyIs1-Vt0sLnwVQedrqAZKKREZClbAx1lHFIp4Tzklm9yNbgZblGKq3LPwQTF2N1t6v7GEgIU15xwdRjZSs9gDeQ1VZ6H2tGf8Mw1rLo-HgskCO7rFh4_0oQNhC4S8iCSRv6wQMsdzPY3wUEhapnPJRK0Xm5fBYU-GYpNLODsaD3OsUsjxE1ahgZ4wrtxoXkErb3fZqww8nB6kJwTlkxGQs91QGIw7b1EF0CEko_5AtX-eqP_FRDbHUAvOrATyo6eDmmMNkdfHbEB76CJdwbufnZrjWC6meDDO_HZTbrEmywpEi6XE7aIBx386AbowJNcng/https%3A%2F%2Fmadif.frama.space%2Fapps%2Fforms%2Fs%2Fof4nKMkQCTBFHigsZkN2EHR5" TargetMode="External"/><Relationship Id="rId3" Type="http://schemas.openxmlformats.org/officeDocument/2006/relationships/image" Target="../media/image1.png"/><Relationship Id="rId7" Type="http://schemas.openxmlformats.org/officeDocument/2006/relationships/hyperlink" Target="https://guidasso-iledefrance.gogocarto.fr/map#/carte/@48.420,2.046,11z?cat=al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ac-paris.fr/fdva-2-fonctionnement-global-et-projets-innovants-133755"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lecompteasso.associations.gouv.f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ZoneTexte 5">
            <a:extLst>
              <a:ext uri="{FF2B5EF4-FFF2-40B4-BE49-F238E27FC236}">
                <a16:creationId xmlns:a16="http://schemas.microsoft.com/office/drawing/2014/main" id="{2F4B27B4-42D2-4C90-D1F5-324D1FB963EC}"/>
              </a:ext>
            </a:extLst>
          </p:cNvPr>
          <p:cNvSpPr txBox="1"/>
          <p:nvPr/>
        </p:nvSpPr>
        <p:spPr>
          <a:xfrm>
            <a:off x="182286" y="1771585"/>
            <a:ext cx="11827427" cy="3170099"/>
          </a:xfrm>
          <a:prstGeom prst="rect">
            <a:avLst/>
          </a:prstGeom>
          <a:noFill/>
        </p:spPr>
        <p:txBody>
          <a:bodyPr wrap="square" rtlCol="0">
            <a:spAutoFit/>
          </a:bodyPr>
          <a:lstStyle/>
          <a:p>
            <a:pPr algn="ctr"/>
            <a:r>
              <a:rPr lang="fr-FR" sz="4000" b="1" dirty="0" err="1"/>
              <a:t>Flash’Form</a:t>
            </a:r>
            <a:r>
              <a:rPr lang="fr-FR" sz="4000" b="1" dirty="0"/>
              <a:t> Appel à Projet FDVA 2 : </a:t>
            </a:r>
          </a:p>
          <a:p>
            <a:pPr algn="ctr"/>
            <a:r>
              <a:rPr lang="fr-FR" sz="4000" b="1" dirty="0"/>
              <a:t>fonctionnement et projets innovants 2026  </a:t>
            </a:r>
          </a:p>
          <a:p>
            <a:pPr algn="ctr"/>
            <a:r>
              <a:rPr lang="fr-FR" sz="4000" b="1" dirty="0"/>
              <a:t>Mardi 3 février 2026 </a:t>
            </a:r>
          </a:p>
          <a:p>
            <a:pPr algn="ctr"/>
            <a:r>
              <a:rPr lang="fr-FR" sz="4000" b="1" dirty="0"/>
              <a:t>14h en </a:t>
            </a:r>
            <a:r>
              <a:rPr lang="fr-FR" sz="4000" b="1" dirty="0" err="1"/>
              <a:t>visio</a:t>
            </a:r>
            <a:endParaRPr lang="fr-FR" sz="4000" b="1" dirty="0"/>
          </a:p>
          <a:p>
            <a:pPr algn="ctr"/>
            <a:r>
              <a:rPr lang="fr-FR" sz="4000" b="1" dirty="0"/>
              <a:t>SDJES 91</a:t>
            </a:r>
          </a:p>
        </p:txBody>
      </p:sp>
      <p:sp>
        <p:nvSpPr>
          <p:cNvPr id="8" name="ZoneTexte 7">
            <a:extLst>
              <a:ext uri="{FF2B5EF4-FFF2-40B4-BE49-F238E27FC236}">
                <a16:creationId xmlns:a16="http://schemas.microsoft.com/office/drawing/2014/main" id="{0659522B-B527-9E5B-57FF-50B773F9F703}"/>
              </a:ext>
            </a:extLst>
          </p:cNvPr>
          <p:cNvSpPr txBox="1"/>
          <p:nvPr/>
        </p:nvSpPr>
        <p:spPr>
          <a:xfrm>
            <a:off x="2355053" y="5245648"/>
            <a:ext cx="8722840" cy="830997"/>
          </a:xfrm>
          <a:prstGeom prst="rect">
            <a:avLst/>
          </a:prstGeom>
          <a:noFill/>
        </p:spPr>
        <p:txBody>
          <a:bodyPr wrap="square" rtlCol="0">
            <a:spAutoFit/>
          </a:bodyPr>
          <a:lstStyle/>
          <a:p>
            <a:r>
              <a:rPr lang="fr-FR" sz="2400" dirty="0"/>
              <a:t>Adresse mail : </a:t>
            </a:r>
            <a:r>
              <a:rPr lang="fr-FR" sz="2400" dirty="0">
                <a:hlinkClick r:id="rId6"/>
              </a:rPr>
              <a:t>ce.sdjes91.vieassociative@ac-versailles.fr</a:t>
            </a:r>
            <a:endParaRPr lang="fr-FR" sz="2400" dirty="0"/>
          </a:p>
          <a:p>
            <a:r>
              <a:rPr lang="fr-FR" sz="2400" dirty="0"/>
              <a:t>Site internet : </a:t>
            </a:r>
            <a:r>
              <a:rPr lang="fr-FR" sz="2400" dirty="0">
                <a:hlinkClick r:id="rId7"/>
              </a:rPr>
              <a:t>Bureau engagement SDJES 91</a:t>
            </a:r>
            <a:endParaRPr lang="fr-FR" sz="2400" dirty="0"/>
          </a:p>
        </p:txBody>
      </p:sp>
      <p:sp>
        <p:nvSpPr>
          <p:cNvPr id="9" name="ZoneTexte 8">
            <a:extLst>
              <a:ext uri="{FF2B5EF4-FFF2-40B4-BE49-F238E27FC236}">
                <a16:creationId xmlns:a16="http://schemas.microsoft.com/office/drawing/2014/main" id="{0B5E1D5D-58AC-A403-68A3-0D06CEAA16FD}"/>
              </a:ext>
            </a:extLst>
          </p:cNvPr>
          <p:cNvSpPr txBox="1"/>
          <p:nvPr/>
        </p:nvSpPr>
        <p:spPr>
          <a:xfrm>
            <a:off x="9173028" y="500743"/>
            <a:ext cx="1584088" cy="523220"/>
          </a:xfrm>
          <a:prstGeom prst="rect">
            <a:avLst/>
          </a:prstGeom>
          <a:noFill/>
        </p:spPr>
        <p:txBody>
          <a:bodyPr wrap="none" rtlCol="0">
            <a:spAutoFit/>
          </a:bodyPr>
          <a:lstStyle/>
          <a:p>
            <a:r>
              <a:rPr lang="fr-FR" sz="2800" b="1" dirty="0"/>
              <a:t>Essonne</a:t>
            </a:r>
          </a:p>
        </p:txBody>
      </p:sp>
      <p:pic>
        <p:nvPicPr>
          <p:cNvPr id="12" name="Image 11" descr="Une image contenant texte, Police, capture d’écran, conception&#10;&#10;Le contenu généré par l’IA peut être incorrect.">
            <a:extLst>
              <a:ext uri="{FF2B5EF4-FFF2-40B4-BE49-F238E27FC236}">
                <a16:creationId xmlns:a16="http://schemas.microsoft.com/office/drawing/2014/main" id="{D96EDC85-0BD3-491A-AD2C-6D4CB72971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092" y="71422"/>
            <a:ext cx="3599688" cy="1194816"/>
          </a:xfrm>
          <a:prstGeom prst="rect">
            <a:avLst/>
          </a:prstGeom>
        </p:spPr>
      </p:pic>
    </p:spTree>
    <p:extLst>
      <p:ext uri="{BB962C8B-B14F-4D97-AF65-F5344CB8AC3E}">
        <p14:creationId xmlns:p14="http://schemas.microsoft.com/office/powerpoint/2010/main" val="1645500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6" name="ZoneTexte 5">
            <a:extLst>
              <a:ext uri="{FF2B5EF4-FFF2-40B4-BE49-F238E27FC236}">
                <a16:creationId xmlns:a16="http://schemas.microsoft.com/office/drawing/2014/main" id="{BDBD6C21-3F76-E558-38B6-0E6DA6656993}"/>
              </a:ext>
            </a:extLst>
          </p:cNvPr>
          <p:cNvSpPr txBox="1"/>
          <p:nvPr/>
        </p:nvSpPr>
        <p:spPr>
          <a:xfrm>
            <a:off x="4876080" y="488496"/>
            <a:ext cx="6519413" cy="461665"/>
          </a:xfrm>
          <a:prstGeom prst="rect">
            <a:avLst/>
          </a:prstGeom>
          <a:noFill/>
        </p:spPr>
        <p:txBody>
          <a:bodyPr wrap="square">
            <a:spAutoFit/>
          </a:bodyPr>
          <a:lstStyle/>
          <a:p>
            <a:pPr algn="ctr"/>
            <a:r>
              <a:rPr lang="fr-FR" sz="2400" b="1" i="1" dirty="0">
                <a:effectLst/>
                <a:latin typeface="Marianne" panose="02000000000000000000" pitchFamily="50" charset="0"/>
                <a:ea typeface="Calibri" panose="020F0502020204030204" pitchFamily="34" charset="0"/>
                <a:cs typeface="Calibri" panose="020F0502020204030204" pitchFamily="34" charset="0"/>
              </a:rPr>
              <a:t>MODALITÉS PRATIQUES ET FINANCIÈRES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5D08CB3-43CF-E22C-5960-CB81D7708FB5}"/>
              </a:ext>
            </a:extLst>
          </p:cNvPr>
          <p:cNvSpPr txBox="1"/>
          <p:nvPr/>
        </p:nvSpPr>
        <p:spPr>
          <a:xfrm>
            <a:off x="432758" y="1844199"/>
            <a:ext cx="11326483" cy="4062651"/>
          </a:xfrm>
          <a:prstGeom prst="rect">
            <a:avLst/>
          </a:prstGeom>
          <a:noFill/>
        </p:spPr>
        <p:txBody>
          <a:bodyPr wrap="square">
            <a:spAutoFit/>
          </a:bodyPr>
          <a:lstStyle/>
          <a:p>
            <a:pPr marL="342900" lvl="0" indent="-342900" algn="just">
              <a:buFont typeface="Arial" panose="020B0604020202020204" pitchFamily="34" charset="0"/>
              <a:buChar char="•"/>
            </a:pPr>
            <a:r>
              <a:rPr lang="fr-FR" sz="1200" b="1" u="sng" dirty="0">
                <a:solidFill>
                  <a:srgbClr val="0070C0"/>
                </a:solidFill>
                <a:effectLst/>
                <a:latin typeface="Marianne" panose="02000000000000000000" pitchFamily="50" charset="0"/>
                <a:ea typeface="Calibri" panose="020F0502020204030204" pitchFamily="34" charset="0"/>
                <a:cs typeface="Arial" panose="020B0604020202020204" pitchFamily="34" charset="0"/>
              </a:rPr>
              <a:t>Seuil de financement et nombre de demandes </a:t>
            </a:r>
          </a:p>
          <a:p>
            <a:pPr marL="342900" lvl="0" indent="-342900" algn="just">
              <a:buFont typeface="+mj-lt"/>
              <a:buAutoNum type="arabicParenR"/>
            </a:pPr>
            <a:endParaRPr lang="fr-FR"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200" b="1" dirty="0">
                <a:latin typeface="Marianne" panose="02000000000000000000" pitchFamily="50" charset="0"/>
                <a:ea typeface="Calibri" panose="020F0502020204030204" pitchFamily="34" charset="0"/>
                <a:cs typeface="Arial" panose="020B0604020202020204" pitchFamily="34" charset="0"/>
              </a:rPr>
              <a:t>Demandes de fonctionnement : seuil à 3000€</a:t>
            </a:r>
            <a:r>
              <a:rPr lang="fr-FR" sz="1200" b="1" dirty="0">
                <a:effectLst/>
                <a:latin typeface="Marianne" panose="02000000000000000000" pitchFamily="50" charset="0"/>
                <a:ea typeface="Calibri" panose="020F0502020204030204" pitchFamily="34" charset="0"/>
                <a:cs typeface="Arial" panose="020B0604020202020204" pitchFamily="34" charset="0"/>
              </a:rPr>
              <a:t> </a:t>
            </a:r>
          </a:p>
          <a:p>
            <a:r>
              <a:rPr 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Exceptionnellement les petites associations (2ETP max) et les structures relevant des territoires prioritaires (QPV, ZRR, communes de moins de 3000 habitants) pourront être soutenues sous ce seuil. </a:t>
            </a:r>
          </a:p>
          <a:p>
            <a:pPr algn="just"/>
            <a:endParaRPr lang="fr-FR" sz="1200" dirty="0">
              <a:solidFill>
                <a:srgbClr val="0070C0"/>
              </a:solidFill>
              <a:effectLst/>
              <a:latin typeface="Marianne" panose="02000000000000000000" pitchFamily="50" charset="0"/>
              <a:ea typeface="Calibri" panose="020F0502020204030204" pitchFamily="34" charset="0"/>
              <a:cs typeface="Arial" panose="020B0604020202020204" pitchFamily="34" charset="0"/>
            </a:endParaRPr>
          </a:p>
          <a:p>
            <a:pPr algn="just"/>
            <a:r>
              <a:rPr lang="fr-FR" sz="1200" b="1" dirty="0">
                <a:latin typeface="Marianne" panose="02000000000000000000" pitchFamily="50" charset="0"/>
                <a:ea typeface="Calibri" panose="020F0502020204030204" pitchFamily="34" charset="0"/>
                <a:cs typeface="Arial" panose="020B0604020202020204" pitchFamily="34" charset="0"/>
              </a:rPr>
              <a:t>Projet innovant : seuil à 5000€</a:t>
            </a:r>
            <a:endParaRPr lang="fr-FR"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2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endParaRPr lang="fr-FR"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2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Les associations devront limiter leur demande à </a:t>
            </a:r>
            <a:r>
              <a:rPr lang="fr-FR" sz="1200" b="1" dirty="0">
                <a:effectLst/>
                <a:latin typeface="Marianne" panose="02000000000000000000" pitchFamily="50" charset="0"/>
                <a:ea typeface="Calibri" panose="020F0502020204030204" pitchFamily="34" charset="0"/>
                <a:cs typeface="Arial" panose="020B0604020202020204" pitchFamily="34" charset="0"/>
              </a:rPr>
              <a:t>2 actions au maximum </a:t>
            </a:r>
            <a:r>
              <a:rPr lang="fr-FR" sz="12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(FG et/ou NPI).</a:t>
            </a:r>
            <a:endParaRPr lang="fr-FR"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2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endParaRPr lang="fr-FR"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fr-FR" sz="1200" b="1" u="sng" dirty="0">
                <a:solidFill>
                  <a:srgbClr val="0070C0"/>
                </a:solidFill>
                <a:effectLst/>
                <a:latin typeface="Marianne" panose="02000000000000000000" pitchFamily="50" charset="0"/>
                <a:ea typeface="Calibri" panose="020F0502020204030204" pitchFamily="34" charset="0"/>
                <a:cs typeface="Arial" panose="020B0604020202020204" pitchFamily="34" charset="0"/>
              </a:rPr>
              <a:t>Sources de financement</a:t>
            </a:r>
            <a:endParaRPr lang="fr-FR"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Rappel : le plafond des fonds publics : "Les fonds publics ne peuvent dépasser 80 % du coût total du projet. Un minimum de 20 % doit provenir de ressources privées (propres, dons, mécénat, bénévolat valorisé…)."  </a:t>
            </a:r>
          </a:p>
          <a:p>
            <a:pPr algn="just"/>
            <a:endParaRPr lang="fr-FR" sz="1200"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pPr marL="171450" indent="-171450" algn="just">
              <a:buFont typeface="Arial" panose="020B0604020202020204" pitchFamily="34" charset="0"/>
              <a:buChar char="•"/>
            </a:pPr>
            <a:r>
              <a:rPr lang="fr-FR" sz="12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rPr>
              <a:t>Valorisation comptable du bénévolat</a:t>
            </a:r>
          </a:p>
          <a:p>
            <a:pPr marL="171450" indent="-171450" algn="just">
              <a:buFont typeface="Arial" panose="020B0604020202020204" pitchFamily="34" charset="0"/>
              <a:buChar char="•"/>
            </a:pPr>
            <a:endParaRPr lang="fr-FR" sz="12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chemeClr val="tx1"/>
                </a:solidFill>
                <a:effectLst/>
                <a:latin typeface="Arial" panose="020B0604020202020204" pitchFamily="34" charset="0"/>
              </a:rPr>
              <a:t>- </a:t>
            </a:r>
            <a:r>
              <a:rPr lang="fr-FR" alt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Le bénévolat peut être pris en compte dans les 20 % de ressources privées internes / externes.</a:t>
            </a:r>
          </a:p>
          <a:p>
            <a:pPr marL="0" marR="0" lvl="0" indent="0" algn="l" defTabSz="914400" rtl="0" eaLnBrk="0" fontAlgn="base" latinLnBrk="0" hangingPunct="0">
              <a:lnSpc>
                <a:spcPct val="100000"/>
              </a:lnSpc>
              <a:spcBef>
                <a:spcPct val="0"/>
              </a:spcBef>
              <a:spcAft>
                <a:spcPct val="0"/>
              </a:spcAft>
              <a:buClrTx/>
              <a:buSzTx/>
              <a:tabLst/>
            </a:pPr>
            <a:r>
              <a:rPr lang="fr-FR" alt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 Condition : il doit avoir été valorisé dans les comptes annuels (bilan, compte de résultat, annexe).</a:t>
            </a:r>
          </a:p>
          <a:p>
            <a:pPr marL="0" marR="0" lvl="0" indent="0" algn="l" defTabSz="914400" rtl="0" eaLnBrk="0" fontAlgn="base" latinLnBrk="0" hangingPunct="0">
              <a:lnSpc>
                <a:spcPct val="100000"/>
              </a:lnSpc>
              <a:spcBef>
                <a:spcPct val="0"/>
              </a:spcBef>
              <a:spcAft>
                <a:spcPct val="0"/>
              </a:spcAft>
              <a:buClrTx/>
              <a:buSzTx/>
              <a:tabLst/>
            </a:pPr>
            <a:r>
              <a:rPr lang="fr-FR" alt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tabLst/>
            </a:pPr>
            <a:r>
              <a:rPr lang="fr-FR" altLang="fr-FR" sz="1200" dirty="0">
                <a:solidFill>
                  <a:srgbClr val="0070C0"/>
                </a:solidFill>
                <a:latin typeface="Marianne" panose="02000000000000000000" pitchFamily="50" charset="0"/>
                <a:ea typeface="Calibri" panose="020F0502020204030204" pitchFamily="34" charset="0"/>
                <a:cs typeface="Arial" panose="020B0604020202020204" pitchFamily="34" charset="0"/>
              </a:rPr>
              <a:t>Pour plus d’information : </a:t>
            </a:r>
            <a:r>
              <a:rPr kumimoji="0" lang="fr-FR" altLang="fr-FR" sz="1200" b="0" i="0" u="none" strike="noStrike" cap="none" normalizeH="0" baseline="0" dirty="0">
                <a:ln>
                  <a:noFill/>
                </a:ln>
                <a:solidFill>
                  <a:schemeClr val="tx1"/>
                </a:solidFill>
                <a:effectLst/>
                <a:latin typeface="Arial" panose="020B0604020202020204" pitchFamily="34" charset="0"/>
                <a:hlinkClick r:id="rId7"/>
              </a:rPr>
              <a:t>https://www.associations.gouv.fr/la-valorisation-comptable-du-benevolat.html</a:t>
            </a:r>
            <a:endParaRPr kumimoji="0" lang="fr-FR" altLang="fr-FR" sz="1200" b="0" i="0" u="none" strike="noStrike" cap="none" normalizeH="0" baseline="0" dirty="0">
              <a:ln>
                <a:noFill/>
              </a:ln>
              <a:solidFill>
                <a:schemeClr val="tx1"/>
              </a:solidFill>
              <a:effectLst/>
              <a:latin typeface="Arial" panose="020B0604020202020204" pitchFamily="34" charset="0"/>
            </a:endParaRPr>
          </a:p>
          <a:p>
            <a:pPr algn="just"/>
            <a:endParaRPr lang="fr-FR" sz="12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2561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11</a:t>
            </a:fld>
            <a:endParaRPr lang="en-US" sz="1067" dirty="0">
              <a:solidFill>
                <a:schemeClr val="tx1"/>
              </a:solidFill>
            </a:endParaRPr>
          </a:p>
        </p:txBody>
      </p:sp>
      <p:sp>
        <p:nvSpPr>
          <p:cNvPr id="6" name="ZoneTexte 5">
            <a:extLst>
              <a:ext uri="{FF2B5EF4-FFF2-40B4-BE49-F238E27FC236}">
                <a16:creationId xmlns:a16="http://schemas.microsoft.com/office/drawing/2014/main" id="{3729C9A0-EA72-B183-6EA5-4137FA26AE57}"/>
              </a:ext>
            </a:extLst>
          </p:cNvPr>
          <p:cNvSpPr txBox="1"/>
          <p:nvPr/>
        </p:nvSpPr>
        <p:spPr>
          <a:xfrm>
            <a:off x="563611" y="1729276"/>
            <a:ext cx="11064778" cy="4750724"/>
          </a:xfrm>
          <a:prstGeom prst="rect">
            <a:avLst/>
          </a:prstGeom>
          <a:noFill/>
        </p:spPr>
        <p:txBody>
          <a:bodyPr wrap="square">
            <a:spAutoFit/>
          </a:bodyPr>
          <a:lstStyle/>
          <a:p>
            <a:pPr>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les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statuts</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à jour</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la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liste des dirigeants</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dernier rapport d’activités</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validé en AG</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les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comptes annuels</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2025 ou 2024 (ou rapport du commissaire aux comptes) du dernier exercice clos approuvés</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i="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Il est demandé aux associations qui ne présentent pas de bilan financier d’indiquer sur leur compte de résultat leur trésorerie (avoirs bancaires) en commentaire</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budget prévisionnel pour l’année 2026</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de l’association. Il doit être équilibré (montants des produits et des charges identiques)</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la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délégation de signature</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donnée au signataire de la demande s’il est différent du représentant légal</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RIB</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conforme à l’avis SIREN (sous peine de non versement de la subvention), dans l’onglet coordonnées bancaires</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l’avis de situation </a:t>
            </a:r>
            <a:r>
              <a:rPr lang="fr-FR" sz="1400" b="1" dirty="0" err="1">
                <a:solidFill>
                  <a:srgbClr val="0070C0"/>
                </a:solidFill>
                <a:effectLst/>
                <a:latin typeface="Marianne" panose="02000000000000000000" pitchFamily="50" charset="0"/>
                <a:ea typeface="Calibri" panose="020F0502020204030204" pitchFamily="34" charset="0"/>
                <a:cs typeface="Arial" panose="020B0604020202020204" pitchFamily="34" charset="0"/>
              </a:rPr>
              <a:t>Sirene</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de moins de 3 mois</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(lien d’accès : </a:t>
            </a:r>
            <a:r>
              <a:rPr lang="fr-FR" sz="14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http://avis-situation-sirene.insee.fr/</a:t>
            </a:r>
            <a:r>
              <a:rPr lang="fr-FR" sz="1400" u="none" strike="noStrike" dirty="0">
                <a:solidFill>
                  <a:srgbClr val="0070C0"/>
                </a:solidFill>
                <a:effectLst/>
                <a:latin typeface="Marianne" panose="02000000000000000000" pitchFamily="50" charset="0"/>
                <a:ea typeface="Calibri" panose="020F0502020204030204" pitchFamily="34" charset="0"/>
                <a:cs typeface="Times New Roman" panose="02020603050405020304" pitchFamily="18" charset="0"/>
              </a:rPr>
              <a:t>)</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l’annexe 1</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 </a:t>
            </a:r>
            <a:r>
              <a:rPr lang="fr-FR" sz="1400" dirty="0">
                <a:solidFill>
                  <a:srgbClr val="0070C0"/>
                </a:solidFill>
                <a:effectLst/>
                <a:latin typeface="Marianne" panose="02000000000000000000" pitchFamily="50" charset="0"/>
                <a:ea typeface="Calibri" panose="020F0502020204030204" pitchFamily="34" charset="0"/>
                <a:cs typeface="Times New Roman" panose="02020603050405020304" pitchFamily="18" charset="0"/>
              </a:rPr>
              <a:t>« Récapitulatif 2026 des actions ou projets »</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Times New Roman" panose="02020603050405020304" pitchFamily="18" charset="0"/>
              </a:rPr>
              <a:t>- </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autres documents facultatifs : toute pièce complémentaire que vous jugerez utile (PV d’AG, règlement intérieur, présentation détaillée du projet…). </a:t>
            </a:r>
            <a:r>
              <a:rPr lang="fr-FR" sz="14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rPr>
              <a:t>Réunir toutes ces pièces dans un seul fichier PDF </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dans le volet « autre ».</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Si votre association a déjà bénéficié du FDVA 1 « formation des bénévoles »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saisir </a:t>
            </a:r>
            <a:r>
              <a:rPr lang="fr-FR" sz="1400" b="1" u="sng" dirty="0">
                <a:solidFill>
                  <a:srgbClr val="0070C0"/>
                </a:solidFill>
                <a:effectLst/>
                <a:latin typeface="Marianne" panose="02000000000000000000" pitchFamily="50" charset="0"/>
                <a:ea typeface="Calibri" panose="020F0502020204030204" pitchFamily="34" charset="0"/>
                <a:cs typeface="Arial" panose="020B0604020202020204" pitchFamily="34" charset="0"/>
              </a:rPr>
              <a:t>obligatoirement</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le </a:t>
            </a:r>
            <a:r>
              <a:rPr lang="fr-FR" sz="1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compte rendu financier</a:t>
            </a:r>
            <a:r>
              <a:rPr lang="fr-FR" sz="1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dans le dossier de la demande correspondant (Onglet actif à partir du 02 /01/ 2026).</a:t>
            </a:r>
            <a:endParaRPr lang="fr-FR" sz="20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04A311A4-94B6-82C4-876B-2CB570F54487}"/>
              </a:ext>
            </a:extLst>
          </p:cNvPr>
          <p:cNvSpPr txBox="1"/>
          <p:nvPr/>
        </p:nvSpPr>
        <p:spPr>
          <a:xfrm>
            <a:off x="5600697" y="661477"/>
            <a:ext cx="4500335" cy="646331"/>
          </a:xfrm>
          <a:prstGeom prst="rect">
            <a:avLst/>
          </a:prstGeom>
          <a:noFill/>
        </p:spPr>
        <p:txBody>
          <a:bodyPr wrap="none" rtlCol="0">
            <a:spAutoFit/>
          </a:bodyPr>
          <a:lstStyle/>
          <a:p>
            <a:r>
              <a:rPr lang="fr-FR" sz="1800" b="1" dirty="0">
                <a:solidFill>
                  <a:srgbClr val="000000"/>
                </a:solidFill>
                <a:effectLst/>
                <a:latin typeface="Marianne" panose="02000000000000000000" pitchFamily="50" charset="0"/>
                <a:ea typeface="Calibri" panose="020F0502020204030204" pitchFamily="34" charset="0"/>
                <a:cs typeface="Arial" panose="020B0604020202020204" pitchFamily="34" charset="0"/>
              </a:rPr>
              <a:t>PIECES JUSTIFICATIVES OBLIGATOIRES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5" name="ZoneTexte 4">
            <a:extLst>
              <a:ext uri="{FF2B5EF4-FFF2-40B4-BE49-F238E27FC236}">
                <a16:creationId xmlns:a16="http://schemas.microsoft.com/office/drawing/2014/main" id="{D0C9761C-0300-D8CF-0426-54809A286F79}"/>
              </a:ext>
            </a:extLst>
          </p:cNvPr>
          <p:cNvSpPr txBox="1"/>
          <p:nvPr/>
        </p:nvSpPr>
        <p:spPr>
          <a:xfrm>
            <a:off x="5998464" y="1307808"/>
            <a:ext cx="5422392" cy="369332"/>
          </a:xfrm>
          <a:prstGeom prst="rect">
            <a:avLst/>
          </a:prstGeom>
          <a:noFill/>
        </p:spPr>
        <p:txBody>
          <a:bodyPr wrap="square" rtlCol="0">
            <a:spAutoFit/>
          </a:bodyPr>
          <a:lstStyle/>
          <a:p>
            <a:r>
              <a:rPr lang="fr-FR" dirty="0">
                <a:highlight>
                  <a:srgbClr val="FFFF00"/>
                </a:highlight>
              </a:rPr>
              <a:t>Penser à mettre à jour les infos sur le compte asso</a:t>
            </a:r>
          </a:p>
        </p:txBody>
      </p:sp>
    </p:spTree>
    <p:extLst>
      <p:ext uri="{BB962C8B-B14F-4D97-AF65-F5344CB8AC3E}">
        <p14:creationId xmlns:p14="http://schemas.microsoft.com/office/powerpoint/2010/main" val="3036452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4724400" y="654084"/>
            <a:ext cx="6705600" cy="1213242"/>
          </a:xfrm>
        </p:spPr>
        <p:txBody>
          <a:bodyPr>
            <a:normAutofit/>
          </a:bodyPr>
          <a:lstStyle/>
          <a:p>
            <a:pPr defTabSz="914446"/>
            <a:r>
              <a:rPr lang="fr-FR" sz="2667" b="1" dirty="0">
                <a:solidFill>
                  <a:schemeClr val="tx2"/>
                </a:solidFill>
                <a:latin typeface="Marianne" panose="02000000000000000000" pitchFamily="2" charset="0"/>
              </a:rPr>
              <a:t>Quelques informations complémentaires </a:t>
            </a:r>
          </a:p>
        </p:txBody>
      </p:sp>
      <p:sp>
        <p:nvSpPr>
          <p:cNvPr id="6" name="Espace réservé du contenu 5"/>
          <p:cNvSpPr>
            <a:spLocks noGrp="1"/>
          </p:cNvSpPr>
          <p:nvPr>
            <p:ph idx="1"/>
          </p:nvPr>
        </p:nvSpPr>
        <p:spPr>
          <a:xfrm>
            <a:off x="1531223" y="2170193"/>
            <a:ext cx="9779000" cy="4126310"/>
          </a:xfrm>
        </p:spPr>
        <p:txBody>
          <a:bodyPr>
            <a:normAutofit fontScale="92500"/>
          </a:bodyPr>
          <a:lstStyle/>
          <a:p>
            <a:pPr marR="47839" algn="just">
              <a:lnSpc>
                <a:spcPct val="115000"/>
              </a:lnSpc>
            </a:pPr>
            <a:r>
              <a:rPr lang="fr-FR" sz="1867" b="1" dirty="0">
                <a:solidFill>
                  <a:srgbClr val="0070C0"/>
                </a:solidFill>
                <a:latin typeface="Marianne" panose="02000000000000000000" pitchFamily="2" charset="0"/>
                <a:ea typeface="Calibri" panose="020F0502020204030204" pitchFamily="34" charset="0"/>
              </a:rPr>
              <a:t>Campagne de 7 semaines </a:t>
            </a:r>
            <a:r>
              <a:rPr lang="fr-FR" sz="1867" dirty="0">
                <a:solidFill>
                  <a:srgbClr val="0070C0"/>
                </a:solidFill>
                <a:latin typeface="Marianne" panose="02000000000000000000" pitchFamily="2" charset="0"/>
                <a:ea typeface="Calibri" panose="020F0502020204030204" pitchFamily="34" charset="0"/>
              </a:rPr>
              <a:t>(elle était de 6 semaines en 2025). </a:t>
            </a:r>
          </a:p>
          <a:p>
            <a:pPr marR="47839" algn="just">
              <a:lnSpc>
                <a:spcPct val="115000"/>
              </a:lnSpc>
            </a:pPr>
            <a:r>
              <a:rPr lang="fr-FR" sz="1867" dirty="0">
                <a:solidFill>
                  <a:srgbClr val="0070C0"/>
                </a:solidFill>
                <a:latin typeface="Marianne" panose="02000000000000000000" pitchFamily="2" charset="0"/>
                <a:ea typeface="Calibri" panose="020F0502020204030204" pitchFamily="34" charset="0"/>
              </a:rPr>
              <a:t>Décalage maintenu entre  le lancement du FDVA 1 et du FDVA 2</a:t>
            </a:r>
          </a:p>
          <a:p>
            <a:pPr marR="47839" algn="just">
              <a:lnSpc>
                <a:spcPct val="115000"/>
              </a:lnSpc>
            </a:pPr>
            <a:r>
              <a:rPr lang="fr-FR" sz="1867" dirty="0">
                <a:solidFill>
                  <a:srgbClr val="0070C0"/>
                </a:solidFill>
                <a:latin typeface="Marianne" panose="02000000000000000000" pitchFamily="2" charset="0"/>
                <a:ea typeface="Calibri" panose="020F0502020204030204" pitchFamily="34" charset="0"/>
              </a:rPr>
              <a:t>Accompagnement des associations pour le dépôt de dossiers par plusieurs vecteurs (éviter les dossiers non éligibles) :  </a:t>
            </a:r>
          </a:p>
          <a:p>
            <a:pPr marR="47839" lvl="1" algn="just">
              <a:lnSpc>
                <a:spcPct val="115000"/>
              </a:lnSpc>
            </a:pPr>
            <a:r>
              <a:rPr lang="fr-FR" sz="1600" dirty="0">
                <a:solidFill>
                  <a:srgbClr val="0070C0"/>
                </a:solidFill>
                <a:latin typeface="Marianne" panose="02000000000000000000" pitchFamily="2" charset="0"/>
                <a:ea typeface="Calibri" panose="020F0502020204030204" pitchFamily="34" charset="0"/>
              </a:rPr>
              <a:t>Flash-</a:t>
            </a:r>
            <a:r>
              <a:rPr lang="fr-FR" sz="1600" dirty="0" err="1">
                <a:solidFill>
                  <a:srgbClr val="0070C0"/>
                </a:solidFill>
                <a:latin typeface="Marianne" panose="02000000000000000000" pitchFamily="2" charset="0"/>
                <a:ea typeface="Calibri" panose="020F0502020204030204" pitchFamily="34" charset="0"/>
              </a:rPr>
              <a:t>form</a:t>
            </a:r>
            <a:r>
              <a:rPr lang="fr-FR" sz="1600" dirty="0">
                <a:solidFill>
                  <a:srgbClr val="0070C0"/>
                </a:solidFill>
                <a:latin typeface="Marianne" panose="02000000000000000000" pitchFamily="2" charset="0"/>
                <a:ea typeface="Calibri" panose="020F0502020204030204" pitchFamily="34" charset="0"/>
              </a:rPr>
              <a:t> délivré par le SDJES 91 le 3 février à 14h</a:t>
            </a:r>
          </a:p>
          <a:p>
            <a:pPr marR="47839" lvl="1" algn="just">
              <a:lnSpc>
                <a:spcPct val="115000"/>
              </a:lnSpc>
            </a:pPr>
            <a:r>
              <a:rPr lang="fr-FR" sz="1600" dirty="0">
                <a:solidFill>
                  <a:srgbClr val="0070C0"/>
                </a:solidFill>
                <a:latin typeface="Marianne" panose="02000000000000000000" pitchFamily="2" charset="0"/>
                <a:ea typeface="Calibri" panose="020F0502020204030204" pitchFamily="34" charset="0"/>
              </a:rPr>
              <a:t>Permanence téléphonique du SDJES 91 le lundi de 10h45 à 12h et le mercredi de 14h à 15h30</a:t>
            </a:r>
          </a:p>
          <a:p>
            <a:pPr marR="47839" lvl="1" algn="just">
              <a:lnSpc>
                <a:spcPct val="115000"/>
              </a:lnSpc>
            </a:pPr>
            <a:r>
              <a:rPr lang="fr-FR" sz="1600" dirty="0">
                <a:solidFill>
                  <a:srgbClr val="0070C0"/>
                </a:solidFill>
                <a:latin typeface="Marianne" panose="02000000000000000000" pitchFamily="2" charset="0"/>
                <a:ea typeface="Calibri" panose="020F0502020204030204" pitchFamily="34" charset="0"/>
              </a:rPr>
              <a:t>5 associations réparties dans l’Essonne dans le cadre du </a:t>
            </a:r>
            <a:r>
              <a:rPr lang="fr-FR" sz="1600" dirty="0" err="1">
                <a:solidFill>
                  <a:srgbClr val="0070C0"/>
                </a:solidFill>
                <a:latin typeface="Marianne" panose="02000000000000000000" pitchFamily="2" charset="0"/>
                <a:ea typeface="Calibri" panose="020F0502020204030204" pitchFamily="34" charset="0"/>
              </a:rPr>
              <a:t>Guid’asso</a:t>
            </a:r>
            <a:r>
              <a:rPr lang="fr-FR" sz="1600" dirty="0">
                <a:solidFill>
                  <a:srgbClr val="0070C0"/>
                </a:solidFill>
                <a:latin typeface="Marianne" panose="02000000000000000000" pitchFamily="2" charset="0"/>
                <a:ea typeface="Calibri" panose="020F0502020204030204" pitchFamily="34" charset="0"/>
              </a:rPr>
              <a:t> pour un accompagnement par les paires : </a:t>
            </a:r>
            <a:r>
              <a:rPr lang="fr-FR" sz="1600" dirty="0">
                <a:solidFill>
                  <a:srgbClr val="467886"/>
                </a:solidFill>
                <a:latin typeface="Marianne" panose="020000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lien </a:t>
            </a:r>
            <a:r>
              <a:rPr lang="fr-FR" sz="1600" dirty="0" err="1">
                <a:solidFill>
                  <a:srgbClr val="467886"/>
                </a:solidFill>
                <a:latin typeface="Marianne" panose="020000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carto</a:t>
            </a:r>
            <a:r>
              <a:rPr lang="fr-FR" sz="1600" dirty="0">
                <a:solidFill>
                  <a:srgbClr val="467886"/>
                </a:solidFill>
                <a:latin typeface="Marianne" panose="020000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 associations </a:t>
            </a:r>
            <a:r>
              <a:rPr lang="fr-FR" sz="1600" dirty="0" err="1">
                <a:solidFill>
                  <a:srgbClr val="0070C0"/>
                </a:solidFill>
                <a:latin typeface="Marianne" panose="02000000000000000000" pitchFamily="2" charset="0"/>
                <a:ea typeface="Calibri" panose="020F0502020204030204" pitchFamily="34" charset="0"/>
                <a:hlinkClick r:id="rId7">
                  <a:extLst>
                    <a:ext uri="{A12FA001-AC4F-418D-AE19-62706E023703}">
                      <ahyp:hlinkClr xmlns:ahyp="http://schemas.microsoft.com/office/drawing/2018/hyperlinkcolor" val="tx"/>
                    </a:ext>
                  </a:extLst>
                </a:hlinkClick>
              </a:rPr>
              <a:t>guid'asso</a:t>
            </a:r>
            <a:endParaRPr lang="fr-FR" sz="1600" dirty="0">
              <a:solidFill>
                <a:srgbClr val="0070C0"/>
              </a:solidFill>
              <a:latin typeface="Marianne" panose="02000000000000000000" pitchFamily="2" charset="0"/>
              <a:ea typeface="Calibri" panose="020F0502020204030204" pitchFamily="34" charset="0"/>
            </a:endParaRPr>
          </a:p>
          <a:p>
            <a:pPr marR="47839" lvl="1" algn="just">
              <a:lnSpc>
                <a:spcPct val="115000"/>
              </a:lnSpc>
            </a:pPr>
            <a:r>
              <a:rPr lang="fr-FR" sz="1600" dirty="0">
                <a:solidFill>
                  <a:srgbClr val="0070C0"/>
                </a:solidFill>
                <a:latin typeface="Marianne" panose="02000000000000000000" pitchFamily="2" charset="0"/>
                <a:ea typeface="Calibri" panose="020F0502020204030204" pitchFamily="34" charset="0"/>
              </a:rPr>
              <a:t>Accompagnement par le </a:t>
            </a:r>
            <a:r>
              <a:rPr lang="fr-FR" sz="1600" dirty="0" err="1">
                <a:solidFill>
                  <a:srgbClr val="0070C0"/>
                </a:solidFill>
                <a:latin typeface="Marianne" panose="02000000000000000000" pitchFamily="2" charset="0"/>
                <a:ea typeface="Calibri" panose="020F0502020204030204" pitchFamily="34" charset="0"/>
              </a:rPr>
              <a:t>Madif</a:t>
            </a:r>
            <a:r>
              <a:rPr lang="fr-FR" sz="1600" dirty="0">
                <a:solidFill>
                  <a:srgbClr val="0070C0"/>
                </a:solidFill>
                <a:latin typeface="Marianne" panose="02000000000000000000" pitchFamily="2" charset="0"/>
                <a:ea typeface="Calibri" panose="020F0502020204030204" pitchFamily="34" charset="0"/>
              </a:rPr>
              <a:t> : mercredi 11 février de 18h00 à 19h30, </a:t>
            </a:r>
          </a:p>
          <a:p>
            <a:pPr marR="47839" lvl="2">
              <a:lnSpc>
                <a:spcPct val="115000"/>
              </a:lnSpc>
            </a:pPr>
            <a:r>
              <a:rPr lang="fr-FR" sz="1600" dirty="0">
                <a:solidFill>
                  <a:srgbClr val="0070C0"/>
                </a:solidFill>
                <a:latin typeface="Marianne" panose="02000000000000000000" pitchFamily="2" charset="0"/>
                <a:ea typeface="Calibri" panose="020F0502020204030204" pitchFamily="34" charset="0"/>
              </a:rPr>
              <a:t>lien d'inscription : </a:t>
            </a:r>
            <a:r>
              <a:rPr lang="fr-FR" sz="1600" dirty="0">
                <a:solidFill>
                  <a:srgbClr val="0070C0"/>
                </a:solidFill>
                <a:latin typeface="Marianne" panose="02000000000000000000" pitchFamily="2" charset="0"/>
                <a:ea typeface="Calibri" panose="020F0502020204030204" pitchFamily="34" charset="0"/>
                <a:hlinkClick r:id="rId8">
                  <a:extLst>
                    <a:ext uri="{A12FA001-AC4F-418D-AE19-62706E023703}">
                      <ahyp:hlinkClr xmlns:ahyp="http://schemas.microsoft.com/office/drawing/2018/hyperlinkcolor" val="tx"/>
                    </a:ext>
                  </a:extLst>
                </a:hlinkClick>
              </a:rPr>
              <a:t>https://madif.frama.space/apps/forms/s/of4nKMkQCTBFHigsZkN2EHR5</a:t>
            </a:r>
            <a:endParaRPr lang="fr-FR" sz="1600" dirty="0">
              <a:solidFill>
                <a:srgbClr val="0070C0"/>
              </a:solidFill>
              <a:latin typeface="Marianne" panose="02000000000000000000" pitchFamily="2" charset="0"/>
              <a:ea typeface="Calibri" panose="020F0502020204030204" pitchFamily="34" charset="0"/>
            </a:endParaRPr>
          </a:p>
          <a:p>
            <a:pPr marR="47839" lvl="1" algn="just">
              <a:lnSpc>
                <a:spcPct val="115000"/>
              </a:lnSpc>
            </a:pPr>
            <a:r>
              <a:rPr lang="fr-FR" sz="1600" dirty="0">
                <a:solidFill>
                  <a:srgbClr val="0070C0"/>
                </a:solidFill>
                <a:latin typeface="Marianne" panose="02000000000000000000" pitchFamily="2" charset="0"/>
                <a:ea typeface="Calibri" panose="020F0502020204030204" pitchFamily="34" charset="0"/>
              </a:rPr>
              <a:t>Procédure de dépôt : </a:t>
            </a:r>
            <a:r>
              <a:rPr lang="fr-FR" sz="1600" dirty="0">
                <a:solidFill>
                  <a:srgbClr val="0070C0"/>
                </a:solidFill>
                <a:latin typeface="Marianne" panose="02000000000000000000" pitchFamily="2" charset="0"/>
                <a:ea typeface="Calibri" panose="020F0502020204030204" pitchFamily="34" charset="0"/>
                <a:hlinkClick r:id="rId9">
                  <a:extLst>
                    <a:ext uri="{A12FA001-AC4F-418D-AE19-62706E023703}">
                      <ahyp:hlinkClr xmlns:ahyp="http://schemas.microsoft.com/office/drawing/2018/hyperlinkcolor" val="tx"/>
                    </a:ext>
                  </a:extLst>
                </a:hlinkClick>
              </a:rPr>
              <a:t>lien procédure de dépôt de dossier </a:t>
            </a:r>
            <a:endParaRPr lang="fr-FR" sz="1600" dirty="0">
              <a:solidFill>
                <a:srgbClr val="0070C0"/>
              </a:solidFill>
              <a:latin typeface="Marianne" panose="02000000000000000000" pitchFamily="2" charset="0"/>
              <a:ea typeface="Calibri" panose="020F0502020204030204" pitchFamily="34" charset="0"/>
            </a:endParaRPr>
          </a:p>
          <a:p>
            <a:pPr marR="47839" algn="just">
              <a:lnSpc>
                <a:spcPct val="115000"/>
              </a:lnSpc>
              <a:buFont typeface="Wingdings" panose="05000000000000000000" pitchFamily="2" charset="2"/>
              <a:buChar char="Ø"/>
            </a:pPr>
            <a:endParaRPr lang="fr-FR" dirty="0">
              <a:latin typeface="Marianne" panose="02000000000000000000" pitchFamily="2" charset="0"/>
              <a:ea typeface="Calibri" panose="020F0502020204030204" pitchFamily="34" charset="0"/>
            </a:endParaRPr>
          </a:p>
        </p:txBody>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8" name="Espace réservé du numéro de diapositive 4">
            <a:extLst>
              <a:ext uri="{FF2B5EF4-FFF2-40B4-BE49-F238E27FC236}">
                <a16:creationId xmlns:a16="http://schemas.microsoft.com/office/drawing/2014/main" id="{1AB13E2F-6B9F-EFFA-9490-F25EFDDAB79B}"/>
              </a:ext>
            </a:extLst>
          </p:cNvPr>
          <p:cNvSpPr>
            <a:spLocks noGrp="1"/>
          </p:cNvSpPr>
          <p:nvPr>
            <p:ph type="sldNum" sz="quarter" idx="12"/>
          </p:nvPr>
        </p:nvSpPr>
        <p:spPr>
          <a:xfrm>
            <a:off x="4827747" y="6602646"/>
            <a:ext cx="1422400" cy="243417"/>
          </a:xfrm>
        </p:spPr>
        <p:txBody>
          <a:bodyPr/>
          <a:lstStyle/>
          <a:p>
            <a:fld id="{B6F15528-21DE-4FAA-801E-634DDDAF4B2B}" type="slidenum">
              <a:rPr lang="en-US" sz="1067">
                <a:solidFill>
                  <a:schemeClr val="tx1"/>
                </a:solidFill>
              </a:rPr>
              <a:pPr/>
              <a:t>12</a:t>
            </a:fld>
            <a:endParaRPr lang="en-US" sz="1067" dirty="0">
              <a:solidFill>
                <a:schemeClr val="tx1"/>
              </a:solidFill>
            </a:endParaRPr>
          </a:p>
        </p:txBody>
      </p:sp>
    </p:spTree>
    <p:extLst>
      <p:ext uri="{BB962C8B-B14F-4D97-AF65-F5344CB8AC3E}">
        <p14:creationId xmlns:p14="http://schemas.microsoft.com/office/powerpoint/2010/main" val="2316905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13</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754092" y="2015628"/>
            <a:ext cx="10683815"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432672" y="4160838"/>
            <a:ext cx="1132665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600" dirty="0">
              <a:solidFill>
                <a:schemeClr val="accent1">
                  <a:lumMod val="75000"/>
                </a:schemeClr>
              </a:solidFill>
            </a:endParaRPr>
          </a:p>
        </p:txBody>
      </p:sp>
      <p:pic>
        <p:nvPicPr>
          <p:cNvPr id="10" name="Image 9">
            <a:extLst>
              <a:ext uri="{FF2B5EF4-FFF2-40B4-BE49-F238E27FC236}">
                <a16:creationId xmlns:a16="http://schemas.microsoft.com/office/drawing/2014/main" id="{2632EF66-A4E8-DCE2-8F30-3071B6FD94F7}"/>
              </a:ext>
            </a:extLst>
          </p:cNvPr>
          <p:cNvPicPr>
            <a:picLocks noChangeAspect="1"/>
          </p:cNvPicPr>
          <p:nvPr/>
        </p:nvPicPr>
        <p:blipFill>
          <a:blip r:embed="rId7"/>
          <a:stretch>
            <a:fillRect/>
          </a:stretch>
        </p:blipFill>
        <p:spPr>
          <a:xfrm>
            <a:off x="1585126" y="1152357"/>
            <a:ext cx="8843321" cy="5008674"/>
          </a:xfrm>
          <a:prstGeom prst="rect">
            <a:avLst/>
          </a:prstGeom>
        </p:spPr>
      </p:pic>
    </p:spTree>
    <p:extLst>
      <p:ext uri="{BB962C8B-B14F-4D97-AF65-F5344CB8AC3E}">
        <p14:creationId xmlns:p14="http://schemas.microsoft.com/office/powerpoint/2010/main" val="1511648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710" y="-25340"/>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2"/>
            <a:stretch>
              <a:fillRect r="-11077" b="-90183"/>
            </a:stretch>
          </a:blipFill>
        </p:spPr>
        <p:txBody>
          <a:bodyPr/>
          <a:lstStyle/>
          <a:p>
            <a:endParaRPr lang="fr-FR" sz="1200"/>
          </a:p>
        </p:txBody>
      </p:sp>
      <p:sp>
        <p:nvSpPr>
          <p:cNvPr id="3" name="Freeform 3"/>
          <p:cNvSpPr/>
          <p:nvPr/>
        </p:nvSpPr>
        <p:spPr>
          <a:xfrm>
            <a:off x="10339784" y="2898555"/>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3"/>
            <a:stretch>
              <a:fillRect l="-349697" t="-56572"/>
            </a:stretch>
          </a:blipFill>
        </p:spPr>
        <p:txBody>
          <a:bodyPr/>
          <a:lstStyle/>
          <a:p>
            <a:endParaRPr lang="fr-FR" sz="1200"/>
          </a:p>
        </p:txBody>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4"/>
            <a:stretch>
              <a:fillRect l="-4882" t="-130476" r="-273926"/>
            </a:stretch>
          </a:blipFill>
        </p:spPr>
        <p:txBody>
          <a:bodyPr/>
          <a:lstStyle/>
          <a:p>
            <a:endParaRPr lang="fr-FR" sz="1200"/>
          </a:p>
        </p:txBody>
      </p:sp>
      <p:sp>
        <p:nvSpPr>
          <p:cNvPr id="7" name="Freeform 7"/>
          <p:cNvSpPr/>
          <p:nvPr/>
        </p:nvSpPr>
        <p:spPr>
          <a:xfrm>
            <a:off x="406401" y="145724"/>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5"/>
            <a:stretch>
              <a:fillRect/>
            </a:stretch>
          </a:blipFill>
        </p:spPr>
        <p:txBody>
          <a:bodyPr/>
          <a:lstStyle/>
          <a:p>
            <a:endParaRPr lang="fr-FR" sz="1200"/>
          </a:p>
        </p:txBody>
      </p:sp>
      <p:sp>
        <p:nvSpPr>
          <p:cNvPr id="8" name="Titre 4"/>
          <p:cNvSpPr txBox="1">
            <a:spLocks/>
          </p:cNvSpPr>
          <p:nvPr/>
        </p:nvSpPr>
        <p:spPr>
          <a:xfrm>
            <a:off x="5130801" y="381000"/>
            <a:ext cx="6235479" cy="77499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6">
              <a:lnSpc>
                <a:spcPct val="90000"/>
              </a:lnSpc>
            </a:pPr>
            <a:r>
              <a:rPr lang="fr-FR" sz="3600" b="1" dirty="0">
                <a:solidFill>
                  <a:schemeClr val="accent1">
                    <a:lumMod val="50000"/>
                  </a:schemeClr>
                </a:solidFill>
              </a:rPr>
              <a:t>Vérifications RIB/INSEE</a:t>
            </a:r>
          </a:p>
        </p:txBody>
      </p:sp>
      <p:sp>
        <p:nvSpPr>
          <p:cNvPr id="6" name="ZoneTexte 5"/>
          <p:cNvSpPr txBox="1"/>
          <p:nvPr/>
        </p:nvSpPr>
        <p:spPr>
          <a:xfrm>
            <a:off x="3973997" y="1774342"/>
            <a:ext cx="1264640" cy="1036117"/>
          </a:xfrm>
          <a:prstGeom prst="rect">
            <a:avLst/>
          </a:prstGeom>
          <a:noFill/>
        </p:spPr>
        <p:txBody>
          <a:bodyPr wrap="square" rtlCol="0">
            <a:spAutoFit/>
          </a:bodyPr>
          <a:lstStyle/>
          <a:p>
            <a:r>
              <a:rPr lang="fr-FR" sz="1200" dirty="0">
                <a:solidFill>
                  <a:srgbClr val="00B050"/>
                </a:solidFill>
              </a:rPr>
              <a:t>          LOGO et domiciliation = ban</a:t>
            </a:r>
            <a:r>
              <a:rPr lang="fr-FR" sz="1333" dirty="0">
                <a:solidFill>
                  <a:srgbClr val="00B050"/>
                </a:solidFill>
              </a:rPr>
              <a:t>qu</a:t>
            </a:r>
            <a:r>
              <a:rPr lang="fr-FR" sz="1200" dirty="0">
                <a:solidFill>
                  <a:srgbClr val="00B050"/>
                </a:solidFill>
              </a:rPr>
              <a:t>e française</a:t>
            </a:r>
          </a:p>
          <a:p>
            <a:endParaRPr lang="fr-FR" sz="1200" dirty="0"/>
          </a:p>
        </p:txBody>
      </p:sp>
      <p:grpSp>
        <p:nvGrpSpPr>
          <p:cNvPr id="10" name="Group 1"/>
          <p:cNvGrpSpPr>
            <a:grpSpLocks/>
          </p:cNvGrpSpPr>
          <p:nvPr/>
        </p:nvGrpSpPr>
        <p:grpSpPr>
          <a:xfrm>
            <a:off x="271012" y="2437488"/>
            <a:ext cx="4351788" cy="3314243"/>
            <a:chOff x="6350" y="6350"/>
            <a:chExt cx="6136131" cy="2962910"/>
          </a:xfrm>
        </p:grpSpPr>
        <p:sp>
          <p:nvSpPr>
            <p:cNvPr id="11" name="Graphic 2"/>
            <p:cNvSpPr/>
            <p:nvPr/>
          </p:nvSpPr>
          <p:spPr>
            <a:xfrm>
              <a:off x="6350" y="6350"/>
              <a:ext cx="6135370" cy="359410"/>
            </a:xfrm>
            <a:custGeom>
              <a:avLst/>
              <a:gdLst/>
              <a:ahLst/>
              <a:cxnLst/>
              <a:rect l="l" t="t" r="r" b="b"/>
              <a:pathLst>
                <a:path w="6135370" h="359410">
                  <a:moveTo>
                    <a:pt x="711961" y="0"/>
                  </a:moveTo>
                  <a:lnTo>
                    <a:pt x="0" y="0"/>
                  </a:lnTo>
                </a:path>
                <a:path w="6135370" h="359410">
                  <a:moveTo>
                    <a:pt x="0" y="0"/>
                  </a:moveTo>
                  <a:lnTo>
                    <a:pt x="0" y="359409"/>
                  </a:lnTo>
                </a:path>
                <a:path w="6135370" h="359410">
                  <a:moveTo>
                    <a:pt x="6134862" y="0"/>
                  </a:moveTo>
                  <a:lnTo>
                    <a:pt x="711961" y="0"/>
                  </a:lnTo>
                </a:path>
                <a:path w="6135370" h="359410">
                  <a:moveTo>
                    <a:pt x="6134862" y="359409"/>
                  </a:moveTo>
                  <a:lnTo>
                    <a:pt x="6134862" y="0"/>
                  </a:lnTo>
                </a:path>
              </a:pathLst>
            </a:custGeom>
            <a:ln w="12700">
              <a:solidFill>
                <a:srgbClr val="000000"/>
              </a:solidFill>
              <a:prstDash val="solid"/>
            </a:ln>
          </p:spPr>
          <p:txBody>
            <a:bodyPr wrap="square" lIns="0" tIns="0" rIns="0" bIns="0" rtlCol="0">
              <a:prstTxWarp prst="textNoShape">
                <a:avLst/>
              </a:prstTxWarp>
              <a:noAutofit/>
            </a:bodyPr>
            <a:lstStyle/>
            <a:p>
              <a:endParaRPr lang="fr-FR" sz="1200"/>
            </a:p>
          </p:txBody>
        </p:sp>
        <p:pic>
          <p:nvPicPr>
            <p:cNvPr id="12" name="Image 11"/>
            <p:cNvPicPr/>
            <p:nvPr/>
          </p:nvPicPr>
          <p:blipFill>
            <a:blip r:embed="rId6" cstate="print"/>
            <a:stretch>
              <a:fillRect/>
            </a:stretch>
          </p:blipFill>
          <p:spPr>
            <a:xfrm>
              <a:off x="2754376" y="63753"/>
              <a:ext cx="617728" cy="270255"/>
            </a:xfrm>
            <a:prstGeom prst="rect">
              <a:avLst/>
            </a:prstGeom>
          </p:spPr>
        </p:pic>
        <p:sp>
          <p:nvSpPr>
            <p:cNvPr id="13" name="Graphic 4"/>
            <p:cNvSpPr/>
            <p:nvPr/>
          </p:nvSpPr>
          <p:spPr>
            <a:xfrm>
              <a:off x="6350" y="365759"/>
              <a:ext cx="6135370" cy="1371600"/>
            </a:xfrm>
            <a:custGeom>
              <a:avLst/>
              <a:gdLst/>
              <a:ahLst/>
              <a:cxnLst/>
              <a:rect l="l" t="t" r="r" b="b"/>
              <a:pathLst>
                <a:path w="6135370" h="1371600">
                  <a:moveTo>
                    <a:pt x="6134862" y="190500"/>
                  </a:moveTo>
                  <a:lnTo>
                    <a:pt x="6134862" y="0"/>
                  </a:lnTo>
                </a:path>
                <a:path w="6135370" h="1371600">
                  <a:moveTo>
                    <a:pt x="0" y="0"/>
                  </a:moveTo>
                  <a:lnTo>
                    <a:pt x="0" y="190500"/>
                  </a:lnTo>
                </a:path>
                <a:path w="6135370" h="1371600">
                  <a:moveTo>
                    <a:pt x="0" y="190500"/>
                  </a:moveTo>
                  <a:lnTo>
                    <a:pt x="0" y="1371600"/>
                  </a:lnTo>
                </a:path>
                <a:path w="6135370" h="1371600">
                  <a:moveTo>
                    <a:pt x="38100" y="438150"/>
                  </a:moveTo>
                  <a:lnTo>
                    <a:pt x="3081782" y="438150"/>
                  </a:lnTo>
                </a:path>
                <a:path w="6135370" h="1371600">
                  <a:moveTo>
                    <a:pt x="592582" y="438150"/>
                  </a:moveTo>
                  <a:lnTo>
                    <a:pt x="38100" y="438150"/>
                  </a:lnTo>
                </a:path>
                <a:path w="6135370" h="1371600">
                  <a:moveTo>
                    <a:pt x="1303782" y="438150"/>
                  </a:moveTo>
                  <a:lnTo>
                    <a:pt x="592582" y="438150"/>
                  </a:lnTo>
                </a:path>
                <a:path w="6135370" h="1371600">
                  <a:moveTo>
                    <a:pt x="2194052" y="438150"/>
                  </a:moveTo>
                  <a:lnTo>
                    <a:pt x="1303782" y="438150"/>
                  </a:lnTo>
                </a:path>
                <a:path w="6135370" h="1371600">
                  <a:moveTo>
                    <a:pt x="2549652" y="438150"/>
                  </a:moveTo>
                  <a:lnTo>
                    <a:pt x="2194052" y="438150"/>
                  </a:lnTo>
                </a:path>
                <a:path w="6135370" h="1371600">
                  <a:moveTo>
                    <a:pt x="3081782" y="438150"/>
                  </a:moveTo>
                  <a:lnTo>
                    <a:pt x="2549652" y="438150"/>
                  </a:lnTo>
                </a:path>
              </a:pathLst>
            </a:custGeom>
            <a:ln w="12700">
              <a:solidFill>
                <a:srgbClr val="000000"/>
              </a:solidFill>
              <a:prstDash val="solid"/>
            </a:ln>
          </p:spPr>
          <p:txBody>
            <a:bodyPr wrap="square" lIns="0" tIns="0" rIns="0" bIns="0" rtlCol="0">
              <a:prstTxWarp prst="textNoShape">
                <a:avLst/>
              </a:prstTxWarp>
              <a:noAutofit/>
            </a:bodyPr>
            <a:lstStyle/>
            <a:p>
              <a:endParaRPr lang="fr-FR" sz="1200"/>
            </a:p>
          </p:txBody>
        </p:sp>
        <p:sp>
          <p:nvSpPr>
            <p:cNvPr id="14" name="Graphic 5"/>
            <p:cNvSpPr/>
            <p:nvPr/>
          </p:nvSpPr>
          <p:spPr>
            <a:xfrm>
              <a:off x="44450" y="1292859"/>
              <a:ext cx="3044190" cy="12700"/>
            </a:xfrm>
            <a:custGeom>
              <a:avLst/>
              <a:gdLst/>
              <a:ahLst/>
              <a:cxnLst/>
              <a:rect l="l" t="t" r="r" b="b"/>
              <a:pathLst>
                <a:path w="3044190" h="12700">
                  <a:moveTo>
                    <a:pt x="3043682" y="0"/>
                  </a:moveTo>
                  <a:lnTo>
                    <a:pt x="0" y="0"/>
                  </a:lnTo>
                  <a:lnTo>
                    <a:pt x="0" y="12700"/>
                  </a:lnTo>
                  <a:lnTo>
                    <a:pt x="3043682" y="12700"/>
                  </a:lnTo>
                  <a:lnTo>
                    <a:pt x="3043682" y="0"/>
                  </a:lnTo>
                  <a:close/>
                </a:path>
              </a:pathLst>
            </a:custGeom>
            <a:solidFill>
              <a:srgbClr val="000000"/>
            </a:solidFill>
          </p:spPr>
          <p:txBody>
            <a:bodyPr wrap="square" lIns="0" tIns="0" rIns="0" bIns="0" rtlCol="0">
              <a:prstTxWarp prst="textNoShape">
                <a:avLst/>
              </a:prstTxWarp>
              <a:noAutofit/>
            </a:bodyPr>
            <a:lstStyle/>
            <a:p>
              <a:endParaRPr lang="fr-FR" sz="1200"/>
            </a:p>
          </p:txBody>
        </p:sp>
        <p:sp>
          <p:nvSpPr>
            <p:cNvPr id="15" name="Graphic 6"/>
            <p:cNvSpPr/>
            <p:nvPr/>
          </p:nvSpPr>
          <p:spPr>
            <a:xfrm>
              <a:off x="6141211" y="556259"/>
              <a:ext cx="1270" cy="1181100"/>
            </a:xfrm>
            <a:custGeom>
              <a:avLst/>
              <a:gdLst/>
              <a:ahLst/>
              <a:cxnLst/>
              <a:rect l="l" t="t" r="r" b="b"/>
              <a:pathLst>
                <a:path h="1181100">
                  <a:moveTo>
                    <a:pt x="0" y="1181100"/>
                  </a:moveTo>
                  <a:lnTo>
                    <a:pt x="0" y="0"/>
                  </a:lnTo>
                </a:path>
              </a:pathLst>
            </a:custGeom>
            <a:ln w="12700">
              <a:solidFill>
                <a:srgbClr val="000000"/>
              </a:solidFill>
              <a:prstDash val="solid"/>
            </a:ln>
          </p:spPr>
          <p:txBody>
            <a:bodyPr wrap="square" lIns="0" tIns="0" rIns="0" bIns="0" rtlCol="0">
              <a:prstTxWarp prst="textNoShape">
                <a:avLst/>
              </a:prstTxWarp>
              <a:noAutofit/>
            </a:bodyPr>
            <a:lstStyle/>
            <a:p>
              <a:endParaRPr lang="fr-FR" sz="1200"/>
            </a:p>
          </p:txBody>
        </p:sp>
        <p:sp>
          <p:nvSpPr>
            <p:cNvPr id="16" name="Graphic 7"/>
            <p:cNvSpPr/>
            <p:nvPr/>
          </p:nvSpPr>
          <p:spPr>
            <a:xfrm>
              <a:off x="3245612" y="797559"/>
              <a:ext cx="2716530" cy="508000"/>
            </a:xfrm>
            <a:custGeom>
              <a:avLst/>
              <a:gdLst/>
              <a:ahLst/>
              <a:cxnLst/>
              <a:rect l="l" t="t" r="r" b="b"/>
              <a:pathLst>
                <a:path w="2716530" h="508000">
                  <a:moveTo>
                    <a:pt x="2716530" y="495300"/>
                  </a:moveTo>
                  <a:lnTo>
                    <a:pt x="0" y="495300"/>
                  </a:lnTo>
                  <a:lnTo>
                    <a:pt x="0" y="508000"/>
                  </a:lnTo>
                  <a:lnTo>
                    <a:pt x="2716530" y="508000"/>
                  </a:lnTo>
                  <a:lnTo>
                    <a:pt x="2716530" y="495300"/>
                  </a:lnTo>
                  <a:close/>
                </a:path>
                <a:path w="2716530" h="508000">
                  <a:moveTo>
                    <a:pt x="2716530" y="0"/>
                  </a:moveTo>
                  <a:lnTo>
                    <a:pt x="0" y="0"/>
                  </a:lnTo>
                  <a:lnTo>
                    <a:pt x="0" y="12700"/>
                  </a:lnTo>
                  <a:lnTo>
                    <a:pt x="2716530" y="12700"/>
                  </a:lnTo>
                  <a:lnTo>
                    <a:pt x="2716530" y="0"/>
                  </a:lnTo>
                  <a:close/>
                </a:path>
              </a:pathLst>
            </a:custGeom>
            <a:solidFill>
              <a:srgbClr val="000000"/>
            </a:solidFill>
          </p:spPr>
          <p:txBody>
            <a:bodyPr wrap="square" lIns="0" tIns="0" rIns="0" bIns="0" rtlCol="0">
              <a:prstTxWarp prst="textNoShape">
                <a:avLst/>
              </a:prstTxWarp>
              <a:noAutofit/>
            </a:bodyPr>
            <a:lstStyle/>
            <a:p>
              <a:endParaRPr lang="fr-FR" sz="1200"/>
            </a:p>
          </p:txBody>
        </p:sp>
        <p:sp>
          <p:nvSpPr>
            <p:cNvPr id="17" name="Graphic 8"/>
            <p:cNvSpPr/>
            <p:nvPr/>
          </p:nvSpPr>
          <p:spPr>
            <a:xfrm>
              <a:off x="6350" y="1737360"/>
              <a:ext cx="6135370" cy="1231900"/>
            </a:xfrm>
            <a:custGeom>
              <a:avLst/>
              <a:gdLst/>
              <a:ahLst/>
              <a:cxnLst/>
              <a:rect l="l" t="t" r="r" b="b"/>
              <a:pathLst>
                <a:path w="6135370" h="1231900">
                  <a:moveTo>
                    <a:pt x="0" y="0"/>
                  </a:moveTo>
                  <a:lnTo>
                    <a:pt x="0" y="698500"/>
                  </a:lnTo>
                </a:path>
                <a:path w="6135370" h="1231900">
                  <a:moveTo>
                    <a:pt x="6134862" y="698500"/>
                  </a:moveTo>
                  <a:lnTo>
                    <a:pt x="6134862" y="0"/>
                  </a:lnTo>
                </a:path>
                <a:path w="6135370" h="1231900">
                  <a:moveTo>
                    <a:pt x="0" y="1231900"/>
                  </a:moveTo>
                  <a:lnTo>
                    <a:pt x="3290062" y="1231900"/>
                  </a:lnTo>
                </a:path>
                <a:path w="6135370" h="1231900">
                  <a:moveTo>
                    <a:pt x="0" y="698500"/>
                  </a:moveTo>
                  <a:lnTo>
                    <a:pt x="0" y="1231900"/>
                  </a:lnTo>
                </a:path>
                <a:path w="6135370" h="1231900">
                  <a:moveTo>
                    <a:pt x="3290062" y="1231900"/>
                  </a:moveTo>
                  <a:lnTo>
                    <a:pt x="6134862" y="1231900"/>
                  </a:lnTo>
                </a:path>
                <a:path w="6135370" h="1231900">
                  <a:moveTo>
                    <a:pt x="6134862" y="1231900"/>
                  </a:moveTo>
                  <a:lnTo>
                    <a:pt x="6134862" y="698500"/>
                  </a:lnTo>
                </a:path>
              </a:pathLst>
            </a:custGeom>
            <a:ln w="12700">
              <a:solidFill>
                <a:srgbClr val="000000"/>
              </a:solidFill>
              <a:prstDash val="solid"/>
            </a:ln>
          </p:spPr>
          <p:txBody>
            <a:bodyPr wrap="square" lIns="0" tIns="0" rIns="0" bIns="0" rtlCol="0">
              <a:prstTxWarp prst="textNoShape">
                <a:avLst/>
              </a:prstTxWarp>
              <a:noAutofit/>
            </a:bodyPr>
            <a:lstStyle/>
            <a:p>
              <a:endParaRPr lang="fr-FR" sz="1200"/>
            </a:p>
          </p:txBody>
        </p:sp>
        <p:sp>
          <p:nvSpPr>
            <p:cNvPr id="18" name="Textbox 9"/>
            <p:cNvSpPr txBox="1"/>
            <p:nvPr/>
          </p:nvSpPr>
          <p:spPr>
            <a:xfrm>
              <a:off x="82550" y="403324"/>
              <a:ext cx="5304790" cy="1047115"/>
            </a:xfrm>
            <a:prstGeom prst="rect">
              <a:avLst/>
            </a:prstGeom>
          </p:spPr>
          <p:txBody>
            <a:bodyPr wrap="square" lIns="0" tIns="0" rIns="0" bIns="0" rtlCol="0">
              <a:noAutofit/>
            </a:bodyPr>
            <a:lstStyle/>
            <a:p>
              <a:pPr marL="1472850">
                <a:lnSpc>
                  <a:spcPts val="597"/>
                </a:lnSpc>
              </a:pPr>
              <a:r>
                <a:rPr lang="fr-FR" sz="533" b="1" dirty="0">
                  <a:latin typeface="Arial" panose="020B0604020202020204" pitchFamily="34" charset="0"/>
                  <a:ea typeface="Calibri" panose="020F0502020204030204" pitchFamily="34" charset="0"/>
                  <a:cs typeface="Arial" panose="020B0604020202020204" pitchFamily="34" charset="0"/>
                </a:rPr>
                <a:t>RELEVE D’IDENTITE </a:t>
              </a:r>
              <a:r>
                <a:rPr lang="fr-FR" sz="533" b="1" spc="-7" dirty="0">
                  <a:latin typeface="Arial" panose="020B0604020202020204" pitchFamily="34" charset="0"/>
                  <a:ea typeface="Calibri" panose="020F0502020204030204" pitchFamily="34" charset="0"/>
                  <a:cs typeface="Arial" panose="020B0604020202020204" pitchFamily="34" charset="0"/>
                </a:rPr>
                <a:t>BANCAIRE</a:t>
              </a:r>
              <a:endParaRPr lang="fr-FR" sz="733" dirty="0">
                <a:latin typeface="Arial" panose="020B0604020202020204" pitchFamily="34" charset="0"/>
                <a:ea typeface="Calibri" panose="020F0502020204030204" pitchFamily="34" charset="0"/>
                <a:cs typeface="Arial" panose="020B0604020202020204" pitchFamily="34" charset="0"/>
              </a:endParaRPr>
            </a:p>
            <a:p>
              <a:pPr>
                <a:spcBef>
                  <a:spcPts val="73"/>
                </a:spcBef>
              </a:pPr>
              <a:r>
                <a:rPr lang="fr-FR" sz="533" b="1" dirty="0">
                  <a:latin typeface="Arial" panose="020B0604020202020204" pitchFamily="34" charset="0"/>
                  <a:ea typeface="Calibri" panose="020F0502020204030204" pitchFamily="34" charset="0"/>
                  <a:cs typeface="Arial" panose="020B0604020202020204" pitchFamily="34" charset="0"/>
                </a:rPr>
                <a:t> </a:t>
              </a:r>
              <a:endParaRPr lang="fr-FR" sz="733" dirty="0">
                <a:latin typeface="Arial" panose="020B0604020202020204" pitchFamily="34" charset="0"/>
                <a:ea typeface="Calibri" panose="020F0502020204030204" pitchFamily="34" charset="0"/>
                <a:cs typeface="Arial" panose="020B0604020202020204" pitchFamily="34" charset="0"/>
              </a:endParaRPr>
            </a:p>
            <a:p>
              <a:r>
                <a:rPr lang="fr-FR" sz="533" dirty="0">
                  <a:latin typeface="Arial" panose="020B0604020202020204" pitchFamily="34" charset="0"/>
                  <a:ea typeface="Calibri" panose="020F0502020204030204" pitchFamily="34" charset="0"/>
                  <a:cs typeface="Arial" panose="020B0604020202020204" pitchFamily="34" charset="0"/>
                </a:rPr>
                <a:t>Identifiant national de compte bancaire - </a:t>
              </a:r>
              <a:r>
                <a:rPr lang="fr-FR" sz="533" spc="-17" dirty="0">
                  <a:latin typeface="Arial" panose="020B0604020202020204" pitchFamily="34" charset="0"/>
                  <a:ea typeface="Calibri" panose="020F0502020204030204" pitchFamily="34" charset="0"/>
                  <a:cs typeface="Arial" panose="020B0604020202020204" pitchFamily="34" charset="0"/>
                </a:rPr>
                <a:t>RIB</a:t>
              </a:r>
              <a:endParaRPr lang="fr-FR" sz="733" dirty="0">
                <a:latin typeface="Arial" panose="020B0604020202020204" pitchFamily="34" charset="0"/>
                <a:ea typeface="Calibri" panose="020F0502020204030204" pitchFamily="34" charset="0"/>
                <a:cs typeface="Arial" panose="020B0604020202020204" pitchFamily="34" charset="0"/>
              </a:endParaRPr>
            </a:p>
            <a:p>
              <a:pPr marL="42759">
                <a:lnSpc>
                  <a:spcPts val="607"/>
                </a:lnSpc>
                <a:spcBef>
                  <a:spcPts val="387"/>
                </a:spcBef>
                <a:tabLst>
                  <a:tab pos="465267" algn="l"/>
                  <a:tab pos="956358" algn="l"/>
                  <a:tab pos="1479624" algn="l"/>
                  <a:tab pos="1722629" algn="l"/>
                  <a:tab pos="2822504" algn="l"/>
                </a:tabLst>
              </a:pPr>
              <a:r>
                <a:rPr lang="fr-FR" sz="533" spc="-7" dirty="0">
                  <a:latin typeface="Arial" panose="020B0604020202020204" pitchFamily="34" charset="0"/>
                  <a:ea typeface="Calibri" panose="020F0502020204030204" pitchFamily="34" charset="0"/>
                  <a:cs typeface="Arial" panose="020B0604020202020204" pitchFamily="34" charset="0"/>
                </a:rPr>
                <a:t>Banque</a:t>
              </a:r>
              <a:r>
                <a:rPr lang="fr-FR" sz="533" dirty="0">
                  <a:latin typeface="Arial" panose="020B0604020202020204" pitchFamily="34" charset="0"/>
                  <a:ea typeface="Calibri" panose="020F0502020204030204" pitchFamily="34" charset="0"/>
                  <a:cs typeface="Arial" panose="020B0604020202020204" pitchFamily="34" charset="0"/>
                </a:rPr>
                <a:t>	</a:t>
              </a:r>
              <a:r>
                <a:rPr lang="fr-FR" sz="533" spc="-7" dirty="0">
                  <a:latin typeface="Arial" panose="020B0604020202020204" pitchFamily="34" charset="0"/>
                  <a:ea typeface="Calibri" panose="020F0502020204030204" pitchFamily="34" charset="0"/>
                  <a:cs typeface="Arial" panose="020B0604020202020204" pitchFamily="34" charset="0"/>
                </a:rPr>
                <a:t>Guichet</a:t>
              </a:r>
              <a:r>
                <a:rPr lang="fr-FR" sz="533" dirty="0">
                  <a:latin typeface="Arial" panose="020B0604020202020204" pitchFamily="34" charset="0"/>
                  <a:ea typeface="Calibri" panose="020F0502020204030204" pitchFamily="34" charset="0"/>
                  <a:cs typeface="Arial" panose="020B0604020202020204" pitchFamily="34" charset="0"/>
                </a:rPr>
                <a:t>	N° </a:t>
              </a:r>
              <a:r>
                <a:rPr lang="fr-FR" sz="533" spc="-7" dirty="0">
                  <a:latin typeface="Arial" panose="020B0604020202020204" pitchFamily="34" charset="0"/>
                  <a:ea typeface="Calibri" panose="020F0502020204030204" pitchFamily="34" charset="0"/>
                  <a:cs typeface="Arial" panose="020B0604020202020204" pitchFamily="34" charset="0"/>
                </a:rPr>
                <a:t>compte</a:t>
              </a:r>
              <a:r>
                <a:rPr lang="fr-FR" sz="533" dirty="0">
                  <a:latin typeface="Arial" panose="020B0604020202020204" pitchFamily="34" charset="0"/>
                  <a:ea typeface="Calibri" panose="020F0502020204030204" pitchFamily="34" charset="0"/>
                  <a:cs typeface="Arial" panose="020B0604020202020204" pitchFamily="34" charset="0"/>
                </a:rPr>
                <a:t>	</a:t>
              </a:r>
              <a:r>
                <a:rPr lang="fr-FR" sz="533" spc="-17" dirty="0">
                  <a:latin typeface="Arial" panose="020B0604020202020204" pitchFamily="34" charset="0"/>
                  <a:ea typeface="Calibri" panose="020F0502020204030204" pitchFamily="34" charset="0"/>
                  <a:cs typeface="Arial" panose="020B0604020202020204" pitchFamily="34" charset="0"/>
                </a:rPr>
                <a:t>Clé</a:t>
              </a:r>
              <a:r>
                <a:rPr lang="fr-FR" sz="533" dirty="0">
                  <a:latin typeface="Arial" panose="020B0604020202020204" pitchFamily="34" charset="0"/>
                  <a:ea typeface="Calibri" panose="020F0502020204030204" pitchFamily="34" charset="0"/>
                  <a:cs typeface="Arial" panose="020B0604020202020204" pitchFamily="34" charset="0"/>
                </a:rPr>
                <a:t>	</a:t>
              </a:r>
              <a:r>
                <a:rPr lang="fr-FR" sz="533" spc="-7" dirty="0">
                  <a:latin typeface="Arial" panose="020B0604020202020204" pitchFamily="34" charset="0"/>
                  <a:ea typeface="Calibri" panose="020F0502020204030204" pitchFamily="34" charset="0"/>
                  <a:cs typeface="Arial" panose="020B0604020202020204" pitchFamily="34" charset="0"/>
                </a:rPr>
                <a:t>Devise</a:t>
              </a:r>
              <a:r>
                <a:rPr lang="fr-FR" sz="533" dirty="0">
                  <a:latin typeface="Arial" panose="020B0604020202020204" pitchFamily="34" charset="0"/>
                  <a:ea typeface="Calibri" panose="020F0502020204030204" pitchFamily="34" charset="0"/>
                  <a:cs typeface="Arial" panose="020B0604020202020204" pitchFamily="34" charset="0"/>
                </a:rPr>
                <a:t>	</a:t>
              </a:r>
              <a:r>
                <a:rPr lang="fr-FR" sz="533" spc="-7" dirty="0">
                  <a:latin typeface="Arial" panose="020B0604020202020204" pitchFamily="34" charset="0"/>
                  <a:ea typeface="Calibri" panose="020F0502020204030204" pitchFamily="34" charset="0"/>
                  <a:cs typeface="Arial" panose="020B0604020202020204" pitchFamily="34" charset="0"/>
                </a:rPr>
                <a:t>Domiciliation</a:t>
              </a:r>
              <a:endParaRPr lang="fr-FR" sz="733" dirty="0">
                <a:latin typeface="Arial" panose="020B0604020202020204" pitchFamily="34" charset="0"/>
                <a:ea typeface="Calibri" panose="020F0502020204030204" pitchFamily="34" charset="0"/>
                <a:cs typeface="Arial" panose="020B0604020202020204" pitchFamily="34" charset="0"/>
              </a:endParaRPr>
            </a:p>
            <a:p>
              <a:pPr marL="65197">
                <a:lnSpc>
                  <a:spcPts val="607"/>
                </a:lnSpc>
                <a:tabLst>
                  <a:tab pos="487281" algn="l"/>
                  <a:tab pos="908095" algn="l"/>
                  <a:tab pos="1492325" algn="l"/>
                  <a:tab pos="1754804" algn="l"/>
                  <a:tab pos="2500755" algn="l"/>
                </a:tabLst>
              </a:pPr>
              <a:r>
                <a:rPr lang="fr-FR" sz="533" b="1" spc="-7" dirty="0">
                  <a:latin typeface="Arial" panose="020B0604020202020204" pitchFamily="34" charset="0"/>
                  <a:ea typeface="Calibri" panose="020F0502020204030204" pitchFamily="34" charset="0"/>
                  <a:cs typeface="Arial" panose="020B0604020202020204" pitchFamily="34" charset="0"/>
                </a:rPr>
                <a:t>30066</a:t>
              </a:r>
              <a:r>
                <a:rPr lang="fr-FR" sz="533" b="1" dirty="0">
                  <a:latin typeface="Arial" panose="020B0604020202020204" pitchFamily="34" charset="0"/>
                  <a:ea typeface="Calibri" panose="020F0502020204030204" pitchFamily="34" charset="0"/>
                  <a:cs typeface="Arial" panose="020B0604020202020204" pitchFamily="34" charset="0"/>
                </a:rPr>
                <a:t>	</a:t>
              </a:r>
              <a:r>
                <a:rPr lang="fr-FR" sz="533" b="1" spc="-7" dirty="0">
                  <a:latin typeface="Arial" panose="020B0604020202020204" pitchFamily="34" charset="0"/>
                  <a:ea typeface="Calibri" panose="020F0502020204030204" pitchFamily="34" charset="0"/>
                  <a:cs typeface="Arial" panose="020B0604020202020204" pitchFamily="34" charset="0"/>
                </a:rPr>
                <a:t>10341</a:t>
              </a:r>
              <a:r>
                <a:rPr lang="fr-FR" sz="533" b="1" dirty="0">
                  <a:latin typeface="Arial" panose="020B0604020202020204" pitchFamily="34" charset="0"/>
                  <a:ea typeface="Calibri" panose="020F0502020204030204" pitchFamily="34" charset="0"/>
                  <a:cs typeface="Arial" panose="020B0604020202020204" pitchFamily="34" charset="0"/>
                </a:rPr>
                <a:t>	</a:t>
              </a:r>
              <a:r>
                <a:rPr lang="fr-FR" sz="533" b="1" spc="-7" dirty="0">
                  <a:latin typeface="Arial" panose="020B0604020202020204" pitchFamily="34" charset="0"/>
                  <a:ea typeface="Calibri" panose="020F0502020204030204" pitchFamily="34" charset="0"/>
                  <a:cs typeface="Arial" panose="020B0604020202020204" pitchFamily="34" charset="0"/>
                </a:rPr>
                <a:t>00010571701</a:t>
              </a:r>
              <a:r>
                <a:rPr lang="fr-FR" sz="533" b="1" dirty="0">
                  <a:latin typeface="Arial" panose="020B0604020202020204" pitchFamily="34" charset="0"/>
                  <a:ea typeface="Calibri" panose="020F0502020204030204" pitchFamily="34" charset="0"/>
                  <a:cs typeface="Arial" panose="020B0604020202020204" pitchFamily="34" charset="0"/>
                </a:rPr>
                <a:t>	</a:t>
              </a:r>
              <a:r>
                <a:rPr lang="fr-FR" sz="533" b="1" spc="-17" dirty="0">
                  <a:latin typeface="Arial" panose="020B0604020202020204" pitchFamily="34" charset="0"/>
                  <a:ea typeface="Calibri" panose="020F0502020204030204" pitchFamily="34" charset="0"/>
                  <a:cs typeface="Arial" panose="020B0604020202020204" pitchFamily="34" charset="0"/>
                </a:rPr>
                <a:t>48</a:t>
              </a:r>
              <a:r>
                <a:rPr lang="fr-FR" sz="533" b="1" dirty="0">
                  <a:latin typeface="Arial" panose="020B0604020202020204" pitchFamily="34" charset="0"/>
                  <a:ea typeface="Calibri" panose="020F0502020204030204" pitchFamily="34" charset="0"/>
                  <a:cs typeface="Arial" panose="020B0604020202020204" pitchFamily="34" charset="0"/>
                </a:rPr>
                <a:t>	</a:t>
              </a:r>
              <a:r>
                <a:rPr lang="fr-FR" sz="533" b="1" spc="-17" dirty="0">
                  <a:latin typeface="Arial" panose="020B0604020202020204" pitchFamily="34" charset="0"/>
                  <a:ea typeface="Calibri" panose="020F0502020204030204" pitchFamily="34" charset="0"/>
                  <a:cs typeface="Arial" panose="020B0604020202020204" pitchFamily="34" charset="0"/>
                </a:rPr>
                <a:t>EUR</a:t>
              </a:r>
              <a:r>
                <a:rPr lang="fr-FR" sz="533" b="1" dirty="0">
                  <a:latin typeface="Arial" panose="020B0604020202020204" pitchFamily="34" charset="0"/>
                  <a:ea typeface="Calibri" panose="020F0502020204030204" pitchFamily="34" charset="0"/>
                  <a:cs typeface="Arial" panose="020B0604020202020204" pitchFamily="34" charset="0"/>
                </a:rPr>
                <a:t>	CIC PARIS LA MOTTE </a:t>
              </a:r>
              <a:r>
                <a:rPr lang="fr-FR" sz="533" b="1" spc="-7" dirty="0">
                  <a:latin typeface="Arial" panose="020B0604020202020204" pitchFamily="34" charset="0"/>
                  <a:ea typeface="Calibri" panose="020F0502020204030204" pitchFamily="34" charset="0"/>
                  <a:cs typeface="Arial" panose="020B0604020202020204" pitchFamily="34" charset="0"/>
                </a:rPr>
                <a:t>PICQUET</a:t>
              </a:r>
              <a:endParaRPr lang="fr-FR" sz="733" dirty="0">
                <a:latin typeface="Arial" panose="020B0604020202020204" pitchFamily="34" charset="0"/>
                <a:ea typeface="Calibri" panose="020F0502020204030204" pitchFamily="34" charset="0"/>
                <a:cs typeface="Arial" panose="020B0604020202020204" pitchFamily="34" charset="0"/>
              </a:endParaRPr>
            </a:p>
            <a:p>
              <a:pPr>
                <a:spcBef>
                  <a:spcPts val="387"/>
                </a:spcBef>
              </a:pPr>
              <a:r>
                <a:rPr lang="fr-FR" sz="533" dirty="0">
                  <a:latin typeface="Arial" panose="020B0604020202020204" pitchFamily="34" charset="0"/>
                  <a:ea typeface="Calibri" panose="020F0502020204030204" pitchFamily="34" charset="0"/>
                  <a:cs typeface="Arial" panose="020B0604020202020204" pitchFamily="34" charset="0"/>
                </a:rPr>
                <a:t>Identifiant international de compte </a:t>
              </a:r>
              <a:r>
                <a:rPr lang="fr-FR" sz="533" spc="-7" dirty="0">
                  <a:latin typeface="Arial" panose="020B0604020202020204" pitchFamily="34" charset="0"/>
                  <a:ea typeface="Calibri" panose="020F0502020204030204" pitchFamily="34" charset="0"/>
                  <a:cs typeface="Arial" panose="020B0604020202020204" pitchFamily="34" charset="0"/>
                </a:rPr>
                <a:t>bancaire</a:t>
              </a:r>
              <a:endParaRPr lang="fr-FR" sz="733" dirty="0">
                <a:latin typeface="Arial" panose="020B0604020202020204" pitchFamily="34" charset="0"/>
                <a:ea typeface="Calibri" panose="020F0502020204030204" pitchFamily="34" charset="0"/>
                <a:cs typeface="Arial" panose="020B0604020202020204" pitchFamily="34" charset="0"/>
              </a:endParaRPr>
            </a:p>
            <a:p>
              <a:pPr marL="343340">
                <a:spcBef>
                  <a:spcPts val="387"/>
                </a:spcBef>
              </a:pPr>
              <a:r>
                <a:rPr lang="fr-FR" sz="533" dirty="0">
                  <a:latin typeface="Arial" panose="020B0604020202020204" pitchFamily="34" charset="0"/>
                  <a:ea typeface="Calibri" panose="020F0502020204030204" pitchFamily="34" charset="0"/>
                  <a:cs typeface="Arial" panose="020B0604020202020204" pitchFamily="34" charset="0"/>
                </a:rPr>
                <a:t>IBAN (International Bank </a:t>
              </a:r>
              <a:r>
                <a:rPr lang="fr-FR" sz="533" dirty="0" err="1">
                  <a:latin typeface="Arial" panose="020B0604020202020204" pitchFamily="34" charset="0"/>
                  <a:ea typeface="Calibri" panose="020F0502020204030204" pitchFamily="34" charset="0"/>
                  <a:cs typeface="Arial" panose="020B0604020202020204" pitchFamily="34" charset="0"/>
                </a:rPr>
                <a:t>Account</a:t>
              </a:r>
              <a:r>
                <a:rPr lang="fr-FR" sz="533" dirty="0">
                  <a:latin typeface="Arial" panose="020B0604020202020204" pitchFamily="34" charset="0"/>
                  <a:ea typeface="Calibri" panose="020F0502020204030204" pitchFamily="34" charset="0"/>
                  <a:cs typeface="Arial" panose="020B0604020202020204" pitchFamily="34" charset="0"/>
                </a:rPr>
                <a:t> </a:t>
              </a:r>
              <a:r>
                <a:rPr lang="fr-FR" sz="533" spc="-7" dirty="0" err="1">
                  <a:latin typeface="Arial" panose="020B0604020202020204" pitchFamily="34" charset="0"/>
                  <a:ea typeface="Calibri" panose="020F0502020204030204" pitchFamily="34" charset="0"/>
                  <a:cs typeface="Arial" panose="020B0604020202020204" pitchFamily="34" charset="0"/>
                </a:rPr>
                <a:t>Number</a:t>
              </a:r>
              <a:r>
                <a:rPr lang="fr-FR" sz="533" spc="-7" dirty="0">
                  <a:latin typeface="Arial" panose="020B0604020202020204" pitchFamily="34" charset="0"/>
                  <a:ea typeface="Calibri" panose="020F0502020204030204" pitchFamily="34" charset="0"/>
                  <a:cs typeface="Arial" panose="020B0604020202020204" pitchFamily="34" charset="0"/>
                </a:rPr>
                <a:t>)</a:t>
              </a:r>
              <a:endParaRPr lang="fr-FR" sz="733" dirty="0">
                <a:latin typeface="Arial" panose="020B0604020202020204" pitchFamily="34" charset="0"/>
                <a:ea typeface="Calibri" panose="020F0502020204030204" pitchFamily="34" charset="0"/>
                <a:cs typeface="Arial" panose="020B0604020202020204" pitchFamily="34" charset="0"/>
              </a:endParaRPr>
            </a:p>
          </p:txBody>
        </p:sp>
        <p:sp>
          <p:nvSpPr>
            <p:cNvPr id="19" name="Textbox 10"/>
            <p:cNvSpPr txBox="1"/>
            <p:nvPr/>
          </p:nvSpPr>
          <p:spPr>
            <a:xfrm>
              <a:off x="199517" y="1451074"/>
              <a:ext cx="2746375" cy="113664"/>
            </a:xfrm>
            <a:prstGeom prst="rect">
              <a:avLst/>
            </a:prstGeom>
          </p:spPr>
          <p:txBody>
            <a:bodyPr wrap="square" lIns="0" tIns="0" rIns="0" bIns="0" rtlCol="0">
              <a:noAutofit/>
            </a:bodyPr>
            <a:lstStyle/>
            <a:p>
              <a:pPr>
                <a:lnSpc>
                  <a:spcPts val="597"/>
                </a:lnSpc>
                <a:tabLst>
                  <a:tab pos="297195" algn="l"/>
                  <a:tab pos="579572" algn="l"/>
                  <a:tab pos="861950" algn="l"/>
                  <a:tab pos="1144327" algn="l"/>
                  <a:tab pos="1426705" algn="l"/>
                  <a:tab pos="1709082" algn="l"/>
                </a:tabLst>
              </a:pPr>
              <a:r>
                <a:rPr lang="fr-FR" sz="533" b="1" spc="-13" dirty="0">
                  <a:latin typeface="Arial" panose="020B0604020202020204" pitchFamily="34" charset="0"/>
                  <a:ea typeface="Calibri" panose="020F0502020204030204" pitchFamily="34" charset="0"/>
                  <a:cs typeface="Times New Roman" panose="02020603050405020304" pitchFamily="18" charset="0"/>
                </a:rPr>
                <a:t>FR76</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3" dirty="0">
                  <a:latin typeface="Arial" panose="020B0604020202020204" pitchFamily="34" charset="0"/>
                  <a:ea typeface="Calibri" panose="020F0502020204030204" pitchFamily="34" charset="0"/>
                  <a:cs typeface="Times New Roman" panose="02020603050405020304" pitchFamily="18" charset="0"/>
                </a:rPr>
                <a:t>3006</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3" dirty="0">
                  <a:latin typeface="Arial" panose="020B0604020202020204" pitchFamily="34" charset="0"/>
                  <a:ea typeface="Calibri" panose="020F0502020204030204" pitchFamily="34" charset="0"/>
                  <a:cs typeface="Times New Roman" panose="02020603050405020304" pitchFamily="18" charset="0"/>
                </a:rPr>
                <a:t>6103</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3" dirty="0">
                  <a:latin typeface="Arial" panose="020B0604020202020204" pitchFamily="34" charset="0"/>
                  <a:ea typeface="Calibri" panose="020F0502020204030204" pitchFamily="34" charset="0"/>
                  <a:cs typeface="Times New Roman" panose="02020603050405020304" pitchFamily="18" charset="0"/>
                </a:rPr>
                <a:t>4100</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3" dirty="0">
                  <a:latin typeface="Arial" panose="020B0604020202020204" pitchFamily="34" charset="0"/>
                  <a:ea typeface="Calibri" panose="020F0502020204030204" pitchFamily="34" charset="0"/>
                  <a:cs typeface="Times New Roman" panose="02020603050405020304" pitchFamily="18" charset="0"/>
                </a:rPr>
                <a:t>0105</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3" dirty="0">
                  <a:latin typeface="Arial" panose="020B0604020202020204" pitchFamily="34" charset="0"/>
                  <a:ea typeface="Calibri" panose="020F0502020204030204" pitchFamily="34" charset="0"/>
                  <a:cs typeface="Times New Roman" panose="02020603050405020304" pitchFamily="18" charset="0"/>
                </a:rPr>
                <a:t>7170</a:t>
              </a:r>
              <a:r>
                <a:rPr lang="fr-FR" sz="533" b="1" dirty="0">
                  <a:latin typeface="Arial" panose="020B0604020202020204" pitchFamily="34" charset="0"/>
                  <a:ea typeface="Calibri" panose="020F0502020204030204" pitchFamily="34" charset="0"/>
                  <a:cs typeface="Times New Roman" panose="02020603050405020304" pitchFamily="18" charset="0"/>
                </a:rPr>
                <a:t>	</a:t>
              </a:r>
              <a:r>
                <a:rPr lang="fr-FR" sz="533" b="1" spc="-17" dirty="0">
                  <a:latin typeface="Arial" panose="020B0604020202020204" pitchFamily="34" charset="0"/>
                  <a:ea typeface="Calibri" panose="020F0502020204030204" pitchFamily="34" charset="0"/>
                  <a:cs typeface="Times New Roman" panose="02020603050405020304" pitchFamily="18" charset="0"/>
                </a:rPr>
                <a:t>148</a:t>
              </a:r>
              <a:endParaRPr lang="fr-FR" sz="733" dirty="0">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1"/>
            <p:cNvSpPr txBox="1"/>
            <p:nvPr/>
          </p:nvSpPr>
          <p:spPr>
            <a:xfrm>
              <a:off x="4011421" y="1336774"/>
              <a:ext cx="1198880" cy="227965"/>
            </a:xfrm>
            <a:prstGeom prst="rect">
              <a:avLst/>
            </a:prstGeom>
          </p:spPr>
          <p:txBody>
            <a:bodyPr wrap="square" lIns="0" tIns="0" rIns="0" bIns="0" rtlCol="0">
              <a:noAutofit/>
            </a:bodyPr>
            <a:lstStyle/>
            <a:p>
              <a:pPr marR="7620" algn="ctr">
                <a:lnSpc>
                  <a:spcPts val="590"/>
                </a:lnSpc>
              </a:pPr>
              <a:r>
                <a:rPr lang="fr-FR" sz="533" dirty="0">
                  <a:latin typeface="Arial" panose="020B0604020202020204" pitchFamily="34" charset="0"/>
                  <a:ea typeface="Calibri" panose="020F0502020204030204" pitchFamily="34" charset="0"/>
                  <a:cs typeface="Arial" panose="020B0604020202020204" pitchFamily="34" charset="0"/>
                </a:rPr>
                <a:t>BIC (Bank Identifier </a:t>
              </a:r>
              <a:r>
                <a:rPr lang="fr-FR" sz="533" spc="-7" dirty="0">
                  <a:latin typeface="Arial" panose="020B0604020202020204" pitchFamily="34" charset="0"/>
                  <a:ea typeface="Calibri" panose="020F0502020204030204" pitchFamily="34" charset="0"/>
                  <a:cs typeface="Arial" panose="020B0604020202020204" pitchFamily="34" charset="0"/>
                </a:rPr>
                <a:t>Code)</a:t>
              </a:r>
              <a:endParaRPr lang="fr-FR" sz="733" dirty="0">
                <a:latin typeface="Arial" panose="020B0604020202020204" pitchFamily="34" charset="0"/>
                <a:ea typeface="Calibri" panose="020F0502020204030204" pitchFamily="34" charset="0"/>
                <a:cs typeface="Arial" panose="020B0604020202020204" pitchFamily="34" charset="0"/>
              </a:endParaRPr>
            </a:p>
            <a:p>
              <a:pPr marR="7197" algn="ctr">
                <a:lnSpc>
                  <a:spcPts val="607"/>
                </a:lnSpc>
              </a:pPr>
              <a:r>
                <a:rPr lang="fr-FR" sz="533" b="1" spc="-7" dirty="0">
                  <a:latin typeface="Arial" panose="020B0604020202020204" pitchFamily="34" charset="0"/>
                  <a:ea typeface="Calibri" panose="020F0502020204030204" pitchFamily="34" charset="0"/>
                  <a:cs typeface="Arial" panose="020B0604020202020204" pitchFamily="34" charset="0"/>
                </a:rPr>
                <a:t>CMCIFRPP</a:t>
              </a:r>
              <a:endParaRPr lang="fr-FR" sz="733" dirty="0">
                <a:latin typeface="Arial" panose="020B0604020202020204" pitchFamily="34" charset="0"/>
                <a:ea typeface="Calibri" panose="020F0502020204030204" pitchFamily="34" charset="0"/>
                <a:cs typeface="Arial" panose="020B0604020202020204" pitchFamily="34" charset="0"/>
              </a:endParaRPr>
            </a:p>
          </p:txBody>
        </p:sp>
        <p:sp>
          <p:nvSpPr>
            <p:cNvPr id="21" name="Textbox 12"/>
            <p:cNvSpPr txBox="1"/>
            <p:nvPr/>
          </p:nvSpPr>
          <p:spPr>
            <a:xfrm>
              <a:off x="44450" y="1774924"/>
              <a:ext cx="3227070" cy="1155065"/>
            </a:xfrm>
            <a:prstGeom prst="rect">
              <a:avLst/>
            </a:prstGeom>
          </p:spPr>
          <p:txBody>
            <a:bodyPr wrap="square" lIns="0" tIns="0" rIns="0" bIns="0" rtlCol="0">
              <a:noAutofit/>
            </a:bodyPr>
            <a:lstStyle/>
            <a:p>
              <a:pPr marL="177809">
                <a:lnSpc>
                  <a:spcPts val="590"/>
                </a:lnSpc>
              </a:pPr>
              <a:r>
                <a:rPr lang="fr-FR" sz="533" b="1" spc="-7" dirty="0">
                  <a:solidFill>
                    <a:srgbClr val="00B050"/>
                  </a:solidFill>
                  <a:latin typeface="Arial" panose="020B0604020202020204" pitchFamily="34" charset="0"/>
                  <a:ea typeface="Calibri" panose="020F0502020204030204" pitchFamily="34" charset="0"/>
                  <a:cs typeface="Arial" panose="020B0604020202020204" pitchFamily="34" charset="0"/>
                </a:rPr>
                <a:t>Domiciliation</a:t>
              </a:r>
              <a:endParaRPr lang="fr-FR" sz="733"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77809" marR="928840">
                <a:lnSpc>
                  <a:spcPct val="97000"/>
                </a:lnSpc>
                <a:spcBef>
                  <a:spcPts val="3"/>
                </a:spcBef>
              </a:pPr>
              <a:r>
                <a:rPr lang="fr-FR" sz="533" dirty="0">
                  <a:solidFill>
                    <a:srgbClr val="00B050"/>
                  </a:solidFill>
                  <a:latin typeface="Arial" panose="020B0604020202020204" pitchFamily="34" charset="0"/>
                  <a:ea typeface="Calibri" panose="020F0502020204030204" pitchFamily="34" charset="0"/>
                  <a:cs typeface="Arial" panose="020B0604020202020204" pitchFamily="34" charset="0"/>
                </a:rPr>
                <a:t>CIC PARIS LA MOTTE PICQUET 107 BOULEVARD DE </a:t>
              </a:r>
              <a:r>
                <a:rPr lang="fr-FR" sz="533" spc="-7" dirty="0">
                  <a:solidFill>
                    <a:srgbClr val="00B050"/>
                  </a:solidFill>
                  <a:latin typeface="Arial" panose="020B0604020202020204" pitchFamily="34" charset="0"/>
                  <a:ea typeface="Calibri" panose="020F0502020204030204" pitchFamily="34" charset="0"/>
                  <a:cs typeface="Arial" panose="020B0604020202020204" pitchFamily="34" charset="0"/>
                </a:rPr>
                <a:t>GRENELLE</a:t>
              </a:r>
              <a:endParaRPr lang="fr-FR" sz="733"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77809">
                <a:lnSpc>
                  <a:spcPts val="573"/>
                </a:lnSpc>
              </a:pPr>
              <a:r>
                <a:rPr lang="fr-FR" sz="533" dirty="0">
                  <a:solidFill>
                    <a:srgbClr val="00B050"/>
                  </a:solidFill>
                  <a:latin typeface="Arial" panose="020B0604020202020204" pitchFamily="34" charset="0"/>
                  <a:ea typeface="Calibri" panose="020F0502020204030204" pitchFamily="34" charset="0"/>
                  <a:cs typeface="Arial" panose="020B0604020202020204" pitchFamily="34" charset="0"/>
                </a:rPr>
                <a:t>75019 </a:t>
              </a:r>
              <a:r>
                <a:rPr lang="fr-FR" sz="533" spc="-7" dirty="0">
                  <a:solidFill>
                    <a:srgbClr val="00B050"/>
                  </a:solidFill>
                  <a:latin typeface="Arial" panose="020B0604020202020204" pitchFamily="34" charset="0"/>
                  <a:ea typeface="Calibri" panose="020F0502020204030204" pitchFamily="34" charset="0"/>
                  <a:cs typeface="Arial" panose="020B0604020202020204" pitchFamily="34" charset="0"/>
                </a:rPr>
                <a:t>PARIS</a:t>
              </a:r>
              <a:endParaRPr lang="fr-FR" sz="733"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L="177809">
                <a:lnSpc>
                  <a:spcPts val="1000"/>
                </a:lnSpc>
              </a:pPr>
              <a:r>
                <a:rPr lang="fr-FR" sz="800" spc="-20" dirty="0">
                  <a:solidFill>
                    <a:srgbClr val="00B050"/>
                  </a:solidFill>
                  <a:latin typeface="Arial" panose="020B0604020202020204" pitchFamily="34" charset="0"/>
                  <a:ea typeface="Calibri" panose="020F0502020204030204" pitchFamily="34" charset="0"/>
                  <a:cs typeface="Arial" panose="020B0604020202020204" pitchFamily="34" charset="0"/>
                </a:rPr>
                <a:t>☎</a:t>
              </a:r>
              <a:r>
                <a:rPr lang="fr-FR" sz="533" spc="-20" dirty="0">
                  <a:solidFill>
                    <a:srgbClr val="00B050"/>
                  </a:solidFill>
                  <a:latin typeface="Arial" panose="020B0604020202020204" pitchFamily="34" charset="0"/>
                  <a:ea typeface="Calibri" panose="020F0502020204030204" pitchFamily="34" charset="0"/>
                  <a:cs typeface="Arial" panose="020B0604020202020204" pitchFamily="34" charset="0"/>
                </a:rPr>
                <a:t>01</a:t>
              </a:r>
              <a:r>
                <a:rPr lang="fr-FR" sz="533" spc="-13"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533" spc="-20" dirty="0">
                  <a:solidFill>
                    <a:srgbClr val="00B050"/>
                  </a:solidFill>
                  <a:latin typeface="Arial" panose="020B0604020202020204" pitchFamily="34" charset="0"/>
                  <a:ea typeface="Calibri" panose="020F0502020204030204" pitchFamily="34" charset="0"/>
                  <a:cs typeface="Arial" panose="020B0604020202020204" pitchFamily="34" charset="0"/>
                </a:rPr>
                <a:t>54</a:t>
              </a:r>
              <a:r>
                <a:rPr lang="fr-FR" sz="533" spc="-1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533" spc="-20" dirty="0">
                  <a:solidFill>
                    <a:srgbClr val="00B050"/>
                  </a:solidFill>
                  <a:latin typeface="Arial" panose="020B0604020202020204" pitchFamily="34" charset="0"/>
                  <a:ea typeface="Calibri" panose="020F0502020204030204" pitchFamily="34" charset="0"/>
                  <a:cs typeface="Arial" panose="020B0604020202020204" pitchFamily="34" charset="0"/>
                </a:rPr>
                <a:t>38</a:t>
              </a:r>
              <a:r>
                <a:rPr lang="fr-FR" sz="533" spc="-13"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533" spc="-20" dirty="0">
                  <a:solidFill>
                    <a:srgbClr val="00B050"/>
                  </a:solidFill>
                  <a:latin typeface="Arial" panose="020B0604020202020204" pitchFamily="34" charset="0"/>
                  <a:ea typeface="Calibri" panose="020F0502020204030204" pitchFamily="34" charset="0"/>
                  <a:cs typeface="Arial" panose="020B0604020202020204" pitchFamily="34" charset="0"/>
                </a:rPr>
                <a:t>43</a:t>
              </a:r>
              <a:r>
                <a:rPr lang="fr-FR" sz="533" spc="-10" dirty="0">
                  <a:solidFill>
                    <a:srgbClr val="00B050"/>
                  </a:solidFill>
                  <a:latin typeface="Arial" panose="020B0604020202020204" pitchFamily="34" charset="0"/>
                  <a:ea typeface="Calibri" panose="020F0502020204030204" pitchFamily="34" charset="0"/>
                  <a:cs typeface="Arial" panose="020B0604020202020204" pitchFamily="34" charset="0"/>
                </a:rPr>
                <a:t> </a:t>
              </a:r>
              <a:r>
                <a:rPr lang="fr-FR" sz="533" spc="-20" dirty="0">
                  <a:solidFill>
                    <a:srgbClr val="00B050"/>
                  </a:solidFill>
                  <a:latin typeface="Arial" panose="020B0604020202020204" pitchFamily="34" charset="0"/>
                  <a:ea typeface="Calibri" panose="020F0502020204030204" pitchFamily="34" charset="0"/>
                  <a:cs typeface="Arial" panose="020B0604020202020204" pitchFamily="34" charset="0"/>
                </a:rPr>
                <a:t>75</a:t>
              </a:r>
              <a:endParaRPr lang="fr-FR" sz="733" dirty="0">
                <a:solidFill>
                  <a:srgbClr val="00B050"/>
                </a:solidFill>
                <a:latin typeface="Arial" panose="020B0604020202020204" pitchFamily="34" charset="0"/>
                <a:ea typeface="Calibri" panose="020F0502020204030204" pitchFamily="34" charset="0"/>
                <a:cs typeface="Arial" panose="020B0604020202020204" pitchFamily="34" charset="0"/>
              </a:endParaRPr>
            </a:p>
            <a:p>
              <a:pPr marR="7620" algn="just">
                <a:lnSpc>
                  <a:spcPct val="97000"/>
                </a:lnSpc>
                <a:spcBef>
                  <a:spcPts val="290"/>
                </a:spcBef>
              </a:pPr>
              <a:r>
                <a:rPr lang="fr-FR" sz="533" dirty="0">
                  <a:latin typeface="Arial" panose="020B0604020202020204" pitchFamily="34" charset="0"/>
                  <a:ea typeface="Calibri" panose="020F0502020204030204" pitchFamily="34" charset="0"/>
                  <a:cs typeface="Arial" panose="020B0604020202020204" pitchFamily="34" charset="0"/>
                </a:rPr>
                <a:t>Remettez ce relevé à tout autre organisme ayant besoin de connaître vos références bancaires pour la domiciliation de vos virements ou de prélèvements à votre compte. Vous éviterez ainsi des erreurs ou des retards d’exécution.</a:t>
              </a:r>
              <a:endParaRPr lang="fr-FR" sz="733" dirty="0">
                <a:latin typeface="Arial" panose="020B0604020202020204" pitchFamily="34" charset="0"/>
                <a:ea typeface="Calibri" panose="020F0502020204030204" pitchFamily="34" charset="0"/>
                <a:cs typeface="Arial" panose="020B0604020202020204" pitchFamily="34" charset="0"/>
              </a:endParaRPr>
            </a:p>
          </p:txBody>
        </p:sp>
        <p:sp>
          <p:nvSpPr>
            <p:cNvPr id="22" name="Textbox 13"/>
            <p:cNvSpPr txBox="1"/>
            <p:nvPr/>
          </p:nvSpPr>
          <p:spPr>
            <a:xfrm>
              <a:off x="3661033" y="1682618"/>
              <a:ext cx="1797050" cy="321844"/>
            </a:xfrm>
            <a:prstGeom prst="rect">
              <a:avLst/>
            </a:prstGeom>
            <a:solidFill>
              <a:srgbClr val="FF00FF"/>
            </a:solidFill>
          </p:spPr>
          <p:txBody>
            <a:bodyPr wrap="square" lIns="0" tIns="0" rIns="0" bIns="0" rtlCol="0">
              <a:noAutofit/>
            </a:bodyPr>
            <a:lstStyle/>
            <a:p>
              <a:pPr>
                <a:lnSpc>
                  <a:spcPts val="590"/>
                </a:lnSpc>
              </a:pPr>
              <a:r>
                <a:rPr lang="fr-FR" sz="667" b="1" dirty="0">
                  <a:latin typeface="Arial" panose="020B0604020202020204" pitchFamily="34" charset="0"/>
                  <a:ea typeface="Calibri" panose="020F0502020204030204" pitchFamily="34" charset="0"/>
                  <a:cs typeface="Arial" panose="020B0604020202020204" pitchFamily="34" charset="0"/>
                </a:rPr>
                <a:t>Titulaire du compte (</a:t>
              </a:r>
              <a:r>
                <a:rPr lang="fr-FR" sz="667" b="1" dirty="0" err="1">
                  <a:latin typeface="Arial" panose="020B0604020202020204" pitchFamily="34" charset="0"/>
                  <a:ea typeface="Calibri" panose="020F0502020204030204" pitchFamily="34" charset="0"/>
                  <a:cs typeface="Arial" panose="020B0604020202020204" pitchFamily="34" charset="0"/>
                </a:rPr>
                <a:t>Account</a:t>
              </a:r>
              <a:r>
                <a:rPr lang="fr-FR" sz="667" b="1" dirty="0">
                  <a:latin typeface="Arial" panose="020B0604020202020204" pitchFamily="34" charset="0"/>
                  <a:ea typeface="Calibri" panose="020F0502020204030204" pitchFamily="34" charset="0"/>
                  <a:cs typeface="Arial" panose="020B0604020202020204" pitchFamily="34" charset="0"/>
                </a:rPr>
                <a:t> </a:t>
              </a:r>
              <a:r>
                <a:rPr lang="fr-FR" sz="667" b="1" spc="-7" dirty="0" err="1">
                  <a:latin typeface="Arial" panose="020B0604020202020204" pitchFamily="34" charset="0"/>
                  <a:ea typeface="Calibri" panose="020F0502020204030204" pitchFamily="34" charset="0"/>
                  <a:cs typeface="Arial" panose="020B0604020202020204" pitchFamily="34" charset="0"/>
                </a:rPr>
                <a:t>Owner</a:t>
              </a:r>
              <a:r>
                <a:rPr lang="fr-FR" sz="667" b="1" spc="-7" dirty="0">
                  <a:latin typeface="Arial" panose="020B0604020202020204" pitchFamily="34" charset="0"/>
                  <a:ea typeface="Calibri" panose="020F0502020204030204" pitchFamily="34" charset="0"/>
                  <a:cs typeface="Arial" panose="020B0604020202020204" pitchFamily="34" charset="0"/>
                </a:rPr>
                <a:t>)</a:t>
              </a:r>
              <a:endParaRPr lang="fr-FR" sz="667" dirty="0">
                <a:latin typeface="Arial" panose="020B0604020202020204" pitchFamily="34" charset="0"/>
                <a:ea typeface="Calibri" panose="020F0502020204030204" pitchFamily="34" charset="0"/>
                <a:cs typeface="Arial" panose="020B0604020202020204" pitchFamily="34" charset="0"/>
              </a:endParaRPr>
            </a:p>
            <a:p>
              <a:pPr marR="281954">
                <a:lnSpc>
                  <a:spcPct val="97000"/>
                </a:lnSpc>
                <a:spcBef>
                  <a:spcPts val="3"/>
                </a:spcBef>
              </a:pPr>
              <a:endParaRPr lang="fr-FR" sz="533" dirty="0">
                <a:latin typeface="Arial" panose="020B0604020202020204" pitchFamily="34" charset="0"/>
                <a:ea typeface="Calibri" panose="020F0502020204030204" pitchFamily="34" charset="0"/>
                <a:cs typeface="Arial" panose="020B0604020202020204" pitchFamily="34" charset="0"/>
              </a:endParaRPr>
            </a:p>
            <a:p>
              <a:pPr marR="281954">
                <a:lnSpc>
                  <a:spcPct val="97000"/>
                </a:lnSpc>
                <a:spcBef>
                  <a:spcPts val="3"/>
                </a:spcBef>
              </a:pPr>
              <a:r>
                <a:rPr lang="fr-FR" sz="533" dirty="0">
                  <a:latin typeface="Arial" panose="020B0604020202020204" pitchFamily="34" charset="0"/>
                  <a:ea typeface="Calibri" panose="020F0502020204030204" pitchFamily="34" charset="0"/>
                  <a:cs typeface="Arial" panose="020B0604020202020204" pitchFamily="34" charset="0"/>
                </a:rPr>
                <a:t> </a:t>
              </a:r>
              <a:r>
                <a:rPr lang="fr-FR" sz="800" dirty="0">
                  <a:latin typeface="Arial" panose="020B0604020202020204" pitchFamily="34" charset="0"/>
                  <a:ea typeface="Calibri" panose="020F0502020204030204" pitchFamily="34" charset="0"/>
                  <a:cs typeface="Arial" panose="020B0604020202020204" pitchFamily="34" charset="0"/>
                </a:rPr>
                <a:t>BALARUK</a:t>
              </a:r>
              <a:r>
                <a:rPr lang="fr-FR" sz="800" spc="133" dirty="0">
                  <a:latin typeface="Arial" panose="020B0604020202020204" pitchFamily="34" charset="0"/>
                  <a:ea typeface="Calibri" panose="020F0502020204030204" pitchFamily="34" charset="0"/>
                  <a:cs typeface="Arial" panose="020B0604020202020204" pitchFamily="34" charset="0"/>
                </a:rPr>
                <a:t> 75</a:t>
              </a:r>
              <a:endParaRPr lang="fr-FR" sz="800" dirty="0">
                <a:latin typeface="Arial" panose="020B0604020202020204" pitchFamily="34" charset="0"/>
                <a:ea typeface="Calibri" panose="020F0502020204030204" pitchFamily="34" charset="0"/>
                <a:cs typeface="Arial" panose="020B0604020202020204" pitchFamily="34" charset="0"/>
              </a:endParaRPr>
            </a:p>
          </p:txBody>
        </p:sp>
        <p:sp>
          <p:nvSpPr>
            <p:cNvPr id="23" name="Textbox 14"/>
            <p:cNvSpPr txBox="1"/>
            <p:nvPr/>
          </p:nvSpPr>
          <p:spPr>
            <a:xfrm>
              <a:off x="3474211" y="2473424"/>
              <a:ext cx="2502535" cy="216135"/>
            </a:xfrm>
            <a:prstGeom prst="rect">
              <a:avLst/>
            </a:prstGeom>
          </p:spPr>
          <p:txBody>
            <a:bodyPr wrap="square" lIns="0" tIns="0" rIns="0" bIns="0" rtlCol="0">
              <a:noAutofit/>
            </a:bodyPr>
            <a:lstStyle/>
            <a:p>
              <a:pPr>
                <a:lnSpc>
                  <a:spcPts val="597"/>
                </a:lnSpc>
              </a:pPr>
              <a:r>
                <a:rPr lang="fr-FR" sz="533" dirty="0">
                  <a:latin typeface="Arial" panose="020B0604020202020204" pitchFamily="34" charset="0"/>
                  <a:ea typeface="Calibri" panose="020F0502020204030204" pitchFamily="34" charset="0"/>
                  <a:cs typeface="Arial" panose="020B0604020202020204" pitchFamily="34" charset="0"/>
                </a:rPr>
                <a:t>PARTIE RESERVEE AU DESTINATAIRE DU </a:t>
              </a:r>
              <a:r>
                <a:rPr lang="fr-FR" sz="533" spc="-7" dirty="0">
                  <a:latin typeface="Arial" panose="020B0604020202020204" pitchFamily="34" charset="0"/>
                  <a:ea typeface="Calibri" panose="020F0502020204030204" pitchFamily="34" charset="0"/>
                  <a:cs typeface="Arial" panose="020B0604020202020204" pitchFamily="34" charset="0"/>
                </a:rPr>
                <a:t>RELEVE</a:t>
              </a:r>
              <a:endParaRPr lang="fr-FR" sz="733" dirty="0">
                <a:latin typeface="Arial" panose="020B0604020202020204" pitchFamily="34" charset="0"/>
                <a:ea typeface="Calibri" panose="020F0502020204030204" pitchFamily="34" charset="0"/>
                <a:cs typeface="Arial" panose="020B0604020202020204" pitchFamily="34" charset="0"/>
              </a:endParaRPr>
            </a:p>
          </p:txBody>
        </p:sp>
      </p:grpSp>
      <p:cxnSp>
        <p:nvCxnSpPr>
          <p:cNvPr id="25" name="Connecteur en angle 24"/>
          <p:cNvCxnSpPr/>
          <p:nvPr/>
        </p:nvCxnSpPr>
        <p:spPr>
          <a:xfrm flipV="1">
            <a:off x="2883562" y="2029873"/>
            <a:ext cx="1071861" cy="608629"/>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ZoneTexte 40"/>
          <p:cNvSpPr txBox="1"/>
          <p:nvPr/>
        </p:nvSpPr>
        <p:spPr>
          <a:xfrm>
            <a:off x="5842000" y="2101750"/>
            <a:ext cx="4165600" cy="276999"/>
          </a:xfrm>
          <a:prstGeom prst="rect">
            <a:avLst/>
          </a:prstGeom>
          <a:noFill/>
        </p:spPr>
        <p:txBody>
          <a:bodyPr wrap="square" rtlCol="0">
            <a:spAutoFit/>
          </a:bodyPr>
          <a:lstStyle/>
          <a:p>
            <a:endParaRPr lang="fr-FR" sz="1200" dirty="0"/>
          </a:p>
        </p:txBody>
      </p:sp>
      <p:sp>
        <p:nvSpPr>
          <p:cNvPr id="46" name="ZoneTexte 45"/>
          <p:cNvSpPr txBox="1"/>
          <p:nvPr/>
        </p:nvSpPr>
        <p:spPr>
          <a:xfrm>
            <a:off x="4650122" y="3369652"/>
            <a:ext cx="985365" cy="830997"/>
          </a:xfrm>
          <a:prstGeom prst="rect">
            <a:avLst/>
          </a:prstGeom>
          <a:solidFill>
            <a:srgbClr val="FF00FF"/>
          </a:solidFill>
        </p:spPr>
        <p:txBody>
          <a:bodyPr wrap="square" rtlCol="0">
            <a:spAutoFit/>
          </a:bodyPr>
          <a:lstStyle/>
          <a:p>
            <a:r>
              <a:rPr lang="fr-FR" sz="1200" dirty="0"/>
              <a:t>    Nom identique sans  abréviation</a:t>
            </a:r>
          </a:p>
        </p:txBody>
      </p:sp>
      <p:sp>
        <p:nvSpPr>
          <p:cNvPr id="49" name="ZoneTexte 48"/>
          <p:cNvSpPr txBox="1"/>
          <p:nvPr/>
        </p:nvSpPr>
        <p:spPr>
          <a:xfrm>
            <a:off x="10256198" y="1520555"/>
            <a:ext cx="1688731" cy="276999"/>
          </a:xfrm>
          <a:prstGeom prst="rect">
            <a:avLst/>
          </a:prstGeom>
          <a:solidFill>
            <a:srgbClr val="FFFF00"/>
          </a:solidFill>
        </p:spPr>
        <p:txBody>
          <a:bodyPr wrap="square" rtlCol="0">
            <a:spAutoFit/>
          </a:bodyPr>
          <a:lstStyle/>
          <a:p>
            <a:r>
              <a:rPr lang="fr-FR" sz="1200" dirty="0"/>
              <a:t>Entreprise active</a:t>
            </a:r>
          </a:p>
        </p:txBody>
      </p:sp>
      <p:sp>
        <p:nvSpPr>
          <p:cNvPr id="50" name="ZoneTexte 49"/>
          <p:cNvSpPr txBox="1"/>
          <p:nvPr/>
        </p:nvSpPr>
        <p:spPr>
          <a:xfrm>
            <a:off x="10339784" y="2101750"/>
            <a:ext cx="1745549" cy="461665"/>
          </a:xfrm>
          <a:prstGeom prst="rect">
            <a:avLst/>
          </a:prstGeom>
          <a:solidFill>
            <a:srgbClr val="00FFFF"/>
          </a:solidFill>
        </p:spPr>
        <p:txBody>
          <a:bodyPr wrap="square" rtlCol="0">
            <a:spAutoFit/>
          </a:bodyPr>
          <a:lstStyle/>
          <a:p>
            <a:r>
              <a:rPr lang="fr-FR" sz="1200" dirty="0"/>
              <a:t>           Vérification n° SIREN et adresse</a:t>
            </a:r>
          </a:p>
        </p:txBody>
      </p:sp>
      <p:sp>
        <p:nvSpPr>
          <p:cNvPr id="51" name="ZoneTexte 50"/>
          <p:cNvSpPr txBox="1"/>
          <p:nvPr/>
        </p:nvSpPr>
        <p:spPr>
          <a:xfrm>
            <a:off x="2851057" y="4714099"/>
            <a:ext cx="1445528" cy="412164"/>
          </a:xfrm>
          <a:prstGeom prst="rect">
            <a:avLst/>
          </a:prstGeom>
          <a:solidFill>
            <a:srgbClr val="00FFFF"/>
          </a:solidFill>
        </p:spPr>
        <p:txBody>
          <a:bodyPr wrap="square" rtlCol="0">
            <a:spAutoFit/>
          </a:bodyPr>
          <a:lstStyle/>
          <a:p>
            <a:pPr marR="281954">
              <a:lnSpc>
                <a:spcPct val="97000"/>
              </a:lnSpc>
              <a:spcBef>
                <a:spcPts val="3"/>
              </a:spcBef>
            </a:pPr>
            <a:r>
              <a:rPr lang="fr-FR" sz="800" dirty="0">
                <a:solidFill>
                  <a:prstClr val="black"/>
                </a:solidFill>
                <a:latin typeface="Arial" panose="020B0604020202020204" pitchFamily="34" charset="0"/>
                <a:ea typeface="Calibri" panose="020F0502020204030204" pitchFamily="34" charset="0"/>
                <a:cs typeface="Arial" panose="020B0604020202020204" pitchFamily="34" charset="0"/>
              </a:rPr>
              <a:t>45 RUE LAKANAL</a:t>
            </a:r>
          </a:p>
          <a:p>
            <a:pPr marR="281954">
              <a:lnSpc>
                <a:spcPct val="97000"/>
              </a:lnSpc>
              <a:spcBef>
                <a:spcPts val="3"/>
              </a:spcBef>
            </a:pPr>
            <a:endParaRPr lang="fr-FR" sz="8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a:lnSpc>
                <a:spcPts val="600"/>
              </a:lnSpc>
            </a:pPr>
            <a:r>
              <a:rPr lang="fr-FR" sz="800" dirty="0">
                <a:solidFill>
                  <a:prstClr val="black"/>
                </a:solidFill>
                <a:latin typeface="Arial" panose="020B0604020202020204" pitchFamily="34" charset="0"/>
                <a:ea typeface="Calibri" panose="020F0502020204030204" pitchFamily="34" charset="0"/>
                <a:cs typeface="Arial" panose="020B0604020202020204" pitchFamily="34" charset="0"/>
              </a:rPr>
              <a:t>75019 </a:t>
            </a:r>
            <a:r>
              <a:rPr lang="fr-FR" sz="800" spc="-7" dirty="0">
                <a:solidFill>
                  <a:prstClr val="black"/>
                </a:solidFill>
                <a:latin typeface="Arial" panose="020B0604020202020204" pitchFamily="34" charset="0"/>
                <a:ea typeface="Calibri" panose="020F0502020204030204" pitchFamily="34" charset="0"/>
                <a:cs typeface="Arial" panose="020B0604020202020204" pitchFamily="34" charset="0"/>
              </a:rPr>
              <a:t>PARIS</a:t>
            </a:r>
            <a:endParaRPr lang="fr-FR" sz="8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58" name="Étoile à 8 branches 57"/>
          <p:cNvSpPr/>
          <p:nvPr/>
        </p:nvSpPr>
        <p:spPr>
          <a:xfrm>
            <a:off x="4335231" y="4079692"/>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4</a:t>
            </a:r>
          </a:p>
          <a:p>
            <a:pPr algn="ctr"/>
            <a:endParaRPr lang="fr-FR" sz="1200" dirty="0"/>
          </a:p>
        </p:txBody>
      </p:sp>
      <p:sp>
        <p:nvSpPr>
          <p:cNvPr id="59" name="Étoile à 8 branches 58"/>
          <p:cNvSpPr/>
          <p:nvPr/>
        </p:nvSpPr>
        <p:spPr>
          <a:xfrm>
            <a:off x="10147377" y="1951530"/>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3</a:t>
            </a:r>
          </a:p>
          <a:p>
            <a:pPr algn="ctr"/>
            <a:endParaRPr lang="fr-FR" sz="1200" dirty="0"/>
          </a:p>
        </p:txBody>
      </p:sp>
      <p:sp>
        <p:nvSpPr>
          <p:cNvPr id="61" name="Étoile à 8 branches 60"/>
          <p:cNvSpPr/>
          <p:nvPr/>
        </p:nvSpPr>
        <p:spPr>
          <a:xfrm>
            <a:off x="3825218" y="1589888"/>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1</a:t>
            </a:r>
          </a:p>
          <a:p>
            <a:pPr algn="ctr"/>
            <a:endParaRPr lang="fr-FR" sz="1200" dirty="0"/>
          </a:p>
        </p:txBody>
      </p:sp>
      <p:sp>
        <p:nvSpPr>
          <p:cNvPr id="35" name="Rectangle 34"/>
          <p:cNvSpPr/>
          <p:nvPr/>
        </p:nvSpPr>
        <p:spPr>
          <a:xfrm>
            <a:off x="2326817" y="6028852"/>
            <a:ext cx="5433539" cy="338554"/>
          </a:xfrm>
          <a:prstGeom prst="rect">
            <a:avLst/>
          </a:prstGeom>
        </p:spPr>
        <p:txBody>
          <a:bodyPr wrap="none">
            <a:spAutoFit/>
          </a:bodyPr>
          <a:lstStyle/>
          <a:p>
            <a:pPr algn="ctr"/>
            <a:r>
              <a:rPr lang="fr-FR" sz="1600" b="1" dirty="0">
                <a:solidFill>
                  <a:srgbClr val="FF0000"/>
                </a:solidFill>
              </a:rPr>
              <a:t>TOUTES ERREURS DE RIB ENTRAINENT LE REJET DU PAIEMENT</a:t>
            </a:r>
            <a:endParaRPr lang="fr-FR" sz="1600" dirty="0">
              <a:solidFill>
                <a:srgbClr val="FF0000"/>
              </a:solidFill>
            </a:endParaRPr>
          </a:p>
        </p:txBody>
      </p:sp>
      <p:pic>
        <p:nvPicPr>
          <p:cNvPr id="5" name="Image 4"/>
          <p:cNvPicPr>
            <a:picLocks noChangeAspect="1"/>
          </p:cNvPicPr>
          <p:nvPr/>
        </p:nvPicPr>
        <p:blipFill>
          <a:blip r:embed="rId7"/>
          <a:stretch>
            <a:fillRect/>
          </a:stretch>
        </p:blipFill>
        <p:spPr>
          <a:xfrm>
            <a:off x="5538111" y="873984"/>
            <a:ext cx="4647142" cy="4911748"/>
          </a:xfrm>
          <a:prstGeom prst="rect">
            <a:avLst/>
          </a:prstGeom>
        </p:spPr>
      </p:pic>
      <p:cxnSp>
        <p:nvCxnSpPr>
          <p:cNvPr id="44" name="Connecteur en angle 43"/>
          <p:cNvCxnSpPr/>
          <p:nvPr/>
        </p:nvCxnSpPr>
        <p:spPr>
          <a:xfrm flipV="1">
            <a:off x="3973997" y="3241543"/>
            <a:ext cx="3369608" cy="1370131"/>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Étoile à 8 branches 59"/>
          <p:cNvSpPr/>
          <p:nvPr/>
        </p:nvSpPr>
        <p:spPr>
          <a:xfrm>
            <a:off x="9700687" y="1426166"/>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2</a:t>
            </a:r>
          </a:p>
          <a:p>
            <a:pPr algn="ctr"/>
            <a:endParaRPr lang="fr-FR" sz="1200" dirty="0"/>
          </a:p>
        </p:txBody>
      </p:sp>
      <p:cxnSp>
        <p:nvCxnSpPr>
          <p:cNvPr id="48" name="Connecteur en angle 47"/>
          <p:cNvCxnSpPr/>
          <p:nvPr/>
        </p:nvCxnSpPr>
        <p:spPr>
          <a:xfrm flipV="1">
            <a:off x="9652001" y="1854201"/>
            <a:ext cx="958963" cy="949798"/>
          </a:xfrm>
          <a:prstGeom prst="bentConnector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477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1"/>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2"/>
            <a:stretch>
              <a:fillRect r="-11077" b="-90183"/>
            </a:stretch>
          </a:blipFill>
        </p:spPr>
        <p:txBody>
          <a:bodyPr/>
          <a:lstStyle/>
          <a:p>
            <a:endParaRPr lang="fr-FR" sz="1200"/>
          </a:p>
        </p:txBody>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3"/>
            <a:stretch>
              <a:fillRect l="-349697" t="-56572"/>
            </a:stretch>
          </a:blipFill>
        </p:spPr>
        <p:txBody>
          <a:bodyPr/>
          <a:lstStyle/>
          <a:p>
            <a:endParaRPr lang="fr-FR" sz="1200"/>
          </a:p>
        </p:txBody>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4"/>
            <a:stretch>
              <a:fillRect l="-4882" t="-130476" r="-273926"/>
            </a:stretch>
          </a:blipFill>
        </p:spPr>
        <p:txBody>
          <a:bodyPr/>
          <a:lstStyle/>
          <a:p>
            <a:endParaRPr lang="fr-FR" sz="1200"/>
          </a:p>
        </p:txBody>
      </p:sp>
      <p:sp>
        <p:nvSpPr>
          <p:cNvPr id="7" name="Freeform 7"/>
          <p:cNvSpPr/>
          <p:nvPr/>
        </p:nvSpPr>
        <p:spPr>
          <a:xfrm>
            <a:off x="406401" y="145724"/>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5"/>
            <a:stretch>
              <a:fillRect/>
            </a:stretch>
          </a:blipFill>
        </p:spPr>
        <p:txBody>
          <a:bodyPr/>
          <a:lstStyle/>
          <a:p>
            <a:endParaRPr lang="fr-FR" sz="1200"/>
          </a:p>
        </p:txBody>
      </p:sp>
      <p:sp>
        <p:nvSpPr>
          <p:cNvPr id="8" name="Titre 4"/>
          <p:cNvSpPr txBox="1">
            <a:spLocks/>
          </p:cNvSpPr>
          <p:nvPr/>
        </p:nvSpPr>
        <p:spPr>
          <a:xfrm>
            <a:off x="5130801" y="381000"/>
            <a:ext cx="6235479" cy="12103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6">
              <a:lnSpc>
                <a:spcPct val="90000"/>
              </a:lnSpc>
            </a:pPr>
            <a:r>
              <a:rPr lang="fr-FR" sz="3600" b="1" dirty="0">
                <a:solidFill>
                  <a:schemeClr val="accent1">
                    <a:lumMod val="50000"/>
                  </a:schemeClr>
                </a:solidFill>
              </a:rPr>
              <a:t>Vérification CERFA</a:t>
            </a:r>
          </a:p>
          <a:p>
            <a:pPr defTabSz="914446">
              <a:lnSpc>
                <a:spcPct val="90000"/>
              </a:lnSpc>
            </a:pPr>
            <a:r>
              <a:rPr lang="fr-FR" sz="3600" b="1" dirty="0">
                <a:solidFill>
                  <a:schemeClr val="accent1">
                    <a:lumMod val="50000"/>
                  </a:schemeClr>
                </a:solidFill>
              </a:rPr>
              <a:t>Budget du projet </a:t>
            </a:r>
          </a:p>
        </p:txBody>
      </p:sp>
      <p:pic>
        <p:nvPicPr>
          <p:cNvPr id="10" name="Image 9"/>
          <p:cNvPicPr>
            <a:picLocks noChangeAspect="1"/>
          </p:cNvPicPr>
          <p:nvPr/>
        </p:nvPicPr>
        <p:blipFill>
          <a:blip r:embed="rId6"/>
          <a:stretch>
            <a:fillRect/>
          </a:stretch>
        </p:blipFill>
        <p:spPr>
          <a:xfrm>
            <a:off x="272615" y="1591390"/>
            <a:ext cx="6183172" cy="2743313"/>
          </a:xfrm>
          <a:prstGeom prst="rect">
            <a:avLst/>
          </a:prstGeom>
        </p:spPr>
      </p:pic>
      <p:pic>
        <p:nvPicPr>
          <p:cNvPr id="11" name="Image 10"/>
          <p:cNvPicPr>
            <a:picLocks noChangeAspect="1"/>
          </p:cNvPicPr>
          <p:nvPr/>
        </p:nvPicPr>
        <p:blipFill>
          <a:blip r:embed="rId7"/>
          <a:stretch>
            <a:fillRect/>
          </a:stretch>
        </p:blipFill>
        <p:spPr>
          <a:xfrm>
            <a:off x="423621" y="4404456"/>
            <a:ext cx="6032166" cy="1695509"/>
          </a:xfrm>
          <a:prstGeom prst="rect">
            <a:avLst/>
          </a:prstGeom>
        </p:spPr>
      </p:pic>
      <p:sp>
        <p:nvSpPr>
          <p:cNvPr id="12" name="ZoneTexte 11"/>
          <p:cNvSpPr txBox="1"/>
          <p:nvPr/>
        </p:nvSpPr>
        <p:spPr>
          <a:xfrm>
            <a:off x="6718423" y="4488130"/>
            <a:ext cx="4533499" cy="1815882"/>
          </a:xfrm>
          <a:prstGeom prst="rect">
            <a:avLst/>
          </a:prstGeom>
          <a:noFill/>
          <a:ln>
            <a:solidFill>
              <a:srgbClr val="FF0000"/>
            </a:solidFill>
          </a:ln>
        </p:spPr>
        <p:txBody>
          <a:bodyPr wrap="square" rtlCol="0">
            <a:spAutoFit/>
          </a:bodyPr>
          <a:lstStyle/>
          <a:p>
            <a:r>
              <a:rPr lang="fr-FR" sz="1600" b="1" u="sng" dirty="0"/>
              <a:t>Vérification :</a:t>
            </a:r>
            <a:endParaRPr lang="fr-FR" sz="1600" dirty="0"/>
          </a:p>
          <a:p>
            <a:endParaRPr lang="fr-FR" sz="1600" dirty="0"/>
          </a:p>
          <a:p>
            <a:r>
              <a:rPr lang="fr-FR" sz="1600" dirty="0"/>
              <a:t>          Montant « exploitation » Etat = Montant de la subvention sollicitée</a:t>
            </a:r>
          </a:p>
          <a:p>
            <a:endParaRPr lang="fr-FR" sz="1600" dirty="0"/>
          </a:p>
          <a:p>
            <a:r>
              <a:rPr lang="fr-FR" sz="1600" dirty="0"/>
              <a:t>        Total des charges = Total des Produits </a:t>
            </a:r>
            <a:r>
              <a:rPr lang="fr-FR" sz="1600" b="1" dirty="0"/>
              <a:t>(EQUILIBRÉ)</a:t>
            </a:r>
          </a:p>
        </p:txBody>
      </p:sp>
      <p:pic>
        <p:nvPicPr>
          <p:cNvPr id="13" name="Image 12"/>
          <p:cNvPicPr>
            <a:picLocks noChangeAspect="1"/>
          </p:cNvPicPr>
          <p:nvPr/>
        </p:nvPicPr>
        <p:blipFill>
          <a:blip r:embed="rId8"/>
          <a:stretch>
            <a:fillRect/>
          </a:stretch>
        </p:blipFill>
        <p:spPr>
          <a:xfrm>
            <a:off x="6718423" y="1876157"/>
            <a:ext cx="5212319" cy="2010043"/>
          </a:xfrm>
          <a:prstGeom prst="rect">
            <a:avLst/>
          </a:prstGeom>
        </p:spPr>
      </p:pic>
      <p:cxnSp>
        <p:nvCxnSpPr>
          <p:cNvPr id="37" name="Connecteur en angle 36"/>
          <p:cNvCxnSpPr/>
          <p:nvPr/>
        </p:nvCxnSpPr>
        <p:spPr>
          <a:xfrm rot="10800000" flipV="1">
            <a:off x="5943601" y="3641418"/>
            <a:ext cx="2304943" cy="580568"/>
          </a:xfrm>
          <a:prstGeom prst="bentConnector3">
            <a:avLst>
              <a:gd name="adj1" fmla="val -8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61" name="Étoile à 8 branches 60"/>
          <p:cNvSpPr/>
          <p:nvPr/>
        </p:nvSpPr>
        <p:spPr>
          <a:xfrm>
            <a:off x="7109882" y="3765506"/>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1</a:t>
            </a:r>
          </a:p>
          <a:p>
            <a:pPr algn="ctr"/>
            <a:endParaRPr lang="fr-FR" sz="1200" dirty="0"/>
          </a:p>
        </p:txBody>
      </p:sp>
      <p:sp>
        <p:nvSpPr>
          <p:cNvPr id="62" name="Étoile à 8 branches 61"/>
          <p:cNvSpPr/>
          <p:nvPr/>
        </p:nvSpPr>
        <p:spPr>
          <a:xfrm>
            <a:off x="6649465" y="4903338"/>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1</a:t>
            </a:r>
          </a:p>
          <a:p>
            <a:pPr algn="ctr"/>
            <a:endParaRPr lang="fr-FR" sz="1200" dirty="0"/>
          </a:p>
        </p:txBody>
      </p:sp>
      <p:sp>
        <p:nvSpPr>
          <p:cNvPr id="64" name="Étoile à 8 branches 63"/>
          <p:cNvSpPr/>
          <p:nvPr/>
        </p:nvSpPr>
        <p:spPr>
          <a:xfrm>
            <a:off x="6649464" y="5582557"/>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2</a:t>
            </a:r>
          </a:p>
          <a:p>
            <a:pPr algn="ctr"/>
            <a:endParaRPr lang="fr-FR" sz="1200" dirty="0"/>
          </a:p>
        </p:txBody>
      </p:sp>
      <p:sp>
        <p:nvSpPr>
          <p:cNvPr id="65" name="Étoile à 8 branches 64"/>
          <p:cNvSpPr/>
          <p:nvPr/>
        </p:nvSpPr>
        <p:spPr>
          <a:xfrm>
            <a:off x="2924241" y="5513015"/>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2</a:t>
            </a:r>
          </a:p>
          <a:p>
            <a:pPr algn="ctr"/>
            <a:endParaRPr lang="fr-FR" sz="1200" dirty="0"/>
          </a:p>
        </p:txBody>
      </p:sp>
    </p:spTree>
    <p:extLst>
      <p:ext uri="{BB962C8B-B14F-4D97-AF65-F5344CB8AC3E}">
        <p14:creationId xmlns:p14="http://schemas.microsoft.com/office/powerpoint/2010/main" val="972888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1"/>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2"/>
            <a:stretch>
              <a:fillRect r="-11077" b="-90183"/>
            </a:stretch>
          </a:blipFill>
        </p:spPr>
        <p:txBody>
          <a:bodyPr/>
          <a:lstStyle/>
          <a:p>
            <a:endParaRPr lang="fr-FR" sz="1200"/>
          </a:p>
        </p:txBody>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3"/>
            <a:stretch>
              <a:fillRect l="-349697" t="-56572"/>
            </a:stretch>
          </a:blipFill>
        </p:spPr>
        <p:txBody>
          <a:bodyPr/>
          <a:lstStyle/>
          <a:p>
            <a:endParaRPr lang="fr-FR" sz="1200"/>
          </a:p>
        </p:txBody>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4"/>
            <a:stretch>
              <a:fillRect l="-4882" t="-130476" r="-273926"/>
            </a:stretch>
          </a:blipFill>
        </p:spPr>
        <p:txBody>
          <a:bodyPr/>
          <a:lstStyle/>
          <a:p>
            <a:endParaRPr lang="fr-FR" sz="1200"/>
          </a:p>
        </p:txBody>
      </p:sp>
      <p:sp>
        <p:nvSpPr>
          <p:cNvPr id="7" name="Freeform 7"/>
          <p:cNvSpPr/>
          <p:nvPr/>
        </p:nvSpPr>
        <p:spPr>
          <a:xfrm>
            <a:off x="406401" y="145724"/>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5"/>
            <a:stretch>
              <a:fillRect/>
            </a:stretch>
          </a:blipFill>
        </p:spPr>
        <p:txBody>
          <a:bodyPr/>
          <a:lstStyle/>
          <a:p>
            <a:endParaRPr lang="fr-FR" sz="1200"/>
          </a:p>
        </p:txBody>
      </p:sp>
      <p:sp>
        <p:nvSpPr>
          <p:cNvPr id="8" name="Titre 4"/>
          <p:cNvSpPr txBox="1">
            <a:spLocks/>
          </p:cNvSpPr>
          <p:nvPr/>
        </p:nvSpPr>
        <p:spPr>
          <a:xfrm>
            <a:off x="5130801" y="381000"/>
            <a:ext cx="6235479" cy="12103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6">
              <a:lnSpc>
                <a:spcPct val="90000"/>
              </a:lnSpc>
            </a:pPr>
            <a:r>
              <a:rPr lang="fr-FR" sz="3600" b="1" dirty="0">
                <a:solidFill>
                  <a:schemeClr val="accent1">
                    <a:lumMod val="50000"/>
                  </a:schemeClr>
                </a:solidFill>
              </a:rPr>
              <a:t>Vérification CERFA</a:t>
            </a:r>
          </a:p>
          <a:p>
            <a:pPr defTabSz="914446">
              <a:lnSpc>
                <a:spcPct val="90000"/>
              </a:lnSpc>
            </a:pPr>
            <a:r>
              <a:rPr lang="fr-FR" sz="3600" b="1" dirty="0">
                <a:solidFill>
                  <a:schemeClr val="accent1">
                    <a:lumMod val="50000"/>
                  </a:schemeClr>
                </a:solidFill>
              </a:rPr>
              <a:t>Attestation</a:t>
            </a:r>
          </a:p>
        </p:txBody>
      </p:sp>
      <p:sp>
        <p:nvSpPr>
          <p:cNvPr id="12" name="ZoneTexte 11"/>
          <p:cNvSpPr txBox="1"/>
          <p:nvPr/>
        </p:nvSpPr>
        <p:spPr>
          <a:xfrm>
            <a:off x="6502401" y="2209800"/>
            <a:ext cx="4533499" cy="2554545"/>
          </a:xfrm>
          <a:prstGeom prst="rect">
            <a:avLst/>
          </a:prstGeom>
          <a:noFill/>
          <a:ln>
            <a:solidFill>
              <a:srgbClr val="FF0000"/>
            </a:solidFill>
          </a:ln>
        </p:spPr>
        <p:txBody>
          <a:bodyPr wrap="square" rtlCol="0">
            <a:spAutoFit/>
          </a:bodyPr>
          <a:lstStyle/>
          <a:p>
            <a:r>
              <a:rPr lang="fr-FR" sz="1600" b="1" u="sng" dirty="0"/>
              <a:t>Vérification :</a:t>
            </a:r>
          </a:p>
          <a:p>
            <a:endParaRPr lang="fr-FR" sz="1600" b="1" u="sng" dirty="0"/>
          </a:p>
          <a:p>
            <a:r>
              <a:rPr lang="fr-FR" sz="1600" dirty="0"/>
              <a:t>         Si le représentant légal n’est pas le signataire = fournir une délégation de signature</a:t>
            </a:r>
          </a:p>
          <a:p>
            <a:endParaRPr lang="fr-FR" sz="1600" dirty="0"/>
          </a:p>
          <a:p>
            <a:r>
              <a:rPr lang="fr-FR" sz="1600" dirty="0"/>
              <a:t>        Montant subvention = Montant de la subvention sollicitée</a:t>
            </a:r>
          </a:p>
          <a:p>
            <a:endParaRPr lang="fr-FR" sz="1600" dirty="0"/>
          </a:p>
          <a:p>
            <a:pPr algn="ctr"/>
            <a:r>
              <a:rPr lang="fr-FR" sz="1600" b="1" dirty="0">
                <a:solidFill>
                  <a:srgbClr val="FF0000"/>
                </a:solidFill>
              </a:rPr>
              <a:t>L’ATTESTATION DOIT ÊTRE SIGNÉE</a:t>
            </a:r>
          </a:p>
          <a:p>
            <a:endParaRPr lang="fr-FR" sz="1600" dirty="0"/>
          </a:p>
        </p:txBody>
      </p:sp>
      <p:pic>
        <p:nvPicPr>
          <p:cNvPr id="5" name="Image 4"/>
          <p:cNvPicPr>
            <a:picLocks noChangeAspect="1"/>
          </p:cNvPicPr>
          <p:nvPr/>
        </p:nvPicPr>
        <p:blipFill>
          <a:blip r:embed="rId6"/>
          <a:stretch>
            <a:fillRect/>
          </a:stretch>
        </p:blipFill>
        <p:spPr>
          <a:xfrm>
            <a:off x="196608" y="1193932"/>
            <a:ext cx="5492992" cy="5875287"/>
          </a:xfrm>
          <a:prstGeom prst="rect">
            <a:avLst/>
          </a:prstGeom>
        </p:spPr>
      </p:pic>
      <p:sp>
        <p:nvSpPr>
          <p:cNvPr id="6" name="Étoile à 8 branches 5"/>
          <p:cNvSpPr/>
          <p:nvPr/>
        </p:nvSpPr>
        <p:spPr>
          <a:xfrm>
            <a:off x="3313717" y="1959636"/>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1</a:t>
            </a:r>
          </a:p>
          <a:p>
            <a:pPr algn="ctr"/>
            <a:endParaRPr lang="fr-FR" sz="1200" dirty="0"/>
          </a:p>
        </p:txBody>
      </p:sp>
      <p:sp>
        <p:nvSpPr>
          <p:cNvPr id="14" name="Étoile à 8 branches 13"/>
          <p:cNvSpPr/>
          <p:nvPr/>
        </p:nvSpPr>
        <p:spPr>
          <a:xfrm>
            <a:off x="6415933" y="2622560"/>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1</a:t>
            </a:r>
          </a:p>
          <a:p>
            <a:pPr algn="ctr"/>
            <a:endParaRPr lang="fr-FR" sz="1200" dirty="0"/>
          </a:p>
        </p:txBody>
      </p:sp>
      <p:sp>
        <p:nvSpPr>
          <p:cNvPr id="15" name="Étoile à 8 branches 14"/>
          <p:cNvSpPr/>
          <p:nvPr/>
        </p:nvSpPr>
        <p:spPr>
          <a:xfrm>
            <a:off x="6415932" y="3301702"/>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2</a:t>
            </a:r>
          </a:p>
          <a:p>
            <a:pPr algn="ctr"/>
            <a:endParaRPr lang="fr-FR" sz="1200" dirty="0"/>
          </a:p>
        </p:txBody>
      </p:sp>
      <p:sp>
        <p:nvSpPr>
          <p:cNvPr id="16" name="Étoile à 8 branches 15"/>
          <p:cNvSpPr/>
          <p:nvPr/>
        </p:nvSpPr>
        <p:spPr>
          <a:xfrm>
            <a:off x="3313717" y="5562600"/>
            <a:ext cx="484567" cy="413077"/>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p>
          <a:p>
            <a:pPr algn="ctr"/>
            <a:r>
              <a:rPr lang="fr-FR" sz="1200" dirty="0"/>
              <a:t>2</a:t>
            </a:r>
          </a:p>
          <a:p>
            <a:pPr algn="ctr"/>
            <a:endParaRPr lang="fr-FR" sz="1200" dirty="0"/>
          </a:p>
        </p:txBody>
      </p:sp>
    </p:spTree>
    <p:extLst>
      <p:ext uri="{BB962C8B-B14F-4D97-AF65-F5344CB8AC3E}">
        <p14:creationId xmlns:p14="http://schemas.microsoft.com/office/powerpoint/2010/main" val="2342946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17</a:t>
            </a:fld>
            <a:endParaRPr lang="en-US" sz="1067" dirty="0">
              <a:solidFill>
                <a:schemeClr val="tx1"/>
              </a:solidFill>
            </a:endParaRPr>
          </a:p>
        </p:txBody>
      </p:sp>
      <p:sp>
        <p:nvSpPr>
          <p:cNvPr id="5" name="Titre 4">
            <a:extLst>
              <a:ext uri="{FF2B5EF4-FFF2-40B4-BE49-F238E27FC236}">
                <a16:creationId xmlns:a16="http://schemas.microsoft.com/office/drawing/2014/main" id="{8084820B-0625-C04D-DA3C-66E6EAFCA9FD}"/>
              </a:ext>
            </a:extLst>
          </p:cNvPr>
          <p:cNvSpPr txBox="1">
            <a:spLocks/>
          </p:cNvSpPr>
          <p:nvPr/>
        </p:nvSpPr>
        <p:spPr>
          <a:xfrm>
            <a:off x="5130801" y="381000"/>
            <a:ext cx="6235479" cy="60364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6">
              <a:lnSpc>
                <a:spcPct val="90000"/>
              </a:lnSpc>
            </a:pPr>
            <a:r>
              <a:rPr lang="fr-FR" sz="3600" b="1" dirty="0">
                <a:solidFill>
                  <a:schemeClr val="accent1">
                    <a:lumMod val="50000"/>
                  </a:schemeClr>
                </a:solidFill>
              </a:rPr>
              <a:t>Quelques conseils </a:t>
            </a:r>
          </a:p>
        </p:txBody>
      </p:sp>
      <p:sp>
        <p:nvSpPr>
          <p:cNvPr id="9" name="ZoneTexte 8">
            <a:extLst>
              <a:ext uri="{FF2B5EF4-FFF2-40B4-BE49-F238E27FC236}">
                <a16:creationId xmlns:a16="http://schemas.microsoft.com/office/drawing/2014/main" id="{7DAA65AA-A090-E7BD-C4F8-8E4F03B7C151}"/>
              </a:ext>
            </a:extLst>
          </p:cNvPr>
          <p:cNvSpPr txBox="1"/>
          <p:nvPr/>
        </p:nvSpPr>
        <p:spPr>
          <a:xfrm>
            <a:off x="1354575" y="2003047"/>
            <a:ext cx="10114335" cy="4524315"/>
          </a:xfrm>
          <a:prstGeom prst="rect">
            <a:avLst/>
          </a:prstGeom>
          <a:noFill/>
        </p:spPr>
        <p:txBody>
          <a:bodyPr wrap="square">
            <a:spAutoFit/>
          </a:bodyPr>
          <a:lstStyle/>
          <a:p>
            <a:pPr marL="285750" indent="-285750">
              <a:buFontTx/>
              <a:buChar char="-"/>
            </a:pPr>
            <a:r>
              <a:rPr lang="fr-FR" sz="1800" b="1" i="0" u="none" strike="noStrike" baseline="0" dirty="0">
                <a:solidFill>
                  <a:schemeClr val="accent1"/>
                </a:solidFill>
                <a:latin typeface="Marianne" panose="02000000000000000000" pitchFamily="50" charset="0"/>
              </a:rPr>
              <a:t>Pièces justificatives </a:t>
            </a:r>
            <a:r>
              <a:rPr lang="fr-FR" sz="1800" b="0" i="0" u="none" strike="noStrike" baseline="0" dirty="0">
                <a:solidFill>
                  <a:schemeClr val="accent1"/>
                </a:solidFill>
                <a:latin typeface="Marianne" panose="02000000000000000000" pitchFamily="50" charset="0"/>
              </a:rPr>
              <a:t>à téléverser impérativement </a:t>
            </a:r>
            <a:r>
              <a:rPr lang="fr-FR" sz="1800" b="1" i="0" u="none" strike="noStrike" baseline="0" dirty="0">
                <a:solidFill>
                  <a:schemeClr val="accent1"/>
                </a:solidFill>
                <a:latin typeface="Marianne" panose="02000000000000000000" pitchFamily="50" charset="0"/>
              </a:rPr>
              <a:t>au format PDF</a:t>
            </a:r>
          </a:p>
          <a:p>
            <a:pPr marL="285750" indent="-285750">
              <a:buFontTx/>
              <a:buChar char="-"/>
            </a:pPr>
            <a:endParaRPr lang="fr-FR" sz="1800" b="1" i="0" u="none" strike="noStrike" baseline="0" dirty="0">
              <a:solidFill>
                <a:schemeClr val="accent1"/>
              </a:solidFill>
              <a:latin typeface="Marianne" panose="02000000000000000000" pitchFamily="50" charset="0"/>
            </a:endParaRPr>
          </a:p>
          <a:p>
            <a:pPr marL="285750" indent="-285750">
              <a:buFontTx/>
              <a:buChar char="-"/>
            </a:pPr>
            <a:r>
              <a:rPr lang="fr-FR" sz="1800" b="1" i="0" u="none" strike="noStrike" baseline="0" dirty="0">
                <a:solidFill>
                  <a:schemeClr val="accent1"/>
                </a:solidFill>
                <a:latin typeface="Marianne" panose="02000000000000000000" pitchFamily="50" charset="0"/>
              </a:rPr>
              <a:t>Description du projet </a:t>
            </a:r>
            <a:r>
              <a:rPr lang="fr-FR" sz="1800" b="0" i="0" u="none" strike="noStrike" baseline="0" dirty="0">
                <a:solidFill>
                  <a:schemeClr val="accent1"/>
                </a:solidFill>
                <a:latin typeface="Marianne" panose="02000000000000000000" pitchFamily="50" charset="0"/>
              </a:rPr>
              <a:t>: Il est nécessaire de l’exposer de manière détaillée et claire </a:t>
            </a:r>
          </a:p>
          <a:p>
            <a:pPr marL="285750" indent="-285750">
              <a:buFontTx/>
              <a:buChar char="-"/>
            </a:pPr>
            <a:endParaRPr lang="fr-FR" sz="1800" b="0" i="0" u="none" strike="noStrike" baseline="0" dirty="0">
              <a:solidFill>
                <a:schemeClr val="accent1"/>
              </a:solidFill>
              <a:latin typeface="Marianne" panose="02000000000000000000" pitchFamily="50" charset="0"/>
            </a:endParaRPr>
          </a:p>
          <a:p>
            <a:pPr marL="285750" indent="-285750">
              <a:buFontTx/>
              <a:buChar char="-"/>
            </a:pPr>
            <a:r>
              <a:rPr lang="fr-FR" dirty="0">
                <a:solidFill>
                  <a:schemeClr val="accent1"/>
                </a:solidFill>
                <a:latin typeface="Marianne" panose="02000000000000000000" pitchFamily="50" charset="0"/>
              </a:rPr>
              <a:t>Si vous déposez 2 demandes, elle doivent être sous le même dossier avec 2 actions </a:t>
            </a:r>
          </a:p>
          <a:p>
            <a:r>
              <a:rPr lang="fr-FR" dirty="0">
                <a:solidFill>
                  <a:schemeClr val="accent1"/>
                </a:solidFill>
                <a:latin typeface="Marianne" panose="02000000000000000000" pitchFamily="50" charset="0"/>
              </a:rPr>
              <a:t> </a:t>
            </a:r>
            <a:endParaRPr lang="fr-FR" sz="1800" b="0" i="0" u="none" strike="noStrike" baseline="0" dirty="0">
              <a:solidFill>
                <a:schemeClr val="accent1"/>
              </a:solidFill>
              <a:latin typeface="Marianne" panose="02000000000000000000" pitchFamily="50" charset="0"/>
            </a:endParaRPr>
          </a:p>
          <a:p>
            <a:pPr marL="285750" indent="-285750">
              <a:buFontTx/>
              <a:buChar char="-"/>
            </a:pPr>
            <a:r>
              <a:rPr lang="fr-FR" sz="1800" b="1" i="0" u="none" strike="noStrike" baseline="0" dirty="0">
                <a:solidFill>
                  <a:schemeClr val="accent1"/>
                </a:solidFill>
                <a:latin typeface="Marianne" panose="02000000000000000000" pitchFamily="50" charset="0"/>
              </a:rPr>
              <a:t>IMPORTANT : </a:t>
            </a:r>
            <a:r>
              <a:rPr lang="fr-FR" sz="1800" b="0" i="0" u="none" strike="noStrike" baseline="0" dirty="0">
                <a:solidFill>
                  <a:schemeClr val="accent1"/>
                </a:solidFill>
                <a:latin typeface="Marianne" panose="02000000000000000000" pitchFamily="50" charset="0"/>
              </a:rPr>
              <a:t>Penser à </a:t>
            </a:r>
            <a:r>
              <a:rPr lang="fr-FR" sz="1800" b="1" i="0" u="none" strike="noStrike" baseline="0" dirty="0">
                <a:solidFill>
                  <a:schemeClr val="accent1"/>
                </a:solidFill>
                <a:latin typeface="Marianne" panose="02000000000000000000" pitchFamily="50" charset="0"/>
              </a:rPr>
              <a:t>ENREGISTRER </a:t>
            </a:r>
            <a:r>
              <a:rPr lang="fr-FR" sz="1800" b="0" i="0" u="none" strike="noStrike" baseline="0" dirty="0">
                <a:solidFill>
                  <a:schemeClr val="accent1"/>
                </a:solidFill>
                <a:latin typeface="Marianne" panose="02000000000000000000" pitchFamily="50" charset="0"/>
              </a:rPr>
              <a:t>régulièrement à chaque étape (la durée de saisie est d’une demi-heure, dans l’hypothèse où vous saisissez votre demande en plusieurs fois).</a:t>
            </a:r>
          </a:p>
          <a:p>
            <a:r>
              <a:rPr lang="fr-FR" sz="1800" b="0" i="0" u="none" strike="noStrike" baseline="0" dirty="0">
                <a:solidFill>
                  <a:schemeClr val="accent1"/>
                </a:solidFill>
                <a:latin typeface="Marianne" panose="02000000000000000000" pitchFamily="50" charset="0"/>
              </a:rPr>
              <a:t> </a:t>
            </a:r>
          </a:p>
          <a:p>
            <a:pPr marL="285750" indent="-285750">
              <a:buFontTx/>
              <a:buChar char="-"/>
            </a:pPr>
            <a:r>
              <a:rPr lang="fr-FR" sz="1800" b="0" i="0" u="none" strike="noStrike" baseline="0" dirty="0">
                <a:solidFill>
                  <a:schemeClr val="accent1"/>
                </a:solidFill>
                <a:latin typeface="Marianne" panose="02000000000000000000" pitchFamily="50" charset="0"/>
              </a:rPr>
              <a:t>A l’issue de l’étape 5, après avoir bien vérifié à nouveau toutes les données, cliquer sur « </a:t>
            </a:r>
            <a:r>
              <a:rPr lang="fr-FR" sz="1800" b="1" i="0" u="none" strike="noStrike" baseline="0" dirty="0">
                <a:solidFill>
                  <a:schemeClr val="accent1"/>
                </a:solidFill>
                <a:latin typeface="Marianne" panose="02000000000000000000" pitchFamily="50" charset="0"/>
              </a:rPr>
              <a:t>transmettre </a:t>
            </a:r>
            <a:r>
              <a:rPr lang="fr-FR" sz="1800" b="0" i="0" u="none" strike="noStrike" baseline="0" dirty="0">
                <a:solidFill>
                  <a:schemeClr val="accent1"/>
                </a:solidFill>
                <a:latin typeface="Marianne" panose="02000000000000000000" pitchFamily="50" charset="0"/>
              </a:rPr>
              <a:t>» pour envoyer votre demande au service instructeur et </a:t>
            </a:r>
            <a:r>
              <a:rPr lang="fr-FR" sz="1800" b="1" i="0" u="none" strike="noStrike" baseline="0" dirty="0">
                <a:solidFill>
                  <a:schemeClr val="accent1"/>
                </a:solidFill>
                <a:latin typeface="Marianne" panose="02000000000000000000" pitchFamily="50" charset="0"/>
              </a:rPr>
              <a:t>CONFIRMER </a:t>
            </a:r>
            <a:r>
              <a:rPr lang="fr-FR" sz="1800" b="0" i="0" u="none" strike="noStrike" baseline="0" dirty="0">
                <a:solidFill>
                  <a:schemeClr val="accent1"/>
                </a:solidFill>
                <a:latin typeface="Marianne" panose="02000000000000000000" pitchFamily="50" charset="0"/>
              </a:rPr>
              <a:t>la transmission de votre demande </a:t>
            </a:r>
          </a:p>
          <a:p>
            <a:pPr marL="285750" indent="-285750">
              <a:buFontTx/>
              <a:buChar char="-"/>
            </a:pPr>
            <a:endParaRPr lang="fr-FR" sz="1800" b="0" i="0" u="none" strike="noStrike" baseline="0" dirty="0">
              <a:solidFill>
                <a:schemeClr val="accent1"/>
              </a:solidFill>
              <a:latin typeface="Marianne" panose="02000000000000000000" pitchFamily="50" charset="0"/>
            </a:endParaRPr>
          </a:p>
          <a:p>
            <a:pPr marL="285750" indent="-285750">
              <a:buFontTx/>
              <a:buChar char="-"/>
            </a:pPr>
            <a:r>
              <a:rPr lang="fr-FR" dirty="0">
                <a:solidFill>
                  <a:schemeClr val="accent1"/>
                </a:solidFill>
                <a:latin typeface="Marianne" panose="02000000000000000000" pitchFamily="50" charset="0"/>
              </a:rPr>
              <a:t>Ne vous y prenez pas au dernier moment </a:t>
            </a:r>
            <a:endParaRPr lang="fr-FR" sz="1800" b="1" i="0" u="none" strike="noStrike" baseline="0" dirty="0">
              <a:solidFill>
                <a:schemeClr val="accent1"/>
              </a:solidFill>
              <a:latin typeface="Marianne" panose="02000000000000000000" pitchFamily="50" charset="0"/>
            </a:endParaRPr>
          </a:p>
          <a:p>
            <a:r>
              <a:rPr lang="fr-FR" sz="1800" b="1" i="0" u="none" strike="noStrike" baseline="0" dirty="0">
                <a:solidFill>
                  <a:schemeClr val="accent1"/>
                </a:solidFill>
                <a:latin typeface="Marianne" panose="02000000000000000000" pitchFamily="50" charset="0"/>
              </a:rPr>
              <a:t> </a:t>
            </a:r>
            <a:endParaRPr lang="fr-FR" sz="1800" b="0" i="0" u="none" strike="noStrike" baseline="0" dirty="0">
              <a:solidFill>
                <a:schemeClr val="accent1"/>
              </a:solidFill>
              <a:latin typeface="Marianne" panose="02000000000000000000" pitchFamily="50" charset="0"/>
            </a:endParaRPr>
          </a:p>
        </p:txBody>
      </p:sp>
    </p:spTree>
    <p:extLst>
      <p:ext uri="{BB962C8B-B14F-4D97-AF65-F5344CB8AC3E}">
        <p14:creationId xmlns:p14="http://schemas.microsoft.com/office/powerpoint/2010/main" val="3140085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18</a:t>
            </a:fld>
            <a:endParaRPr lang="en-US" sz="1067" dirty="0">
              <a:solidFill>
                <a:schemeClr val="tx1"/>
              </a:solidFill>
            </a:endParaRPr>
          </a:p>
        </p:txBody>
      </p:sp>
      <p:sp>
        <p:nvSpPr>
          <p:cNvPr id="5" name="Titre 4">
            <a:extLst>
              <a:ext uri="{FF2B5EF4-FFF2-40B4-BE49-F238E27FC236}">
                <a16:creationId xmlns:a16="http://schemas.microsoft.com/office/drawing/2014/main" id="{8084820B-0625-C04D-DA3C-66E6EAFCA9FD}"/>
              </a:ext>
            </a:extLst>
          </p:cNvPr>
          <p:cNvSpPr txBox="1">
            <a:spLocks/>
          </p:cNvSpPr>
          <p:nvPr/>
        </p:nvSpPr>
        <p:spPr>
          <a:xfrm>
            <a:off x="5130801" y="381000"/>
            <a:ext cx="6235479" cy="12103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6">
              <a:lnSpc>
                <a:spcPct val="90000"/>
              </a:lnSpc>
            </a:pPr>
            <a:r>
              <a:rPr lang="fr-FR" sz="3600" b="1" dirty="0">
                <a:solidFill>
                  <a:schemeClr val="accent1">
                    <a:lumMod val="50000"/>
                  </a:schemeClr>
                </a:solidFill>
              </a:rPr>
              <a:t>FAQ de l’année dernière </a:t>
            </a:r>
          </a:p>
        </p:txBody>
      </p:sp>
      <p:sp>
        <p:nvSpPr>
          <p:cNvPr id="6" name="ZoneTexte 5">
            <a:extLst>
              <a:ext uri="{FF2B5EF4-FFF2-40B4-BE49-F238E27FC236}">
                <a16:creationId xmlns:a16="http://schemas.microsoft.com/office/drawing/2014/main" id="{DF47C079-2F1C-7C8D-6A86-623EE467AA7A}"/>
              </a:ext>
            </a:extLst>
          </p:cNvPr>
          <p:cNvSpPr txBox="1"/>
          <p:nvPr/>
        </p:nvSpPr>
        <p:spPr>
          <a:xfrm>
            <a:off x="777528" y="1784928"/>
            <a:ext cx="10588752" cy="4353499"/>
          </a:xfrm>
          <a:prstGeom prst="rect">
            <a:avLst/>
          </a:prstGeom>
          <a:noFill/>
        </p:spPr>
        <p:txBody>
          <a:bodyPr wrap="square" rtlCol="0">
            <a:spAutoFit/>
          </a:bodyPr>
          <a:lstStyle/>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I/ ELIGIBILITE DE l’ASSOCIATION</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Mon association a 1 an d'ancienneté, peut-on déposer en 2026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Pour faire une demande, l’association doit avoir validé en AG un rapport d’activité et un rapport financier. Sans ces documents, l’association sera inéligible.</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Que sont les associations professionnelles inéligibles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Ce sont des associations représentant ou défendant un secteur professionnel régi par le code du travail.</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Une association ayant des activités lucratives est-elle éligible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Seules les associations loi 1901 à but non lucratif peuvent bénéficier du FDVA-2. Si une association a des activités lucratives, elles doivent être séparées dans un secteur comptable distinct pour être financées.</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Une association cultuelle avec une activité culturelle peut-elle être éligible pour un projet culturel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Non, le FDVA2 "Fonctionnement-innovation" s'adresse uniquement aux associations loi 1901.</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Mon association œuvre dans autre un département, peut-elle être éligible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Non, le FDVA2 vise à soutenir l'engagement local au service de l’intérêt général sur le territoire départemental. Toutefois, l’association peut être éligible si elle dépose une demande auprès du SDJES de son siège social. </a:t>
            </a:r>
            <a:r>
              <a:rPr lang="fr-FR" sz="1050" dirty="0">
                <a:solidFill>
                  <a:srgbClr val="7030A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050" b="1" dirty="0">
                <a:effectLst/>
                <a:latin typeface="Arial" panose="020B0604020202020204" pitchFamily="34" charset="0"/>
                <a:ea typeface="Times New Roman" panose="02020603050405020304" pitchFamily="18" charset="0"/>
                <a:cs typeface="Times New Roman" panose="02020603050405020304" pitchFamily="18" charset="0"/>
              </a:rPr>
              <a:t>Que signifie "ETP" et comment le calcule-t-on ?</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fr-FR" sz="1050" dirty="0">
                <a:effectLst/>
                <a:latin typeface="Arial" panose="020B0604020202020204" pitchFamily="34" charset="0"/>
                <a:ea typeface="Times New Roman" panose="02020603050405020304" pitchFamily="18" charset="0"/>
                <a:cs typeface="Times New Roman" panose="02020603050405020304" pitchFamily="18" charset="0"/>
              </a:rPr>
              <a:t>ETP signifie "Équivalent Temps Plein". Il s'agit du nombre d'heures travaillées par rapport à un temps plein (35h/semaine). Par exemple, un salarié à temps partiel (15h/semaine) représente 0,43 ETP. Le total des ETP correspond à la somme des heures de travail divisées par 35.</a:t>
            </a:r>
            <a:endParaRPr lang="fr-FR" sz="1050" dirty="0">
              <a:effectLst/>
              <a:latin typeface="Aptos" panose="020B0004020202020204" pitchFamily="34" charset="0"/>
              <a:ea typeface="Aptos" panose="020B0004020202020204" pitchFamily="34" charset="0"/>
              <a:cs typeface="Times New Roman" panose="02020603050405020304" pitchFamily="18" charset="0"/>
            </a:endParaRPr>
          </a:p>
          <a:p>
            <a:endParaRPr lang="fr-FR" sz="1050" dirty="0"/>
          </a:p>
        </p:txBody>
      </p:sp>
    </p:spTree>
    <p:extLst>
      <p:ext uri="{BB962C8B-B14F-4D97-AF65-F5344CB8AC3E}">
        <p14:creationId xmlns:p14="http://schemas.microsoft.com/office/powerpoint/2010/main" val="1382159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19</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754092" y="2015628"/>
            <a:ext cx="10683815"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432672" y="4160838"/>
            <a:ext cx="1132665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600" dirty="0">
              <a:solidFill>
                <a:schemeClr val="accent1">
                  <a:lumMod val="75000"/>
                </a:schemeClr>
              </a:solidFill>
            </a:endParaRPr>
          </a:p>
        </p:txBody>
      </p:sp>
      <p:sp>
        <p:nvSpPr>
          <p:cNvPr id="6" name="ZoneTexte 5">
            <a:extLst>
              <a:ext uri="{FF2B5EF4-FFF2-40B4-BE49-F238E27FC236}">
                <a16:creationId xmlns:a16="http://schemas.microsoft.com/office/drawing/2014/main" id="{3212C811-B6CC-47F6-6BA4-00CFE138463C}"/>
              </a:ext>
            </a:extLst>
          </p:cNvPr>
          <p:cNvSpPr txBox="1"/>
          <p:nvPr/>
        </p:nvSpPr>
        <p:spPr>
          <a:xfrm>
            <a:off x="754092" y="1656912"/>
            <a:ext cx="10910158" cy="5282472"/>
          </a:xfrm>
          <a:prstGeom prst="rect">
            <a:avLst/>
          </a:prstGeom>
          <a:noFill/>
        </p:spPr>
        <p:txBody>
          <a:bodyPr wrap="square" rtlCol="0">
            <a:spAutoFit/>
          </a:bodyPr>
          <a:lstStyle/>
          <a:p>
            <a:pPr algn="just">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Les contrats d'apprentissage sont-ils comptabilisés dans les ETP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Oui, les contrats d'apprentissage sont considérés comme des salariés à part entière et comptabilisés dans le calcul des ETP.</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Faut-il des salariés pour bénéficier du FDVA-2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Non, le FDVA-2 s'adresse également aux associations de bénévoles.</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Une association bénéficiant d’un poste FONJEP peut-elle bénéficier du FDVA-2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Oui, une association peut bénéficier à la fois du FDVA-2 et d’un poste FONJEP.</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Une association bénéficiant du FDVA1 peut-elle bénéficier du FDVA-2 ?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Oui, c’est possible.</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Qu’est-ce que le contrat d’engagement républicain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Le contrat d’engagement républicain est une obligation pour les associations recevant une subvention de l'État. Il implique de respecter les principes de liberté, égalité, non-discrimination, fraternité et respect des lois.</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Faut-il être agréé pour avoir droit à une subvention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Non, l'agrément n'est pas requis. L'appel à projet FDVA-2 est ouvert à toutes les associations loi 1901 </a:t>
            </a: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respectant le tronc commun d'agrément.</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b="1" dirty="0">
                <a:effectLst/>
                <a:latin typeface="Arial" panose="020B0604020202020204" pitchFamily="34" charset="0"/>
                <a:ea typeface="Times New Roman" panose="02020603050405020304" pitchFamily="18" charset="0"/>
                <a:cs typeface="Times New Roman" panose="02020603050405020304" pitchFamily="18" charset="0"/>
              </a:rPr>
              <a:t>Qu'entend-on par "objet d'intérêt général"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Une association est qualifiée d’intérêt général si :</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Son but n’est pas lucratif.</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Sa gestion est désintéressée.</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200" dirty="0">
                <a:effectLst/>
                <a:latin typeface="Arial" panose="020B0604020202020204" pitchFamily="34" charset="0"/>
                <a:ea typeface="Times New Roman" panose="02020603050405020304" pitchFamily="18" charset="0"/>
                <a:cs typeface="Times New Roman" panose="02020603050405020304" pitchFamily="18" charset="0"/>
              </a:rPr>
              <a:t>Elle ne fonctionne pas au profit d’un cercle restreint de personnes.</a:t>
            </a:r>
            <a:endParaRPr lang="fr-FR" sz="12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749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2</a:t>
            </a:fld>
            <a:endParaRPr lang="en-US" sz="1067" dirty="0">
              <a:solidFill>
                <a:schemeClr val="tx1"/>
              </a:solidFill>
            </a:endParaRPr>
          </a:p>
        </p:txBody>
      </p:sp>
      <p:sp>
        <p:nvSpPr>
          <p:cNvPr id="5" name="Titre 4">
            <a:extLst>
              <a:ext uri="{FF2B5EF4-FFF2-40B4-BE49-F238E27FC236}">
                <a16:creationId xmlns:a16="http://schemas.microsoft.com/office/drawing/2014/main" id="{6E22CB1A-11C3-CD68-65D9-C0F3D0E50239}"/>
              </a:ext>
            </a:extLst>
          </p:cNvPr>
          <p:cNvSpPr>
            <a:spLocks noGrp="1"/>
          </p:cNvSpPr>
          <p:nvPr>
            <p:ph type="title"/>
          </p:nvPr>
        </p:nvSpPr>
        <p:spPr>
          <a:xfrm>
            <a:off x="5324022" y="533400"/>
            <a:ext cx="6350000" cy="806842"/>
          </a:xfrm>
        </p:spPr>
        <p:txBody>
          <a:bodyPr>
            <a:normAutofit/>
          </a:bodyPr>
          <a:lstStyle/>
          <a:p>
            <a:pPr defTabSz="914446"/>
            <a:r>
              <a:rPr lang="fr-FR" sz="2667" b="1" dirty="0">
                <a:solidFill>
                  <a:schemeClr val="tx2"/>
                </a:solidFill>
                <a:latin typeface="Marianne" panose="02000000000000000000" pitchFamily="2" charset="0"/>
              </a:rPr>
              <a:t>Calendrier</a:t>
            </a:r>
          </a:p>
        </p:txBody>
      </p:sp>
      <p:sp>
        <p:nvSpPr>
          <p:cNvPr id="6" name="ZoneTexte 5">
            <a:extLst>
              <a:ext uri="{FF2B5EF4-FFF2-40B4-BE49-F238E27FC236}">
                <a16:creationId xmlns:a16="http://schemas.microsoft.com/office/drawing/2014/main" id="{7E9A375A-BBFF-7F07-2E45-A78495B4ADDF}"/>
              </a:ext>
            </a:extLst>
          </p:cNvPr>
          <p:cNvSpPr txBox="1"/>
          <p:nvPr/>
        </p:nvSpPr>
        <p:spPr>
          <a:xfrm>
            <a:off x="1216455" y="2071221"/>
            <a:ext cx="10072694" cy="4154984"/>
          </a:xfrm>
          <a:prstGeom prst="rect">
            <a:avLst/>
          </a:prstGeom>
          <a:noFill/>
        </p:spPr>
        <p:txBody>
          <a:bodyPr wrap="none" rtlCol="0">
            <a:spAutoFit/>
          </a:bodyPr>
          <a:lstStyle/>
          <a:p>
            <a:r>
              <a:rPr lang="fr-FR" sz="2400" dirty="0">
                <a:solidFill>
                  <a:srgbClr val="0070C0"/>
                </a:solidFill>
              </a:rPr>
              <a:t>Ouverture : mercredi 21 janvier 2026</a:t>
            </a:r>
          </a:p>
          <a:p>
            <a:r>
              <a:rPr lang="fr-FR" sz="2400" dirty="0">
                <a:solidFill>
                  <a:srgbClr val="0070C0"/>
                </a:solidFill>
              </a:rPr>
              <a:t>Fermeture : mercredi 11 mars 2026 à 12h</a:t>
            </a:r>
          </a:p>
          <a:p>
            <a:r>
              <a:rPr lang="fr-FR" sz="2400" dirty="0">
                <a:solidFill>
                  <a:srgbClr val="0070C0"/>
                </a:solidFill>
              </a:rPr>
              <a:t>7 semaines de délai pour les dépôts de dossiers </a:t>
            </a:r>
          </a:p>
          <a:p>
            <a:endParaRPr lang="fr-FR" sz="2400" dirty="0">
              <a:solidFill>
                <a:srgbClr val="0070C0"/>
              </a:solidFill>
            </a:endParaRPr>
          </a:p>
          <a:p>
            <a:r>
              <a:rPr lang="fr-FR" sz="2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Exclusivement par télé service </a:t>
            </a:r>
            <a:r>
              <a:rPr lang="fr-FR" sz="2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via « Le Compte Asso »</a:t>
            </a:r>
            <a:r>
              <a:rPr lang="fr-FR" sz="2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 :</a:t>
            </a:r>
          </a:p>
          <a:p>
            <a:r>
              <a:rPr lang="fr-FR" sz="24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https://lecompteasso.associations.gouv.fr</a:t>
            </a:r>
            <a:endParaRPr lang="fr-FR" sz="2400" u="sng" dirty="0">
              <a:solidFill>
                <a:srgbClr val="0070C0"/>
              </a:solidFill>
              <a:effectLst/>
              <a:latin typeface="Marianne" panose="02000000000000000000" pitchFamily="50" charset="0"/>
              <a:ea typeface="Calibri" panose="020F0502020204030204" pitchFamily="34" charset="0"/>
              <a:cs typeface="Arial" panose="020B0604020202020204" pitchFamily="34" charset="0"/>
            </a:endParaRPr>
          </a:p>
          <a:p>
            <a:endParaRPr lang="fr-FR" sz="2400" u="sng" dirty="0">
              <a:solidFill>
                <a:srgbClr val="0070C0"/>
              </a:solidFill>
              <a:latin typeface="Marianne" panose="02000000000000000000" pitchFamily="50" charset="0"/>
              <a:ea typeface="Calibri" panose="020F0502020204030204" pitchFamily="34" charset="0"/>
              <a:cs typeface="Arial" panose="020B0604020202020204" pitchFamily="34" charset="0"/>
            </a:endParaRPr>
          </a:p>
          <a:p>
            <a:r>
              <a:rPr lang="fr-FR" sz="2400" dirty="0">
                <a:solidFill>
                  <a:srgbClr val="0070C0"/>
                </a:solidFill>
                <a:effectLst/>
                <a:latin typeface="Marianne" panose="02000000000000000000" pitchFamily="50" charset="0"/>
                <a:ea typeface="Calibri" panose="020F0502020204030204" pitchFamily="34" charset="0"/>
                <a:cs typeface="Arial" panose="020B0604020202020204" pitchFamily="34" charset="0"/>
              </a:rPr>
              <a:t>Numéro de subvention </a:t>
            </a:r>
            <a:r>
              <a:rPr lang="fr-FR" sz="2400" b="1" dirty="0">
                <a:solidFill>
                  <a:srgbClr val="0070C0"/>
                </a:solidFill>
                <a:effectLst/>
                <a:latin typeface="Marianne" panose="02000000000000000000" pitchFamily="50" charset="0"/>
                <a:ea typeface="Calibri" panose="020F0502020204030204" pitchFamily="34" charset="0"/>
                <a:cs typeface="Arial" panose="020B0604020202020204" pitchFamily="34" charset="0"/>
              </a:rPr>
              <a:t>626 </a:t>
            </a:r>
          </a:p>
          <a:p>
            <a:endParaRPr lang="fr-FR" sz="2400" b="1" dirty="0">
              <a:solidFill>
                <a:srgbClr val="0070C0"/>
              </a:solidFill>
              <a:effectLst/>
              <a:latin typeface="Marianne" panose="02000000000000000000" pitchFamily="50" charset="0"/>
              <a:ea typeface="Calibri" panose="020F0502020204030204" pitchFamily="34" charset="0"/>
              <a:cs typeface="Arial" panose="020B0604020202020204" pitchFamily="34" charset="0"/>
            </a:endParaRPr>
          </a:p>
          <a:p>
            <a:r>
              <a:rPr lang="fr-FR" sz="2400" b="1" dirty="0">
                <a:solidFill>
                  <a:srgbClr val="0070C0"/>
                </a:solidFill>
                <a:latin typeface="Marianne" panose="02000000000000000000" pitchFamily="50" charset="0"/>
                <a:ea typeface="Calibri" panose="020F0502020204030204" pitchFamily="34" charset="0"/>
                <a:cs typeface="Arial" panose="020B0604020202020204" pitchFamily="34" charset="0"/>
              </a:rPr>
              <a:t>Seules les demandes complètes et dans les délais seront examinées  </a:t>
            </a:r>
            <a:endParaRPr lang="fr-FR" sz="24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FR" sz="2400" dirty="0">
              <a:solidFill>
                <a:srgbClr val="0070C0"/>
              </a:solidFill>
            </a:endParaRPr>
          </a:p>
        </p:txBody>
      </p:sp>
    </p:spTree>
    <p:extLst>
      <p:ext uri="{BB962C8B-B14F-4D97-AF65-F5344CB8AC3E}">
        <p14:creationId xmlns:p14="http://schemas.microsoft.com/office/powerpoint/2010/main" val="3034612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20</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472857" y="1737360"/>
            <a:ext cx="10683815" cy="5120640"/>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II/ PRIORITÉS DE FINANCEMENT ET ACTIVITÉS ÉLIGIBLES</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Les critères et priorités sont-ils locaux ou nationaux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Une instruction nationale encadre le FDVA 2, mais chaque région adapte les textes selon ses besoins. Les priorités sont discutées en commission régionale et départementale, impliquant des représentants des services de l’État, des collectivités et du monde associatif.</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Mon association a été financée en 2025, puis-je redéposer une demande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Oui, vous pouvez redéposer une demande. Dans ce cas, il sera nécessaire de déposer le bilan financier de l’action financée en 2025 s’il s’agissait d’une subvention au titre de l’innovation et ce qui n’est pas nécessaire dans le cadre d’une subvention pour du fonctionnement</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Quelles dépenses peuvent être couvertes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Toutes les dépenses liées à la mise en œuvre du projet ou au fonctionnement, à l'exception des biens modifiant substantiellement le patrimoine (locaux, gros matériel, etc.).</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Un site internet, un ordinateur ou du petit matériel sont-ils éligibles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Oui, si ces dépenses servent directement à la mise en œuvre de votre projet associatif.</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La formation des bénévoles est-elle éligible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Non, la formation des bénévoles n'est pas couverte par le FDVA 2, mais elle peut être financée par le FDVA 1.</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Le financement de services civiques pour soutenir les bénévoles est-il éligible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Non, car le service civique est déjà financé par l'État.</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b="1" dirty="0">
                <a:effectLst/>
                <a:latin typeface="Arial" panose="020B0604020202020204" pitchFamily="34" charset="0"/>
                <a:ea typeface="Times New Roman" panose="02020603050405020304" pitchFamily="18" charset="0"/>
                <a:cs typeface="Times New Roman" panose="02020603050405020304" pitchFamily="18" charset="0"/>
              </a:rPr>
              <a:t>Peut-on demander une aide pour financer un salaire ?</a:t>
            </a:r>
            <a:endParaRPr lang="fr-FR" sz="180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800" dirty="0">
                <a:effectLst/>
                <a:latin typeface="Arial" panose="020B0604020202020204" pitchFamily="34" charset="0"/>
                <a:ea typeface="Times New Roman" panose="02020603050405020304" pitchFamily="18" charset="0"/>
                <a:cs typeface="Times New Roman" panose="02020603050405020304" pitchFamily="18" charset="0"/>
              </a:rPr>
              <a:t>Le FDVA 2 soutient les projets associatifs, mais pas directement l’emploi.</a:t>
            </a:r>
            <a:endParaRPr lang="fr-FR"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432672" y="4160838"/>
            <a:ext cx="1132665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600" dirty="0">
              <a:solidFill>
                <a:schemeClr val="accent1">
                  <a:lumMod val="75000"/>
                </a:schemeClr>
              </a:solidFill>
            </a:endParaRPr>
          </a:p>
        </p:txBody>
      </p:sp>
    </p:spTree>
    <p:extLst>
      <p:ext uri="{BB962C8B-B14F-4D97-AF65-F5344CB8AC3E}">
        <p14:creationId xmlns:p14="http://schemas.microsoft.com/office/powerpoint/2010/main" val="168550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21</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754092" y="2015628"/>
            <a:ext cx="10683815"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432672" y="4160838"/>
            <a:ext cx="1132665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600" dirty="0">
              <a:solidFill>
                <a:schemeClr val="accent1">
                  <a:lumMod val="75000"/>
                </a:schemeClr>
              </a:solidFill>
            </a:endParaRPr>
          </a:p>
        </p:txBody>
      </p:sp>
      <p:sp>
        <p:nvSpPr>
          <p:cNvPr id="10" name="ZoneTexte 9">
            <a:extLst>
              <a:ext uri="{FF2B5EF4-FFF2-40B4-BE49-F238E27FC236}">
                <a16:creationId xmlns:a16="http://schemas.microsoft.com/office/drawing/2014/main" id="{26158203-818B-FE96-2539-3EC81944B831}"/>
              </a:ext>
            </a:extLst>
          </p:cNvPr>
          <p:cNvSpPr txBox="1"/>
          <p:nvPr/>
        </p:nvSpPr>
        <p:spPr>
          <a:xfrm>
            <a:off x="486184" y="1678477"/>
            <a:ext cx="11671299" cy="3874587"/>
          </a:xfrm>
          <a:prstGeom prst="rect">
            <a:avLst/>
          </a:prstGeom>
          <a:noFill/>
        </p:spPr>
        <p:txBody>
          <a:bodyPr wrap="square">
            <a:spAutoFit/>
          </a:bodyPr>
          <a:lstStyle/>
          <a:p>
            <a:pPr>
              <a:lnSpc>
                <a:spcPct val="107000"/>
              </a:lnSpc>
              <a:spcAft>
                <a:spcPts val="800"/>
              </a:spcAf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III/ BUDGET</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Y a-t-il un pourcentage maximum d'aide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La subvention ne doit pas dépasser 50 % du budget de l’association, et l'aide publique totale ne doit pas dépasser 80 %.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Si la subvention soutient du fonctionnement, comment construire le budget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Le budget prévisionnel de l’association peut suffire, mais un budget spécifique au projet peut aider à mieux comprendre l'impact de la subvention.</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Doit-on envoyer une copie des dépenses réelles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Non, il n'est pas nécessaire d'envoyer les justificatifs des dépenses, mais vous devez joindre le budget de l'association et de l'action.</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Faut-il déposer un devis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Vous pouvez joindre un devis pour plus de précision, mais ce n’est pas obligatoire.</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400" b="1" dirty="0">
                <a:effectLst/>
                <a:latin typeface="Arial" panose="020B0604020202020204" pitchFamily="34" charset="0"/>
                <a:ea typeface="Times New Roman" panose="02020603050405020304" pitchFamily="18" charset="0"/>
                <a:cs typeface="Times New Roman" panose="02020603050405020304" pitchFamily="18" charset="0"/>
              </a:rPr>
              <a:t>Les comptes approuvés lors de la dernière AG sont-ils suffisants ?</a:t>
            </a:r>
            <a:endParaRPr lang="fr-FR"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07000"/>
              </a:lnSpc>
              <a:spcAft>
                <a:spcPts val="8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Oui, vous devez fournir les comptes approuvés en AG.</a:t>
            </a:r>
            <a:endParaRPr lang="fr-FR"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74391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5" name="Espace réservé du numéro de diapositive 4"/>
          <p:cNvSpPr>
            <a:spLocks noGrp="1"/>
          </p:cNvSpPr>
          <p:nvPr>
            <p:ph type="sldNum" sz="quarter" idx="12"/>
          </p:nvPr>
        </p:nvSpPr>
        <p:spPr/>
        <p:txBody>
          <a:bodyPr/>
          <a:lstStyle/>
          <a:p>
            <a:fld id="{B6F15528-21DE-4FAA-801E-634DDDAF4B2B}" type="slidenum">
              <a:rPr lang="en-US" smtClean="0"/>
              <a:pPr/>
              <a:t>22</a:t>
            </a:fld>
            <a:endParaRPr lang="en-US"/>
          </a:p>
        </p:txBody>
      </p:sp>
      <p:sp>
        <p:nvSpPr>
          <p:cNvPr id="8" name="Title 1">
            <a:extLst>
              <a:ext uri="{FF2B5EF4-FFF2-40B4-BE49-F238E27FC236}">
                <a16:creationId xmlns:a16="http://schemas.microsoft.com/office/drawing/2014/main" id="{5EAC8A46-C611-2361-9FB5-3E26D9C0BD52}"/>
              </a:ext>
            </a:extLst>
          </p:cNvPr>
          <p:cNvSpPr txBox="1">
            <a:spLocks/>
          </p:cNvSpPr>
          <p:nvPr/>
        </p:nvSpPr>
        <p:spPr>
          <a:xfrm>
            <a:off x="754092" y="2015628"/>
            <a:ext cx="10683815"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dirty="0"/>
          </a:p>
        </p:txBody>
      </p:sp>
      <p:sp>
        <p:nvSpPr>
          <p:cNvPr id="9" name="Subtitle 2">
            <a:extLst>
              <a:ext uri="{FF2B5EF4-FFF2-40B4-BE49-F238E27FC236}">
                <a16:creationId xmlns:a16="http://schemas.microsoft.com/office/drawing/2014/main" id="{F06A184D-579D-DC2C-71B0-AB634FE91BD6}"/>
              </a:ext>
            </a:extLst>
          </p:cNvPr>
          <p:cNvSpPr txBox="1">
            <a:spLocks/>
          </p:cNvSpPr>
          <p:nvPr/>
        </p:nvSpPr>
        <p:spPr>
          <a:xfrm>
            <a:off x="432672" y="4160838"/>
            <a:ext cx="1132665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600" dirty="0">
              <a:solidFill>
                <a:schemeClr val="accent1">
                  <a:lumMod val="75000"/>
                </a:schemeClr>
              </a:solidFill>
            </a:endParaRPr>
          </a:p>
        </p:txBody>
      </p:sp>
      <p:sp>
        <p:nvSpPr>
          <p:cNvPr id="6" name="ZoneTexte 5">
            <a:extLst>
              <a:ext uri="{FF2B5EF4-FFF2-40B4-BE49-F238E27FC236}">
                <a16:creationId xmlns:a16="http://schemas.microsoft.com/office/drawing/2014/main" id="{3212C811-B6CC-47F6-6BA4-00CFE138463C}"/>
              </a:ext>
            </a:extLst>
          </p:cNvPr>
          <p:cNvSpPr txBox="1"/>
          <p:nvPr/>
        </p:nvSpPr>
        <p:spPr>
          <a:xfrm>
            <a:off x="3086100" y="2743200"/>
            <a:ext cx="6172200" cy="830997"/>
          </a:xfrm>
          <a:prstGeom prst="rect">
            <a:avLst/>
          </a:prstGeom>
          <a:noFill/>
        </p:spPr>
        <p:txBody>
          <a:bodyPr wrap="square" rtlCol="0">
            <a:spAutoFit/>
          </a:bodyPr>
          <a:lstStyle/>
          <a:p>
            <a:pPr algn="ctr"/>
            <a:r>
              <a:rPr lang="fr-FR" sz="4800" b="1" dirty="0"/>
              <a:t>Questions/réponses </a:t>
            </a:r>
          </a:p>
        </p:txBody>
      </p:sp>
    </p:spTree>
    <p:extLst>
      <p:ext uri="{BB962C8B-B14F-4D97-AF65-F5344CB8AC3E}">
        <p14:creationId xmlns:p14="http://schemas.microsoft.com/office/powerpoint/2010/main" val="1016624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3</a:t>
            </a:fld>
            <a:endParaRPr lang="en-US" sz="1067" dirty="0">
              <a:solidFill>
                <a:schemeClr val="tx1"/>
              </a:solidFill>
            </a:endParaRPr>
          </a:p>
        </p:txBody>
      </p:sp>
      <p:sp>
        <p:nvSpPr>
          <p:cNvPr id="5" name="Titre 4">
            <a:extLst>
              <a:ext uri="{FF2B5EF4-FFF2-40B4-BE49-F238E27FC236}">
                <a16:creationId xmlns:a16="http://schemas.microsoft.com/office/drawing/2014/main" id="{CE0F438E-D1A8-4FE2-E288-2B990F2EA1B5}"/>
              </a:ext>
            </a:extLst>
          </p:cNvPr>
          <p:cNvSpPr>
            <a:spLocks noGrp="1"/>
          </p:cNvSpPr>
          <p:nvPr>
            <p:ph type="title"/>
          </p:nvPr>
        </p:nvSpPr>
        <p:spPr>
          <a:xfrm>
            <a:off x="5324022" y="533400"/>
            <a:ext cx="6350000" cy="806842"/>
          </a:xfrm>
        </p:spPr>
        <p:txBody>
          <a:bodyPr>
            <a:normAutofit/>
          </a:bodyPr>
          <a:lstStyle/>
          <a:p>
            <a:pPr defTabSz="914446"/>
            <a:r>
              <a:rPr lang="fr-FR" sz="2667" b="1" dirty="0">
                <a:solidFill>
                  <a:schemeClr val="tx2"/>
                </a:solidFill>
                <a:latin typeface="Marianne" panose="02000000000000000000" pitchFamily="2" charset="0"/>
              </a:rPr>
              <a:t>Qu’est-ce que le FDVA 2 ?</a:t>
            </a:r>
          </a:p>
        </p:txBody>
      </p:sp>
      <p:sp>
        <p:nvSpPr>
          <p:cNvPr id="10" name="Rectangle 2">
            <a:extLst>
              <a:ext uri="{FF2B5EF4-FFF2-40B4-BE49-F238E27FC236}">
                <a16:creationId xmlns:a16="http://schemas.microsoft.com/office/drawing/2014/main" id="{230EEB3B-5FE8-0B9E-6AF1-283839912588}"/>
              </a:ext>
            </a:extLst>
          </p:cNvPr>
          <p:cNvSpPr>
            <a:spLocks noChangeArrowheads="1"/>
          </p:cNvSpPr>
          <p:nvPr/>
        </p:nvSpPr>
        <p:spPr bwMode="auto">
          <a:xfrm>
            <a:off x="444966" y="1795492"/>
            <a:ext cx="11645047"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chemeClr val="accent1"/>
                </a:solidFill>
                <a:effectLst/>
                <a:latin typeface="Arial" panose="020B0604020202020204" pitchFamily="34" charset="0"/>
              </a:rPr>
              <a:t>Le Fonds pour le développement de la vie associative (FDVA) est un soutien financier aux associations loi 1901.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accent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accent1"/>
                </a:solidFill>
                <a:effectLst/>
                <a:latin typeface="Arial" panose="020B0604020202020204" pitchFamily="34" charset="0"/>
              </a:rPr>
              <a:t>​il existe 2 volets distincts : </a:t>
            </a:r>
          </a:p>
          <a:p>
            <a:pPr marL="0" marR="0" lvl="0" indent="0" algn="l" defTabSz="914400" rtl="0" eaLnBrk="0" fontAlgn="base" latinLnBrk="0" hangingPunct="0">
              <a:lnSpc>
                <a:spcPct val="100000"/>
              </a:lnSpc>
              <a:spcBef>
                <a:spcPct val="0"/>
              </a:spcBef>
              <a:spcAft>
                <a:spcPct val="0"/>
              </a:spcAft>
              <a:buClrTx/>
              <a:buSzTx/>
              <a:tabLst/>
            </a:pPr>
            <a:endParaRPr lang="fr-FR" altLang="fr-FR" dirty="0">
              <a:solidFill>
                <a:schemeClr val="accent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accent1"/>
                </a:solidFill>
                <a:effectLst/>
                <a:latin typeface="Arial" panose="020B0604020202020204" pitchFamily="34" charset="0"/>
              </a:rPr>
              <a:t>	Volet 1 : </a:t>
            </a:r>
            <a:r>
              <a:rPr kumimoji="0" lang="fr-FR" altLang="fr-FR" sz="1800" b="1" i="0" u="none" strike="noStrike" cap="none" normalizeH="0" baseline="0" dirty="0">
                <a:ln>
                  <a:noFill/>
                </a:ln>
                <a:solidFill>
                  <a:schemeClr val="accent1"/>
                </a:solidFill>
                <a:effectLst/>
                <a:latin typeface="Arial" panose="020B0604020202020204" pitchFamily="34" charset="0"/>
              </a:rPr>
              <a:t>formation des bénévoles</a:t>
            </a:r>
            <a:r>
              <a:rPr kumimoji="0" lang="fr-FR" altLang="fr-FR" sz="1800" b="0" i="0" u="none" strike="noStrike" cap="none" normalizeH="0" baseline="0" dirty="0">
                <a:ln>
                  <a:noFill/>
                </a:ln>
                <a:solidFill>
                  <a:schemeClr val="accent1"/>
                </a:solidFill>
                <a:effectLst/>
                <a:latin typeface="Arial" panose="020B0604020202020204" pitchFamily="34" charset="0"/>
              </a:rPr>
              <a:t> (clos ce jour).</a:t>
            </a:r>
          </a:p>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accent1"/>
                </a:solidFill>
                <a:effectLst/>
                <a:latin typeface="Arial" panose="020B0604020202020204" pitchFamily="34" charset="0"/>
              </a:rPr>
              <a:t>​</a:t>
            </a:r>
          </a:p>
          <a:p>
            <a:pPr lvl="2" eaLnBrk="0" fontAlgn="base" hangingPunct="0">
              <a:spcBef>
                <a:spcPct val="0"/>
              </a:spcBef>
              <a:spcAft>
                <a:spcPct val="0"/>
              </a:spcAft>
            </a:pPr>
            <a:r>
              <a:rPr kumimoji="0" lang="fr-FR" altLang="fr-FR" b="0" i="0" u="none" strike="noStrike" cap="none" normalizeH="0" baseline="0" dirty="0">
                <a:ln>
                  <a:noFill/>
                </a:ln>
                <a:solidFill>
                  <a:schemeClr val="accent1"/>
                </a:solidFill>
                <a:effectLst/>
                <a:latin typeface="Arial" panose="020B0604020202020204" pitchFamily="34" charset="0"/>
              </a:rPr>
              <a:t>Volet 2 : </a:t>
            </a:r>
            <a:r>
              <a:rPr kumimoji="0" lang="fr-FR" altLang="fr-FR" b="1" i="0" u="none" strike="noStrike" cap="none" normalizeH="0" baseline="0" dirty="0">
                <a:ln>
                  <a:noFill/>
                </a:ln>
                <a:solidFill>
                  <a:schemeClr val="accent1"/>
                </a:solidFill>
                <a:effectLst/>
                <a:latin typeface="Arial" panose="020B0604020202020204" pitchFamily="34" charset="0"/>
              </a:rPr>
              <a:t>fonctionnement global et projets innovants</a:t>
            </a:r>
            <a:r>
              <a:rPr kumimoji="0" lang="fr-FR" altLang="fr-FR" b="0" i="0" u="none" strike="noStrike" cap="none" normalizeH="0" baseline="0" dirty="0">
                <a:ln>
                  <a:noFill/>
                </a:ln>
                <a:solidFill>
                  <a:schemeClr val="accent1"/>
                </a:solidFill>
                <a:effectLst/>
                <a:latin typeface="Arial" panose="020B0604020202020204" pitchFamily="34" charset="0"/>
              </a:rPr>
              <a:t> (objet de cette réunion).</a:t>
            </a:r>
          </a:p>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accent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tabLst/>
            </a:pPr>
            <a:r>
              <a:rPr kumimoji="0" lang="fr-FR" altLang="fr-FR" sz="1800" b="0" i="0" u="none" strike="noStrike" cap="none" normalizeH="0" baseline="0" dirty="0">
                <a:ln>
                  <a:noFill/>
                </a:ln>
                <a:solidFill>
                  <a:schemeClr val="accent1"/>
                </a:solidFill>
                <a:effectLst/>
                <a:latin typeface="Arial" panose="020B0604020202020204" pitchFamily="34" charset="0"/>
              </a:rPr>
              <a:t>Le FDVA 2 est </a:t>
            </a:r>
            <a:r>
              <a:rPr kumimoji="0" lang="fr-FR" altLang="fr-FR" sz="1800" b="1" i="0" u="none" strike="noStrike" cap="none" normalizeH="0" baseline="0" dirty="0">
                <a:ln>
                  <a:noFill/>
                </a:ln>
                <a:solidFill>
                  <a:schemeClr val="accent1"/>
                </a:solidFill>
                <a:effectLst/>
                <a:latin typeface="Arial" panose="020B0604020202020204" pitchFamily="34" charset="0"/>
              </a:rPr>
              <a:t>ouvert à toutes les associations</a:t>
            </a:r>
            <a:r>
              <a:rPr kumimoji="0" lang="fr-FR" altLang="fr-FR" sz="1800" b="0" i="0" u="none" strike="noStrike" cap="none" normalizeH="0" baseline="0" dirty="0">
                <a:ln>
                  <a:noFill/>
                </a:ln>
                <a:solidFill>
                  <a:schemeClr val="accent1"/>
                </a:solidFill>
                <a:effectLst/>
                <a:latin typeface="Arial" panose="020B0604020202020204" pitchFamily="34" charset="0"/>
              </a:rPr>
              <a:t>, y compris sportives, sans exigence d’agrément préalable.</a:t>
            </a:r>
          </a:p>
        </p:txBody>
      </p:sp>
    </p:spTree>
    <p:extLst>
      <p:ext uri="{BB962C8B-B14F-4D97-AF65-F5344CB8AC3E}">
        <p14:creationId xmlns:p14="http://schemas.microsoft.com/office/powerpoint/2010/main" val="110633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a:extLst>
              <a:ext uri="{FF2B5EF4-FFF2-40B4-BE49-F238E27FC236}">
                <a16:creationId xmlns:a16="http://schemas.microsoft.com/office/drawing/2014/main" id="{2A806A22-A22E-5488-38C8-51C19089F793}"/>
              </a:ext>
            </a:extLst>
          </p:cNvPr>
          <p:cNvSpPr>
            <a:spLocks noGrp="1"/>
          </p:cNvSpPr>
          <p:nvPr>
            <p:ph type="title"/>
          </p:nvPr>
        </p:nvSpPr>
        <p:spPr>
          <a:xfrm>
            <a:off x="5537199" y="277081"/>
            <a:ext cx="6350000" cy="806842"/>
          </a:xfrm>
        </p:spPr>
        <p:txBody>
          <a:bodyPr>
            <a:normAutofit/>
          </a:bodyPr>
          <a:lstStyle/>
          <a:p>
            <a:pPr defTabSz="914446"/>
            <a:r>
              <a:rPr lang="fr-FR" sz="3600" b="1" dirty="0">
                <a:solidFill>
                  <a:schemeClr val="tx2"/>
                </a:solidFill>
                <a:latin typeface="Marianne" panose="02000000000000000000" pitchFamily="2" charset="0"/>
              </a:rPr>
              <a:t>Éligibilité</a:t>
            </a:r>
          </a:p>
        </p:txBody>
      </p:sp>
      <p:graphicFrame>
        <p:nvGraphicFramePr>
          <p:cNvPr id="6" name="Tableau 5">
            <a:extLst>
              <a:ext uri="{FF2B5EF4-FFF2-40B4-BE49-F238E27FC236}">
                <a16:creationId xmlns:a16="http://schemas.microsoft.com/office/drawing/2014/main" id="{B1C373F0-F3CF-44A5-0BEA-11553CAF049C}"/>
              </a:ext>
            </a:extLst>
          </p:cNvPr>
          <p:cNvGraphicFramePr>
            <a:graphicFrameLocks noGrp="1"/>
          </p:cNvGraphicFramePr>
          <p:nvPr>
            <p:extLst>
              <p:ext uri="{D42A27DB-BD31-4B8C-83A1-F6EECF244321}">
                <p14:modId xmlns:p14="http://schemas.microsoft.com/office/powerpoint/2010/main" val="712566814"/>
              </p:ext>
            </p:extLst>
          </p:nvPr>
        </p:nvGraphicFramePr>
        <p:xfrm>
          <a:off x="948906" y="1243173"/>
          <a:ext cx="10725115" cy="5455577"/>
        </p:xfrm>
        <a:graphic>
          <a:graphicData uri="http://schemas.openxmlformats.org/drawingml/2006/table">
            <a:tbl>
              <a:tblPr firstRow="1" firstCol="1" bandRow="1">
                <a:tableStyleId>{5C22544A-7EE6-4342-B048-85BDC9FD1C3A}</a:tableStyleId>
              </a:tblPr>
              <a:tblGrid>
                <a:gridCol w="5751673">
                  <a:extLst>
                    <a:ext uri="{9D8B030D-6E8A-4147-A177-3AD203B41FA5}">
                      <a16:colId xmlns:a16="http://schemas.microsoft.com/office/drawing/2014/main" val="2037801087"/>
                    </a:ext>
                  </a:extLst>
                </a:gridCol>
                <a:gridCol w="4973442">
                  <a:extLst>
                    <a:ext uri="{9D8B030D-6E8A-4147-A177-3AD203B41FA5}">
                      <a16:colId xmlns:a16="http://schemas.microsoft.com/office/drawing/2014/main" val="1661937349"/>
                    </a:ext>
                  </a:extLst>
                </a:gridCol>
              </a:tblGrid>
              <a:tr h="317459">
                <a:tc>
                  <a:txBody>
                    <a:bodyPr/>
                    <a:lstStyle/>
                    <a:p>
                      <a:pPr algn="ctr">
                        <a:lnSpc>
                          <a:spcPct val="115000"/>
                        </a:lnSpc>
                        <a:spcBef>
                          <a:spcPts val="600"/>
                        </a:spcBef>
                        <a:spcAft>
                          <a:spcPts val="600"/>
                        </a:spcAft>
                        <a:tabLst>
                          <a:tab pos="270510" algn="l"/>
                        </a:tabLst>
                      </a:pPr>
                      <a:r>
                        <a:rPr lang="fr-FR" sz="1800" dirty="0">
                          <a:effectLst/>
                        </a:rPr>
                        <a:t>Associations éligibles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999" marR="63999" marT="0" marB="0" anchor="ctr"/>
                </a:tc>
                <a:tc>
                  <a:txBody>
                    <a:bodyPr/>
                    <a:lstStyle/>
                    <a:p>
                      <a:pPr algn="ctr">
                        <a:lnSpc>
                          <a:spcPct val="115000"/>
                        </a:lnSpc>
                        <a:spcBef>
                          <a:spcPts val="600"/>
                        </a:spcBef>
                        <a:spcAft>
                          <a:spcPts val="600"/>
                        </a:spcAft>
                        <a:tabLst>
                          <a:tab pos="270510" algn="l"/>
                        </a:tabLst>
                      </a:pPr>
                      <a:r>
                        <a:rPr lang="fr-FR" sz="1800" dirty="0">
                          <a:effectLst/>
                        </a:rPr>
                        <a:t>Associations non éligibles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999" marR="63999" marT="0" marB="0" anchor="ctr"/>
                </a:tc>
                <a:extLst>
                  <a:ext uri="{0D108BD9-81ED-4DB2-BD59-A6C34878D82A}">
                    <a16:rowId xmlns:a16="http://schemas.microsoft.com/office/drawing/2014/main" val="3808940388"/>
                  </a:ext>
                </a:extLst>
              </a:tr>
              <a:tr h="5138118">
                <a:tc>
                  <a:txBody>
                    <a:bodyPr/>
                    <a:lstStyle/>
                    <a:p>
                      <a:pPr marL="342900" lvl="0" indent="-342900" algn="just">
                        <a:spcBef>
                          <a:spcPts val="1200"/>
                        </a:spcBef>
                        <a:spcAft>
                          <a:spcPts val="600"/>
                        </a:spcAft>
                        <a:buFont typeface="Wingdings" panose="05000000000000000000" pitchFamily="2" charset="2"/>
                        <a:buChar char=""/>
                        <a:tabLst>
                          <a:tab pos="228600" algn="l"/>
                        </a:tabLst>
                      </a:pPr>
                      <a:r>
                        <a:rPr lang="fr-FR" sz="1400" dirty="0"/>
                        <a:t>Association déclarée au RNA et à jour à l’INSEE, siège social en Île-de-France ou établissement secondaire en IDF avec SIRET propre, compte bancaire séparé et délégation de pouvoir.</a:t>
                      </a:r>
                    </a:p>
                    <a:p>
                      <a:pPr marL="342900" lvl="0" indent="-342900" algn="just">
                        <a:spcBef>
                          <a:spcPts val="1200"/>
                        </a:spcBef>
                        <a:spcAft>
                          <a:spcPts val="600"/>
                        </a:spcAft>
                        <a:buFont typeface="Wingdings" panose="05000000000000000000" pitchFamily="2" charset="2"/>
                        <a:buChar char=""/>
                        <a:tabLst>
                          <a:tab pos="228600" algn="l"/>
                        </a:tabLst>
                      </a:pPr>
                      <a:r>
                        <a:rPr lang="fr-FR" sz="1400" dirty="0">
                          <a:effectLst/>
                        </a:rPr>
                        <a:t>Tout secteur, sans condition d’agrément,</a:t>
                      </a:r>
                      <a:endParaRPr lang="fr-FR" sz="1800" dirty="0">
                        <a:effectLst/>
                      </a:endParaRPr>
                    </a:p>
                    <a:p>
                      <a:pPr marL="171450" indent="-171450">
                        <a:buFont typeface="Wingdings" panose="05000000000000000000" pitchFamily="2" charset="2"/>
                        <a:buChar char="ü"/>
                      </a:pPr>
                      <a:r>
                        <a:rPr lang="fr-FR" sz="1400" dirty="0"/>
                        <a:t>     Respect des 3 conditions du </a:t>
                      </a:r>
                      <a:r>
                        <a:rPr lang="fr-FR" sz="1400" b="1" dirty="0"/>
                        <a:t>tronc commun</a:t>
                      </a:r>
                      <a:r>
                        <a:rPr lang="fr-FR" sz="1400" dirty="0"/>
                        <a:t> :</a:t>
                      </a:r>
                    </a:p>
                    <a:p>
                      <a:pPr marL="628650" lvl="1" indent="-171450">
                        <a:buFont typeface="Arial" panose="020B0604020202020204" pitchFamily="34" charset="0"/>
                        <a:buChar char="•"/>
                      </a:pPr>
                      <a:r>
                        <a:rPr lang="fr-FR" sz="1400" dirty="0"/>
                        <a:t> Objet d’intérêt général.</a:t>
                      </a:r>
                    </a:p>
                    <a:p>
                      <a:pPr marL="628650" lvl="1" indent="-171450" algn="l" defTabSz="914400" rtl="0" eaLnBrk="1" latinLnBrk="0" hangingPunct="1">
                        <a:buFont typeface="Arial" panose="020B0604020202020204" pitchFamily="34" charset="0"/>
                        <a:buChar char="•"/>
                      </a:pPr>
                      <a:r>
                        <a:rPr lang="fr-FR" sz="1400" dirty="0"/>
                        <a:t>​</a:t>
                      </a:r>
                      <a:r>
                        <a:rPr lang="fr-FR" sz="1400" b="1" kern="1200" dirty="0">
                          <a:solidFill>
                            <a:schemeClr val="lt1"/>
                          </a:solidFill>
                          <a:latin typeface="+mn-lt"/>
                          <a:ea typeface="+mn-ea"/>
                          <a:cs typeface="+mn-cs"/>
                        </a:rPr>
                        <a:t>Gouvernance démocratique (instances réunies régulièrement, renouvellement).</a:t>
                      </a:r>
                    </a:p>
                    <a:p>
                      <a:pPr marL="628650" lvl="1" indent="-171450" algn="l" defTabSz="914400" rtl="0" eaLnBrk="1" latinLnBrk="0" hangingPunct="1">
                        <a:buFont typeface="Arial" panose="020B0604020202020204" pitchFamily="34" charset="0"/>
                        <a:buChar char="•"/>
                      </a:pPr>
                      <a:r>
                        <a:rPr lang="fr-FR" sz="1400" dirty="0"/>
                        <a:t>​</a:t>
                      </a:r>
                      <a:r>
                        <a:rPr lang="fr-FR" sz="1400" b="1" kern="1200" dirty="0">
                          <a:solidFill>
                            <a:schemeClr val="lt1"/>
                          </a:solidFill>
                          <a:latin typeface="+mn-lt"/>
                          <a:ea typeface="+mn-ea"/>
                          <a:cs typeface="+mn-cs"/>
                        </a:rPr>
                        <a:t>Transparence financière.</a:t>
                      </a:r>
                    </a:p>
                    <a:p>
                      <a:pPr marL="228600" algn="just"/>
                      <a:r>
                        <a:rPr lang="fr-FR" sz="1400" dirty="0">
                          <a:effectLst/>
                        </a:rPr>
                        <a:t> </a:t>
                      </a:r>
                      <a:endParaRPr lang="fr-FR" sz="1800" dirty="0">
                        <a:effectLst/>
                      </a:endParaRPr>
                    </a:p>
                    <a:p>
                      <a:pPr marL="342900" lvl="0" indent="-342900" algn="just">
                        <a:buFont typeface="Wingdings" panose="05000000000000000000" pitchFamily="2" charset="2"/>
                        <a:buChar char=""/>
                        <a:tabLst>
                          <a:tab pos="228600" algn="l"/>
                        </a:tabLst>
                      </a:pPr>
                      <a:r>
                        <a:rPr lang="fr-FR" sz="1400" dirty="0">
                          <a:effectLst/>
                        </a:rPr>
                        <a:t>Respect des principes et valeurs de la charte des engagements réciproques en souscrivant au contrat d’engagement républicain (CER)  en annexe 2 : </a:t>
                      </a:r>
                      <a:endParaRPr lang="fr-FR" sz="1800" dirty="0">
                        <a:effectLst/>
                      </a:endParaRPr>
                    </a:p>
                    <a:p>
                      <a:pPr marL="742950" lvl="1" indent="-285750" algn="just">
                        <a:buFont typeface="Courier New" panose="02070309020205020404" pitchFamily="49" charset="0"/>
                        <a:buChar char="o"/>
                        <a:tabLst>
                          <a:tab pos="561340" algn="l"/>
                        </a:tabLst>
                      </a:pPr>
                      <a:r>
                        <a:rPr lang="fr-FR" sz="1400" dirty="0">
                          <a:effectLst/>
                        </a:rPr>
                        <a:t>Elle doit respecter la liberté de conscience de ses membres ; </a:t>
                      </a:r>
                      <a:endParaRPr lang="fr-FR" sz="1800" dirty="0">
                        <a:effectLst/>
                      </a:endParaRPr>
                    </a:p>
                    <a:p>
                      <a:pPr marL="742950" lvl="1" indent="-285750" algn="just">
                        <a:buFont typeface="Courier New" panose="02070309020205020404" pitchFamily="49" charset="0"/>
                        <a:buChar char="o"/>
                        <a:tabLst>
                          <a:tab pos="471170" algn="l"/>
                        </a:tabLst>
                      </a:pPr>
                      <a:r>
                        <a:rPr lang="fr-FR" sz="1400" dirty="0">
                          <a:effectLst/>
                        </a:rPr>
                        <a:t>Elle ne peut pas proposer des actions à visée communautariste ou sectaire ; </a:t>
                      </a:r>
                      <a:endParaRPr lang="fr-FR" sz="1800" dirty="0">
                        <a:effectLst/>
                      </a:endParaRPr>
                    </a:p>
                    <a:p>
                      <a:pPr marL="742950" lvl="1" indent="-285750" algn="just">
                        <a:spcAft>
                          <a:spcPts val="1200"/>
                        </a:spcAft>
                        <a:buFont typeface="Courier New" panose="02070309020205020404" pitchFamily="49" charset="0"/>
                        <a:buChar char="o"/>
                        <a:tabLst>
                          <a:tab pos="471170" algn="l"/>
                        </a:tabLst>
                      </a:pPr>
                      <a:r>
                        <a:rPr lang="fr-FR" sz="1400" dirty="0">
                          <a:effectLst/>
                        </a:rPr>
                        <a:t>Elle doit justifier d’un rapport d’activité et de comptes annuels approuvés en assemblée générale (compte de résultat et bilan comptable).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3999" marR="63999" marT="0" marB="0" anchor="ctr"/>
                </a:tc>
                <a:tc>
                  <a:txBody>
                    <a:bodyPr/>
                    <a:lstStyle/>
                    <a:p>
                      <a:pPr marL="171450" indent="-171450">
                        <a:buFont typeface="Wingdings" panose="05000000000000000000" pitchFamily="2" charset="2"/>
                        <a:buChar char="v"/>
                      </a:pPr>
                      <a:r>
                        <a:rPr lang="fr-FR" sz="1600" dirty="0"/>
                        <a:t>Associations de moins d’un an d’existence.​</a:t>
                      </a:r>
                    </a:p>
                    <a:p>
                      <a:pPr marL="171450" indent="-171450">
                        <a:buFont typeface="Wingdings" panose="05000000000000000000" pitchFamily="2" charset="2"/>
                        <a:buChar char="v"/>
                      </a:pPr>
                      <a:endParaRPr lang="fr-FR" sz="1600" dirty="0"/>
                    </a:p>
                    <a:p>
                      <a:pPr marL="171450" indent="-171450">
                        <a:buFont typeface="Wingdings" panose="05000000000000000000" pitchFamily="2" charset="2"/>
                        <a:buChar char="v"/>
                      </a:pPr>
                      <a:r>
                        <a:rPr lang="fr-FR" sz="1600" dirty="0"/>
                        <a:t>Associations para‑administratives / </a:t>
                      </a:r>
                      <a:r>
                        <a:rPr lang="fr-FR" sz="1600" dirty="0" err="1"/>
                        <a:t>para‑municipales</a:t>
                      </a:r>
                      <a:r>
                        <a:rPr lang="fr-FR" sz="1600" dirty="0"/>
                        <a:t>, partis politiques.</a:t>
                      </a:r>
                    </a:p>
                    <a:p>
                      <a:pPr marL="0" indent="0">
                        <a:buFontTx/>
                        <a:buNone/>
                      </a:pPr>
                      <a:r>
                        <a:rPr lang="fr-FR" sz="1600" dirty="0"/>
                        <a:t>​</a:t>
                      </a:r>
                    </a:p>
                    <a:p>
                      <a:pPr marL="171450" indent="-171450">
                        <a:buFont typeface="Wingdings" panose="05000000000000000000" pitchFamily="2" charset="2"/>
                        <a:buChar char="v"/>
                      </a:pPr>
                      <a:r>
                        <a:rPr lang="fr-FR" sz="1600" dirty="0"/>
                        <a:t>Syndicats professionnels, structures de lobbying.</a:t>
                      </a:r>
                    </a:p>
                    <a:p>
                      <a:pPr marL="0" indent="0">
                        <a:buFontTx/>
                        <a:buNone/>
                      </a:pPr>
                      <a:r>
                        <a:rPr lang="fr-FR" sz="1600" dirty="0"/>
                        <a:t>​</a:t>
                      </a:r>
                    </a:p>
                    <a:p>
                      <a:pPr marL="171450" indent="-171450">
                        <a:buFont typeface="Wingdings" panose="05000000000000000000" pitchFamily="2" charset="2"/>
                        <a:buChar char="v"/>
                      </a:pPr>
                      <a:r>
                        <a:rPr lang="fr-FR" sz="1600" dirty="0"/>
                        <a:t>Associations défendant principalement les intérêts de leurs seuls adhérents.</a:t>
                      </a:r>
                    </a:p>
                    <a:p>
                      <a:pPr marL="0" indent="0">
                        <a:buFontTx/>
                        <a:buNone/>
                      </a:pPr>
                      <a:r>
                        <a:rPr lang="fr-FR" sz="1600" dirty="0"/>
                        <a:t>​</a:t>
                      </a:r>
                    </a:p>
                    <a:p>
                      <a:pPr marL="171450" indent="-171450">
                        <a:buFont typeface="Wingdings" panose="05000000000000000000" pitchFamily="2" charset="2"/>
                        <a:buChar char="v"/>
                      </a:pPr>
                      <a:r>
                        <a:rPr lang="fr-FR" sz="1600" dirty="0"/>
                        <a:t>Associations cultuelles.</a:t>
                      </a:r>
                    </a:p>
                    <a:p>
                      <a:pPr marL="0" indent="0">
                        <a:buFontTx/>
                        <a:buNone/>
                      </a:pPr>
                      <a:r>
                        <a:rPr lang="fr-FR" sz="1600" dirty="0"/>
                        <a:t>​</a:t>
                      </a:r>
                    </a:p>
                    <a:p>
                      <a:pPr marL="171450" indent="-171450">
                        <a:buFont typeface="Wingdings" panose="05000000000000000000" pitchFamily="2" charset="2"/>
                        <a:buChar char="v"/>
                      </a:pPr>
                      <a:r>
                        <a:rPr lang="fr-FR" sz="1600" dirty="0"/>
                        <a:t>Associations déjà financées n’ayant pas fourni les bilans financiers et évaluations (sauf pour subventions de fonctionnement).</a:t>
                      </a:r>
                    </a:p>
                    <a:p>
                      <a:pPr marL="0" indent="0">
                        <a:lnSpc>
                          <a:spcPct val="115000"/>
                        </a:lnSpc>
                        <a:spcAft>
                          <a:spcPts val="600"/>
                        </a:spcAft>
                        <a:buFontTx/>
                        <a:buNone/>
                        <a:tabLst>
                          <a:tab pos="270510" algn="l"/>
                        </a:tabLst>
                      </a:pPr>
                      <a:r>
                        <a:rPr lang="fr-FR" sz="1600" dirty="0">
                          <a:effectLst/>
                        </a:rPr>
                        <a: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999" marR="63999" marT="0" marB="0" anchor="ctr"/>
                </a:tc>
                <a:extLst>
                  <a:ext uri="{0D108BD9-81ED-4DB2-BD59-A6C34878D82A}">
                    <a16:rowId xmlns:a16="http://schemas.microsoft.com/office/drawing/2014/main" val="1319377047"/>
                  </a:ext>
                </a:extLst>
              </a:tr>
            </a:tbl>
          </a:graphicData>
        </a:graphic>
      </p:graphicFrame>
    </p:spTree>
    <p:extLst>
      <p:ext uri="{BB962C8B-B14F-4D97-AF65-F5344CB8AC3E}">
        <p14:creationId xmlns:p14="http://schemas.microsoft.com/office/powerpoint/2010/main" val="426076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5218286" y="260397"/>
            <a:ext cx="6350000" cy="724246"/>
          </a:xfrm>
        </p:spPr>
        <p:txBody>
          <a:bodyPr>
            <a:normAutofit/>
          </a:bodyPr>
          <a:lstStyle/>
          <a:p>
            <a:pPr defTabSz="914446"/>
            <a:r>
              <a:rPr lang="fr-FR" sz="2667" b="1" dirty="0">
                <a:solidFill>
                  <a:schemeClr val="tx2"/>
                </a:solidFill>
                <a:latin typeface="Marianne" panose="02000000000000000000" pitchFamily="2" charset="0"/>
              </a:rPr>
              <a:t>Types de projets soutenus </a:t>
            </a:r>
          </a:p>
        </p:txBody>
      </p:sp>
      <p:graphicFrame>
        <p:nvGraphicFramePr>
          <p:cNvPr id="14" name="Tableau 13"/>
          <p:cNvGraphicFramePr>
            <a:graphicFrameLocks noGrp="1"/>
          </p:cNvGraphicFramePr>
          <p:nvPr>
            <p:extLst>
              <p:ext uri="{D42A27DB-BD31-4B8C-83A1-F6EECF244321}">
                <p14:modId xmlns:p14="http://schemas.microsoft.com/office/powerpoint/2010/main" val="1894339459"/>
              </p:ext>
            </p:extLst>
          </p:nvPr>
        </p:nvGraphicFramePr>
        <p:xfrm>
          <a:off x="304801" y="1136073"/>
          <a:ext cx="11263485" cy="5547360"/>
        </p:xfrm>
        <a:graphic>
          <a:graphicData uri="http://schemas.openxmlformats.org/drawingml/2006/table">
            <a:tbl>
              <a:tblPr>
                <a:tableStyleId>{5C22544A-7EE6-4342-B048-85BDC9FD1C3A}</a:tableStyleId>
              </a:tblPr>
              <a:tblGrid>
                <a:gridCol w="11263485">
                  <a:extLst>
                    <a:ext uri="{9D8B030D-6E8A-4147-A177-3AD203B41FA5}">
                      <a16:colId xmlns:a16="http://schemas.microsoft.com/office/drawing/2014/main" val="3884046724"/>
                    </a:ext>
                  </a:extLst>
                </a:gridCol>
              </a:tblGrid>
              <a:tr h="4634309">
                <a:tc>
                  <a:txBody>
                    <a:bodyPr/>
                    <a:lstStyle/>
                    <a:p>
                      <a:pPr lvl="0"/>
                      <a:r>
                        <a:rPr lang="fr-FR" sz="1200" b="1" u="sng" kern="1200" dirty="0">
                          <a:solidFill>
                            <a:srgbClr val="0070C0"/>
                          </a:solidFill>
                          <a:effectLst/>
                          <a:latin typeface="+mn-lt"/>
                          <a:ea typeface="+mn-ea"/>
                          <a:cs typeface="+mn-cs"/>
                        </a:rPr>
                        <a:t>Nouveaux projets innovants (NPI)</a:t>
                      </a:r>
                      <a:endParaRPr lang="fr-FR" sz="1200" kern="1200" dirty="0">
                        <a:solidFill>
                          <a:srgbClr val="0070C0"/>
                        </a:solidFill>
                        <a:effectLst/>
                        <a:latin typeface="+mn-lt"/>
                        <a:ea typeface="+mn-ea"/>
                        <a:cs typeface="+mn-cs"/>
                      </a:endParaRPr>
                    </a:p>
                    <a:p>
                      <a:r>
                        <a:rPr lang="fr-FR" sz="1200" kern="1200" dirty="0">
                          <a:solidFill>
                            <a:srgbClr val="0070C0"/>
                          </a:solidFill>
                          <a:effectLst/>
                          <a:latin typeface="+mn-lt"/>
                          <a:ea typeface="+mn-ea"/>
                          <a:cs typeface="+mn-cs"/>
                        </a:rPr>
                        <a:t> </a:t>
                      </a:r>
                    </a:p>
                    <a:p>
                      <a:r>
                        <a:rPr lang="fr-FR" sz="1200" kern="1200" dirty="0">
                          <a:solidFill>
                            <a:srgbClr val="0070C0"/>
                          </a:solidFill>
                          <a:effectLst/>
                          <a:latin typeface="+mn-lt"/>
                          <a:ea typeface="+mn-ea"/>
                          <a:cs typeface="+mn-cs"/>
                        </a:rPr>
                        <a:t>Mise en œuvre de nouveaux projets ou activités relevant de l’innovation sociale ou répondant à des besoins non ou peu couverts. </a:t>
                      </a:r>
                    </a:p>
                    <a:p>
                      <a:r>
                        <a:rPr lang="fr-FR" sz="1200" kern="1200" dirty="0">
                          <a:solidFill>
                            <a:srgbClr val="0070C0"/>
                          </a:solidFill>
                          <a:effectLst/>
                          <a:latin typeface="+mn-lt"/>
                          <a:ea typeface="+mn-ea"/>
                          <a:cs typeface="+mn-cs"/>
                        </a:rPr>
                        <a:t>Ces projets devront être structurants et cohérents avec le développement local d’un territoire, en cohérence avec l’objet social de l’association.</a:t>
                      </a:r>
                    </a:p>
                    <a:p>
                      <a:r>
                        <a:rPr lang="fr-FR" sz="1200" i="1" kern="1200" dirty="0">
                          <a:solidFill>
                            <a:srgbClr val="0070C0"/>
                          </a:solidFill>
                          <a:effectLst/>
                          <a:latin typeface="+mn-lt"/>
                          <a:ea typeface="+mn-ea"/>
                          <a:cs typeface="+mn-cs"/>
                        </a:rPr>
                        <a:t> </a:t>
                      </a:r>
                      <a:endParaRPr lang="fr-FR" sz="1200" kern="1200" dirty="0">
                        <a:solidFill>
                          <a:srgbClr val="0070C0"/>
                        </a:solidFill>
                        <a:effectLst/>
                        <a:latin typeface="+mn-lt"/>
                        <a:ea typeface="+mn-ea"/>
                        <a:cs typeface="+mn-cs"/>
                      </a:endParaRPr>
                    </a:p>
                    <a:p>
                      <a:pPr lvl="0"/>
                      <a:r>
                        <a:rPr lang="fr-FR" sz="1200" b="1" u="sng" kern="1200" dirty="0">
                          <a:solidFill>
                            <a:srgbClr val="0070C0"/>
                          </a:solidFill>
                          <a:effectLst/>
                          <a:latin typeface="+mn-lt"/>
                          <a:ea typeface="+mn-ea"/>
                          <a:cs typeface="+mn-cs"/>
                        </a:rPr>
                        <a:t>Fonctionnement global des associations</a:t>
                      </a:r>
                      <a:r>
                        <a:rPr lang="fr-FR" sz="1200" b="1" kern="1200" dirty="0">
                          <a:solidFill>
                            <a:srgbClr val="0070C0"/>
                          </a:solidFill>
                          <a:effectLst/>
                          <a:latin typeface="+mn-lt"/>
                          <a:ea typeface="+mn-ea"/>
                          <a:cs typeface="+mn-cs"/>
                        </a:rPr>
                        <a:t> (FG)</a:t>
                      </a:r>
                      <a:endParaRPr lang="fr-FR" sz="1200" kern="1200" dirty="0">
                        <a:solidFill>
                          <a:srgbClr val="0070C0"/>
                        </a:solidFill>
                        <a:effectLst/>
                        <a:latin typeface="+mn-lt"/>
                        <a:ea typeface="+mn-ea"/>
                        <a:cs typeface="+mn-cs"/>
                      </a:endParaRPr>
                    </a:p>
                    <a:p>
                      <a:r>
                        <a:rPr lang="fr-FR" sz="1200" kern="1200" dirty="0">
                          <a:solidFill>
                            <a:srgbClr val="0070C0"/>
                          </a:solidFill>
                          <a:effectLst/>
                          <a:latin typeface="+mn-lt"/>
                          <a:ea typeface="+mn-ea"/>
                          <a:cs typeface="+mn-cs"/>
                        </a:rPr>
                        <a:t> </a:t>
                      </a:r>
                    </a:p>
                    <a:p>
                      <a:r>
                        <a:rPr lang="fr-FR" sz="1200" kern="1200" dirty="0">
                          <a:solidFill>
                            <a:srgbClr val="0070C0"/>
                          </a:solidFill>
                          <a:effectLst/>
                          <a:latin typeface="+mn-lt"/>
                          <a:ea typeface="+mn-ea"/>
                          <a:cs typeface="+mn-cs"/>
                        </a:rPr>
                        <a:t>Soutien au fonctionnement général de l’association, à la réalisation de son projet associatif (communication, achats de petit matériel…), à son développement et à la structuration de son fonctionnement en adéquation avec son objet social. </a:t>
                      </a:r>
                    </a:p>
                    <a:p>
                      <a:r>
                        <a:rPr lang="fr-FR" sz="1200" kern="1200" dirty="0">
                          <a:solidFill>
                            <a:srgbClr val="0070C0"/>
                          </a:solidFill>
                          <a:effectLst/>
                          <a:latin typeface="+mn-lt"/>
                          <a:ea typeface="+mn-ea"/>
                          <a:cs typeface="+mn-cs"/>
                        </a:rPr>
                        <a:t> </a:t>
                      </a:r>
                    </a:p>
                    <a:p>
                      <a:r>
                        <a:rPr lang="fr-FR" sz="1200" kern="1200" dirty="0">
                          <a:solidFill>
                            <a:srgbClr val="0070C0"/>
                          </a:solidFill>
                          <a:effectLst/>
                          <a:latin typeface="+mn-lt"/>
                          <a:ea typeface="+mn-ea"/>
                          <a:cs typeface="+mn-cs"/>
                        </a:rPr>
                        <a:t>Pour les deux axes FG et NPI, une attention particulière sera portée aux associations dont les projets : </a:t>
                      </a:r>
                    </a:p>
                    <a:p>
                      <a:pPr marL="171450" indent="-171450">
                        <a:buFont typeface="Courier New" panose="02070309020205020404" pitchFamily="49" charset="0"/>
                        <a:buChar char="o"/>
                      </a:pPr>
                      <a:r>
                        <a:rPr lang="fr-FR" sz="1200" kern="1200" dirty="0">
                          <a:solidFill>
                            <a:srgbClr val="0070C0"/>
                          </a:solidFill>
                          <a:effectLst/>
                          <a:latin typeface="+mn-lt"/>
                          <a:ea typeface="+mn-ea"/>
                          <a:cs typeface="+mn-cs"/>
                        </a:rPr>
                        <a:t>favorisent la coopération et la mutualisation inter-associative, contribuant au développement du tissu territorial ou au soutien des associations ; </a:t>
                      </a:r>
                    </a:p>
                    <a:p>
                      <a:pPr marL="171450" indent="-171450">
                        <a:buFont typeface="Courier New" panose="02070309020205020404" pitchFamily="49" charset="0"/>
                        <a:buChar char="o"/>
                      </a:pPr>
                      <a:r>
                        <a:rPr lang="fr-FR" sz="1200" kern="1200" dirty="0">
                          <a:solidFill>
                            <a:srgbClr val="0070C0"/>
                          </a:solidFill>
                          <a:effectLst/>
                          <a:latin typeface="+mn-lt"/>
                          <a:ea typeface="+mn-ea"/>
                          <a:cs typeface="+mn-cs"/>
                        </a:rPr>
                        <a:t>concourent à développer une offre d’accompagnement aux petites associations locales et leurs bénévoles ; </a:t>
                      </a:r>
                    </a:p>
                    <a:p>
                      <a:pPr marL="171450" indent="-171450">
                        <a:buFont typeface="Courier New" panose="02070309020205020404" pitchFamily="49" charset="0"/>
                        <a:buChar char="o"/>
                      </a:pPr>
                      <a:r>
                        <a:rPr lang="fr-FR" sz="1200" kern="1200" dirty="0">
                          <a:solidFill>
                            <a:srgbClr val="0070C0"/>
                          </a:solidFill>
                          <a:effectLst/>
                          <a:latin typeface="+mn-lt"/>
                          <a:ea typeface="+mn-ea"/>
                          <a:cs typeface="+mn-cs"/>
                        </a:rPr>
                        <a:t>encouragent la participation active, l’engagement bénévole et citoyen tout au long de la vie ainsi que la montée en compétence (hors formation) ; </a:t>
                      </a:r>
                    </a:p>
                    <a:p>
                      <a:pPr marL="171450" indent="-171450">
                        <a:buFont typeface="Courier New" panose="02070309020205020404" pitchFamily="49" charset="0"/>
                        <a:buChar char="o"/>
                      </a:pPr>
                      <a:r>
                        <a:rPr lang="fr-FR" sz="1200" kern="1200" dirty="0">
                          <a:solidFill>
                            <a:srgbClr val="0070C0"/>
                          </a:solidFill>
                          <a:effectLst/>
                          <a:latin typeface="+mn-lt"/>
                          <a:ea typeface="+mn-ea"/>
                          <a:cs typeface="+mn-cs"/>
                        </a:rPr>
                        <a:t>proposent des projets expérimentaux en matière de gouvernance (démocratie sociale, mobilisation des jeunes, parité dans les instances…). </a:t>
                      </a:r>
                    </a:p>
                    <a:p>
                      <a:pPr lvl="0"/>
                      <a:endParaRPr lang="fr-FR" sz="1200" kern="1200" dirty="0">
                        <a:solidFill>
                          <a:srgbClr val="0070C0"/>
                        </a:solidFill>
                        <a:effectLst/>
                        <a:latin typeface="+mn-lt"/>
                        <a:ea typeface="+mn-ea"/>
                        <a:cs typeface="+mn-cs"/>
                      </a:endParaRPr>
                    </a:p>
                    <a:p>
                      <a:r>
                        <a:rPr lang="fr-FR" sz="1200" kern="1200" dirty="0">
                          <a:solidFill>
                            <a:srgbClr val="0070C0"/>
                          </a:solidFill>
                          <a:effectLst/>
                          <a:latin typeface="+mn-lt"/>
                          <a:ea typeface="+mn-ea"/>
                          <a:cs typeface="+mn-cs"/>
                        </a:rPr>
                        <a:t> </a:t>
                      </a:r>
                    </a:p>
                    <a:p>
                      <a:pPr lvl="0"/>
                      <a:r>
                        <a:rPr lang="fr-FR" sz="1200" b="1" kern="1200" dirty="0">
                          <a:solidFill>
                            <a:srgbClr val="0070C0"/>
                          </a:solidFill>
                          <a:effectLst/>
                          <a:latin typeface="+mn-lt"/>
                          <a:ea typeface="+mn-ea"/>
                          <a:cs typeface="+mn-cs"/>
                        </a:rPr>
                        <a:t>Projets non éligibles ou non prioritaires</a:t>
                      </a:r>
                      <a:endParaRPr lang="fr-FR" sz="1200" kern="1200" dirty="0">
                        <a:solidFill>
                          <a:srgbClr val="0070C0"/>
                        </a:solidFill>
                        <a:effectLst/>
                        <a:latin typeface="+mn-lt"/>
                        <a:ea typeface="+mn-ea"/>
                        <a:cs typeface="+mn-cs"/>
                      </a:endParaRPr>
                    </a:p>
                    <a:p>
                      <a:r>
                        <a:rPr lang="fr-FR" sz="1200" b="1" kern="1200" dirty="0">
                          <a:solidFill>
                            <a:srgbClr val="0070C0"/>
                          </a:solidFill>
                          <a:effectLst/>
                          <a:latin typeface="+mn-lt"/>
                          <a:ea typeface="+mn-ea"/>
                          <a:cs typeface="+mn-cs"/>
                        </a:rPr>
                        <a:t> </a:t>
                      </a:r>
                      <a:endParaRPr lang="fr-FR" sz="1200" kern="1200" dirty="0">
                        <a:solidFill>
                          <a:srgbClr val="0070C0"/>
                        </a:solidFill>
                        <a:effectLst/>
                        <a:latin typeface="+mn-lt"/>
                        <a:ea typeface="+mn-ea"/>
                        <a:cs typeface="+mn-cs"/>
                      </a:endParaRPr>
                    </a:p>
                    <a:p>
                      <a:r>
                        <a:rPr lang="fr-FR" sz="1200" u="sng" kern="1200" dirty="0">
                          <a:solidFill>
                            <a:srgbClr val="0070C0"/>
                          </a:solidFill>
                          <a:effectLst/>
                          <a:latin typeface="+mn-lt"/>
                          <a:ea typeface="+mn-ea"/>
                          <a:cs typeface="+mn-cs"/>
                        </a:rPr>
                        <a:t>Projets inéligibles :</a:t>
                      </a:r>
                      <a:endParaRPr lang="fr-FR" sz="1200" kern="1200" dirty="0">
                        <a:solidFill>
                          <a:srgbClr val="0070C0"/>
                        </a:solidFill>
                        <a:effectLst/>
                        <a:latin typeface="+mn-lt"/>
                        <a:ea typeface="+mn-ea"/>
                        <a:cs typeface="+mn-cs"/>
                      </a:endParaRPr>
                    </a:p>
                    <a:p>
                      <a:pPr lvl="0"/>
                      <a:r>
                        <a:rPr lang="fr-FR" sz="1200" kern="1200" dirty="0">
                          <a:solidFill>
                            <a:srgbClr val="0070C0"/>
                          </a:solidFill>
                          <a:effectLst/>
                          <a:latin typeface="+mn-lt"/>
                          <a:ea typeface="+mn-ea"/>
                          <a:cs typeface="+mn-cs"/>
                        </a:rPr>
                        <a:t>Les actions de périmètre national ou international ;</a:t>
                      </a:r>
                    </a:p>
                    <a:p>
                      <a:pPr lvl="0"/>
                      <a:r>
                        <a:rPr lang="fr-FR" sz="1200" kern="1200" dirty="0">
                          <a:solidFill>
                            <a:srgbClr val="0070C0"/>
                          </a:solidFill>
                          <a:effectLst/>
                          <a:latin typeface="+mn-lt"/>
                          <a:ea typeface="+mn-ea"/>
                          <a:cs typeface="+mn-cs"/>
                        </a:rPr>
                        <a:t>les actions de formation, quel que soit le type de demande ;</a:t>
                      </a:r>
                    </a:p>
                    <a:p>
                      <a:pPr lvl="0"/>
                      <a:r>
                        <a:rPr lang="fr-FR" sz="1200" kern="1200" dirty="0">
                          <a:solidFill>
                            <a:srgbClr val="0070C0"/>
                          </a:solidFill>
                          <a:effectLst/>
                          <a:latin typeface="+mn-lt"/>
                          <a:ea typeface="+mn-ea"/>
                          <a:cs typeface="+mn-cs"/>
                        </a:rPr>
                        <a:t>les études, les diagnostics ;</a:t>
                      </a:r>
                    </a:p>
                    <a:p>
                      <a:pPr lvl="0"/>
                      <a:r>
                        <a:rPr lang="fr-FR" sz="1200" b="1" kern="1200" dirty="0">
                          <a:solidFill>
                            <a:srgbClr val="0070C0"/>
                          </a:solidFill>
                          <a:effectLst/>
                          <a:latin typeface="+mn-lt"/>
                          <a:ea typeface="+mn-ea"/>
                          <a:cs typeface="+mn-cs"/>
                        </a:rPr>
                        <a:t>les événements ponctuels ;</a:t>
                      </a:r>
                    </a:p>
                    <a:p>
                      <a:pPr lvl="0"/>
                      <a:r>
                        <a:rPr lang="fr-FR" sz="1200" kern="1200" dirty="0">
                          <a:solidFill>
                            <a:srgbClr val="0070C0"/>
                          </a:solidFill>
                          <a:effectLst/>
                          <a:latin typeface="+mn-lt"/>
                          <a:ea typeface="+mn-ea"/>
                          <a:cs typeface="+mn-cs"/>
                        </a:rPr>
                        <a:t>les subventions d’investissement (hors achat de petit matériel courant). Les demandes de subvention ne peuvent se limiter à l’acquisition de biens amortissables ;</a:t>
                      </a:r>
                    </a:p>
                    <a:p>
                      <a:pPr lvl="0"/>
                      <a:r>
                        <a:rPr lang="fr-FR" sz="1200" kern="1200" dirty="0">
                          <a:solidFill>
                            <a:srgbClr val="0070C0"/>
                          </a:solidFill>
                          <a:effectLst/>
                          <a:latin typeface="+mn-lt"/>
                          <a:ea typeface="+mn-ea"/>
                          <a:cs typeface="+mn-cs"/>
                        </a:rPr>
                        <a:t>le soutien direct à l’emploi (embauche de personnels permanents).</a:t>
                      </a:r>
                    </a:p>
                    <a:p>
                      <a:r>
                        <a:rPr lang="fr-FR" sz="1200" kern="1200" dirty="0">
                          <a:solidFill>
                            <a:srgbClr val="0070C0"/>
                          </a:solidFill>
                          <a:effectLst/>
                          <a:latin typeface="+mn-lt"/>
                          <a:ea typeface="+mn-ea"/>
                          <a:cs typeface="+mn-cs"/>
                        </a:rPr>
                        <a:t> </a:t>
                      </a:r>
                    </a:p>
                    <a:p>
                      <a:r>
                        <a:rPr lang="fr-FR" sz="1200" u="sng" kern="1200" dirty="0">
                          <a:solidFill>
                            <a:srgbClr val="0070C0"/>
                          </a:solidFill>
                          <a:effectLst/>
                          <a:latin typeface="+mn-lt"/>
                          <a:ea typeface="+mn-ea"/>
                          <a:cs typeface="+mn-cs"/>
                        </a:rPr>
                        <a:t>Projets non prioritaires :</a:t>
                      </a:r>
                      <a:endParaRPr lang="fr-FR" sz="1200" kern="1200" dirty="0">
                        <a:solidFill>
                          <a:srgbClr val="0070C0"/>
                        </a:solidFill>
                        <a:effectLst/>
                        <a:latin typeface="+mn-lt"/>
                        <a:ea typeface="+mn-ea"/>
                        <a:cs typeface="+mn-cs"/>
                      </a:endParaRPr>
                    </a:p>
                    <a:p>
                      <a:pPr lvl="0"/>
                      <a:r>
                        <a:rPr lang="fr-FR" sz="1200" kern="1200" dirty="0">
                          <a:solidFill>
                            <a:srgbClr val="0070C0"/>
                          </a:solidFill>
                          <a:effectLst/>
                          <a:latin typeface="+mn-lt"/>
                          <a:ea typeface="+mn-ea"/>
                          <a:cs typeface="+mn-cs"/>
                        </a:rPr>
                        <a:t>les demandes soutenues pour le même objet (ex. par l’Agence nationale du sport, par un autre service de l’Etat ou une collectivité) ;</a:t>
                      </a:r>
                    </a:p>
                    <a:p>
                      <a:pPr lvl="0"/>
                      <a:r>
                        <a:rPr lang="fr-FR" sz="1200" kern="1200" dirty="0">
                          <a:solidFill>
                            <a:srgbClr val="0070C0"/>
                          </a:solidFill>
                          <a:effectLst/>
                          <a:latin typeface="+mn-lt"/>
                          <a:ea typeface="+mn-ea"/>
                          <a:cs typeface="+mn-cs"/>
                        </a:rPr>
                        <a:t>les demandes pour lesquelles d’autres dispositifs de soutien de droit commun existent.</a:t>
                      </a:r>
                      <a:endParaRPr lang="fr-FR" sz="1100" kern="1200" dirty="0">
                        <a:solidFill>
                          <a:srgbClr val="0070C0"/>
                        </a:solidFill>
                        <a:effectLst/>
                        <a:latin typeface="Marianne" panose="02000000000000000000" pitchFamily="2" charset="0"/>
                        <a:ea typeface="+mn-ea"/>
                        <a:cs typeface="+mn-cs"/>
                      </a:endParaRPr>
                    </a:p>
                  </a:txBody>
                  <a:tcPr marL="60960" marR="60960" marT="30480" marB="30480" anchor="ctr">
                    <a:lnL w="12700" cmpd="sng">
                      <a:noFill/>
                    </a:lnL>
                    <a:lnR w="12700" cmpd="sng">
                      <a:noFill/>
                    </a:lnR>
                    <a:lnT w="12700" cmpd="sng">
                      <a:noFill/>
                    </a:lnT>
                    <a:lnTlToBr w="12700" cmpd="sng">
                      <a:noFill/>
                      <a:prstDash val="solid"/>
                    </a:lnTlToBr>
                    <a:lnBlToTr w="12700" cmpd="sng">
                      <a:noFill/>
                      <a:prstDash val="solid"/>
                    </a:lnBlToTr>
                    <a:solidFill>
                      <a:srgbClr val="E9EFF7"/>
                    </a:solidFill>
                  </a:tcPr>
                </a:tc>
                <a:extLst>
                  <a:ext uri="{0D108BD9-81ED-4DB2-BD59-A6C34878D82A}">
                    <a16:rowId xmlns:a16="http://schemas.microsoft.com/office/drawing/2014/main" val="2130114044"/>
                  </a:ext>
                </a:extLst>
              </a:tr>
            </a:tbl>
          </a:graphicData>
        </a:graphic>
      </p:graphicFrame>
    </p:spTree>
    <p:extLst>
      <p:ext uri="{BB962C8B-B14F-4D97-AF65-F5344CB8AC3E}">
        <p14:creationId xmlns:p14="http://schemas.microsoft.com/office/powerpoint/2010/main" val="2326111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5029199" y="82158"/>
            <a:ext cx="6857999" cy="1213242"/>
          </a:xfrm>
        </p:spPr>
        <p:txBody>
          <a:bodyPr>
            <a:normAutofit/>
          </a:bodyPr>
          <a:lstStyle/>
          <a:p>
            <a:pPr defTabSz="914446"/>
            <a:r>
              <a:rPr lang="fr-FR" sz="2800" b="1" dirty="0">
                <a:solidFill>
                  <a:schemeClr val="tx2"/>
                </a:solidFill>
                <a:latin typeface="Marianne" panose="02000000000000000000" pitchFamily="2" charset="0"/>
              </a:rPr>
              <a:t>Orientations régionales 2026 FDVA 2</a:t>
            </a:r>
          </a:p>
        </p:txBody>
      </p:sp>
      <p:sp>
        <p:nvSpPr>
          <p:cNvPr id="6" name="Espace réservé du contenu 5"/>
          <p:cNvSpPr>
            <a:spLocks noGrp="1"/>
          </p:cNvSpPr>
          <p:nvPr>
            <p:ph idx="1"/>
          </p:nvPr>
        </p:nvSpPr>
        <p:spPr>
          <a:xfrm>
            <a:off x="1241564" y="1929478"/>
            <a:ext cx="9274036" cy="3591427"/>
          </a:xfrm>
        </p:spPr>
        <p:txBody>
          <a:bodyPr>
            <a:normAutofit fontScale="92500" lnSpcReduction="10000"/>
          </a:bodyPr>
          <a:lstStyle/>
          <a:p>
            <a:pPr marR="47839" algn="just">
              <a:lnSpc>
                <a:spcPct val="115000"/>
              </a:lnSpc>
              <a:buFont typeface="Wingdings" panose="05000000000000000000" pitchFamily="2" charset="2"/>
              <a:buChar char="Ø"/>
            </a:pPr>
            <a:r>
              <a:rPr lang="fr-FR" sz="2533" b="1" dirty="0">
                <a:solidFill>
                  <a:srgbClr val="0070C0"/>
                </a:solidFill>
                <a:latin typeface="Marianne" panose="02000000000000000000" pitchFamily="2" charset="0"/>
                <a:ea typeface="Calibri" panose="020F0502020204030204" pitchFamily="34" charset="0"/>
              </a:rPr>
              <a:t>Une</a:t>
            </a:r>
            <a:r>
              <a:rPr lang="fr-FR" sz="2533" dirty="0">
                <a:solidFill>
                  <a:srgbClr val="0070C0"/>
                </a:solidFill>
                <a:latin typeface="Marianne" panose="02000000000000000000" pitchFamily="2" charset="0"/>
                <a:ea typeface="Calibri" panose="020F0502020204030204" pitchFamily="34" charset="0"/>
              </a:rPr>
              <a:t> </a:t>
            </a:r>
            <a:r>
              <a:rPr lang="fr-FR" sz="2533" b="1" dirty="0">
                <a:solidFill>
                  <a:srgbClr val="0070C0"/>
                </a:solidFill>
                <a:latin typeface="Marianne" panose="02000000000000000000" pitchFamily="2" charset="0"/>
                <a:ea typeface="Calibri" panose="020F0502020204030204" pitchFamily="34" charset="0"/>
              </a:rPr>
              <a:t>poursuite du soutien aux petites associations </a:t>
            </a:r>
            <a:r>
              <a:rPr lang="fr-FR" sz="2533" dirty="0">
                <a:solidFill>
                  <a:srgbClr val="0070C0"/>
                </a:solidFill>
                <a:latin typeface="Marianne" panose="02000000000000000000" pitchFamily="2" charset="0"/>
                <a:ea typeface="Calibri" panose="020F0502020204030204" pitchFamily="34" charset="0"/>
              </a:rPr>
              <a:t>avec une attention particulière sur les associations sans salarié, situées dans un territoire prioritaire et faisant l’objet d’un soutien local témoignant de son ancrage.</a:t>
            </a:r>
          </a:p>
          <a:p>
            <a:pPr marR="47839" algn="just">
              <a:lnSpc>
                <a:spcPct val="115000"/>
              </a:lnSpc>
              <a:spcBef>
                <a:spcPts val="1200"/>
              </a:spcBef>
              <a:buFont typeface="Wingdings" panose="05000000000000000000" pitchFamily="2" charset="2"/>
              <a:buChar char="Ø"/>
            </a:pPr>
            <a:r>
              <a:rPr lang="fr-FR" sz="2533" dirty="0">
                <a:solidFill>
                  <a:srgbClr val="0070C0"/>
                </a:solidFill>
                <a:latin typeface="Marianne" panose="02000000000000000000" pitchFamily="2" charset="0"/>
                <a:ea typeface="Calibri" panose="020F0502020204030204" pitchFamily="34" charset="0"/>
              </a:rPr>
              <a:t>Un soutien renforcé aux projets innovants et structurants afin de garantir un plus fort impact des subventions accordées. </a:t>
            </a:r>
          </a:p>
          <a:p>
            <a:pPr marR="47839" algn="just">
              <a:lnSpc>
                <a:spcPct val="115000"/>
              </a:lnSpc>
              <a:spcBef>
                <a:spcPts val="1200"/>
              </a:spcBef>
              <a:buFont typeface="Wingdings" panose="05000000000000000000" pitchFamily="2" charset="2"/>
              <a:buChar char="Ø"/>
            </a:pPr>
            <a:r>
              <a:rPr lang="fr-FR" sz="2533" dirty="0">
                <a:solidFill>
                  <a:srgbClr val="0070C0"/>
                </a:solidFill>
                <a:latin typeface="Marianne" panose="02000000000000000000" pitchFamily="2" charset="0"/>
                <a:ea typeface="Calibri" panose="020F0502020204030204" pitchFamily="34" charset="0"/>
              </a:rPr>
              <a:t>La poursuite du soutien aux projets « Art, jeunesse et sport » dans le cadre de la convention DRAC-DRAJES</a:t>
            </a:r>
          </a:p>
          <a:p>
            <a:pPr marL="0" marR="47839" indent="0" algn="just">
              <a:lnSpc>
                <a:spcPct val="115000"/>
              </a:lnSpc>
              <a:buNone/>
            </a:pPr>
            <a:endParaRPr lang="fr-FR" dirty="0">
              <a:solidFill>
                <a:srgbClr val="0070C0"/>
              </a:solidFill>
              <a:latin typeface="Marianne" panose="02000000000000000000" pitchFamily="2" charset="0"/>
              <a:ea typeface="Calibri" panose="020F0502020204030204" pitchFamily="34" charset="0"/>
            </a:endParaRPr>
          </a:p>
        </p:txBody>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6</a:t>
            </a:fld>
            <a:endParaRPr lang="en-US" sz="1067" dirty="0">
              <a:solidFill>
                <a:schemeClr val="tx1"/>
              </a:solidFill>
            </a:endParaRPr>
          </a:p>
        </p:txBody>
      </p:sp>
    </p:spTree>
    <p:extLst>
      <p:ext uri="{BB962C8B-B14F-4D97-AF65-F5344CB8AC3E}">
        <p14:creationId xmlns:p14="http://schemas.microsoft.com/office/powerpoint/2010/main" val="123734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082800"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5324021" y="236419"/>
            <a:ext cx="6350000" cy="1016203"/>
          </a:xfrm>
        </p:spPr>
        <p:txBody>
          <a:bodyPr>
            <a:normAutofit/>
          </a:bodyPr>
          <a:lstStyle/>
          <a:p>
            <a:pPr defTabSz="914446"/>
            <a:r>
              <a:rPr lang="fr-FR" sz="2667" b="1" dirty="0">
                <a:solidFill>
                  <a:schemeClr val="tx2"/>
                </a:solidFill>
                <a:latin typeface="Marianne" panose="02000000000000000000" pitchFamily="2" charset="0"/>
              </a:rPr>
              <a:t>Priorités régionales 2026 FDVA 2</a:t>
            </a:r>
          </a:p>
        </p:txBody>
      </p:sp>
      <p:graphicFrame>
        <p:nvGraphicFramePr>
          <p:cNvPr id="14" name="Tableau 13"/>
          <p:cNvGraphicFramePr>
            <a:graphicFrameLocks noGrp="1"/>
          </p:cNvGraphicFramePr>
          <p:nvPr>
            <p:extLst>
              <p:ext uri="{D42A27DB-BD31-4B8C-83A1-F6EECF244321}">
                <p14:modId xmlns:p14="http://schemas.microsoft.com/office/powerpoint/2010/main" val="2991763001"/>
              </p:ext>
            </p:extLst>
          </p:nvPr>
        </p:nvGraphicFramePr>
        <p:xfrm>
          <a:off x="1140432" y="1694117"/>
          <a:ext cx="9595296" cy="4905883"/>
        </p:xfrm>
        <a:graphic>
          <a:graphicData uri="http://schemas.openxmlformats.org/drawingml/2006/table">
            <a:tbl>
              <a:tblPr bandRow="1">
                <a:tableStyleId>{5C22544A-7EE6-4342-B048-85BDC9FD1C3A}</a:tableStyleId>
              </a:tblPr>
              <a:tblGrid>
                <a:gridCol w="9595296">
                  <a:extLst>
                    <a:ext uri="{9D8B030D-6E8A-4147-A177-3AD203B41FA5}">
                      <a16:colId xmlns:a16="http://schemas.microsoft.com/office/drawing/2014/main" val="3884046724"/>
                    </a:ext>
                  </a:extLst>
                </a:gridCol>
              </a:tblGrid>
              <a:tr h="4267201">
                <a:tc>
                  <a:txBody>
                    <a:bodyPr/>
                    <a:lstStyle/>
                    <a:p>
                      <a:pPr marR="71755" lvl="0" algn="just">
                        <a:lnSpc>
                          <a:spcPct val="115000"/>
                        </a:lnSpc>
                        <a:buFont typeface="Wingdings" panose="05000000000000000000" pitchFamily="2" charset="2"/>
                        <a:buNone/>
                      </a:pPr>
                      <a:r>
                        <a:rPr lang="fr-FR" sz="2400" dirty="0">
                          <a:solidFill>
                            <a:schemeClr val="accent1"/>
                          </a:solidFill>
                        </a:rPr>
                        <a:t>En 2026, les soutiens financiers seront accordés en priorité aux actions :</a:t>
                      </a:r>
                      <a:endParaRPr lang="fr-FR" sz="2100" b="1" baseline="0" dirty="0">
                        <a:solidFill>
                          <a:schemeClr val="accent1"/>
                        </a:solidFill>
                        <a:latin typeface="Marianne" panose="02000000000000000000" pitchFamily="2" charset="0"/>
                        <a:ea typeface="Calibri" panose="020F0502020204030204" pitchFamily="34" charset="0"/>
                      </a:endParaRPr>
                    </a:p>
                    <a:p>
                      <a:pPr marR="71755" lvl="0" algn="just">
                        <a:lnSpc>
                          <a:spcPct val="115000"/>
                        </a:lnSpc>
                        <a:spcBef>
                          <a:spcPts val="1200"/>
                        </a:spcBef>
                        <a:buFont typeface="Wingdings" panose="05000000000000000000" pitchFamily="2" charset="2"/>
                        <a:buChar char="Ø"/>
                      </a:pPr>
                      <a:r>
                        <a:rPr lang="fr-FR" sz="1600" b="0" dirty="0">
                          <a:solidFill>
                            <a:srgbClr val="0070C0"/>
                          </a:solidFill>
                          <a:latin typeface="Marianne" panose="02000000000000000000" pitchFamily="2" charset="0"/>
                          <a:ea typeface="Calibri" panose="020F0502020204030204" pitchFamily="34" charset="0"/>
                        </a:rPr>
                        <a:t> promouvant </a:t>
                      </a:r>
                      <a:r>
                        <a:rPr lang="fr-FR" sz="1600" b="1" dirty="0">
                          <a:solidFill>
                            <a:srgbClr val="0070C0"/>
                          </a:solidFill>
                          <a:latin typeface="Marianne" panose="02000000000000000000" pitchFamily="2" charset="0"/>
                          <a:ea typeface="Calibri" panose="020F0502020204030204" pitchFamily="34" charset="0"/>
                        </a:rPr>
                        <a:t>l’héritage des JOP de Paris 2024</a:t>
                      </a:r>
                      <a:r>
                        <a:rPr lang="fr-FR" sz="1600" dirty="0">
                          <a:solidFill>
                            <a:srgbClr val="0070C0"/>
                          </a:solidFill>
                          <a:latin typeface="Marianne" panose="02000000000000000000" pitchFamily="2" charset="0"/>
                          <a:ea typeface="Calibri" panose="020F0502020204030204" pitchFamily="34" charset="0"/>
                        </a:rPr>
                        <a:t>, notamment en faveur de la culture et de l’éducation populaire convention DRAC/DRAJES</a:t>
                      </a:r>
                      <a:r>
                        <a:rPr lang="fr-FR" sz="1600" baseline="0" dirty="0">
                          <a:solidFill>
                            <a:srgbClr val="0070C0"/>
                          </a:solidFill>
                          <a:latin typeface="Marianne" panose="02000000000000000000" pitchFamily="2" charset="0"/>
                          <a:ea typeface="Calibri" panose="020F0502020204030204" pitchFamily="34" charset="0"/>
                        </a:rPr>
                        <a:t> </a:t>
                      </a:r>
                      <a:r>
                        <a:rPr lang="fr-FR" sz="1600" dirty="0">
                          <a:solidFill>
                            <a:srgbClr val="0070C0"/>
                          </a:solidFill>
                          <a:latin typeface="Marianne" panose="02000000000000000000" pitchFamily="2" charset="0"/>
                          <a:ea typeface="Calibri" panose="020F0502020204030204" pitchFamily="34" charset="0"/>
                        </a:rPr>
                        <a:t>;</a:t>
                      </a:r>
                    </a:p>
                    <a:p>
                      <a:pPr marR="71755" lvl="0" algn="just">
                        <a:lnSpc>
                          <a:spcPct val="115000"/>
                        </a:lnSpc>
                        <a:spcBef>
                          <a:spcPts val="1200"/>
                        </a:spcBef>
                        <a:buFont typeface="Wingdings" panose="05000000000000000000" pitchFamily="2" charset="2"/>
                        <a:buChar char="Ø"/>
                      </a:pPr>
                      <a:r>
                        <a:rPr lang="fr-FR" sz="1600" dirty="0">
                          <a:solidFill>
                            <a:srgbClr val="0070C0"/>
                          </a:solidFill>
                          <a:latin typeface="Marianne" panose="02000000000000000000" pitchFamily="2" charset="0"/>
                          <a:ea typeface="Calibri" panose="020F0502020204030204" pitchFamily="34" charset="0"/>
                        </a:rPr>
                        <a:t> participant de la prévention en matière de </a:t>
                      </a:r>
                      <a:r>
                        <a:rPr lang="fr-FR" sz="1600" b="1" dirty="0">
                          <a:solidFill>
                            <a:srgbClr val="0070C0"/>
                          </a:solidFill>
                          <a:latin typeface="Marianne" panose="02000000000000000000" pitchFamily="2" charset="0"/>
                          <a:ea typeface="Calibri" panose="020F0502020204030204" pitchFamily="34" charset="0"/>
                        </a:rPr>
                        <a:t>santé mentale par les</a:t>
                      </a:r>
                      <a:r>
                        <a:rPr lang="fr-FR" sz="1600" b="1" baseline="0" dirty="0">
                          <a:solidFill>
                            <a:srgbClr val="0070C0"/>
                          </a:solidFill>
                          <a:latin typeface="Marianne" panose="02000000000000000000" pitchFamily="2" charset="0"/>
                          <a:ea typeface="Calibri" panose="020F0502020204030204" pitchFamily="34" charset="0"/>
                        </a:rPr>
                        <a:t> compétences psychosociales </a:t>
                      </a:r>
                      <a:r>
                        <a:rPr lang="fr-FR" sz="1600" baseline="0" dirty="0">
                          <a:solidFill>
                            <a:srgbClr val="0070C0"/>
                          </a:solidFill>
                          <a:latin typeface="Marianne" panose="02000000000000000000" pitchFamily="2" charset="0"/>
                          <a:ea typeface="Calibri" panose="020F0502020204030204" pitchFamily="34" charset="0"/>
                        </a:rPr>
                        <a:t>(CPS) ;</a:t>
                      </a:r>
                    </a:p>
                    <a:p>
                      <a:pPr marR="71755" lvl="0" algn="just">
                        <a:lnSpc>
                          <a:spcPct val="115000"/>
                        </a:lnSpc>
                        <a:spcBef>
                          <a:spcPts val="1200"/>
                        </a:spcBef>
                        <a:buFont typeface="Wingdings" panose="05000000000000000000" pitchFamily="2" charset="2"/>
                        <a:buChar char="Ø"/>
                      </a:pPr>
                      <a:r>
                        <a:rPr lang="fr-FR" sz="1600" b="1" baseline="0" dirty="0">
                          <a:solidFill>
                            <a:srgbClr val="0070C0"/>
                          </a:solidFill>
                          <a:latin typeface="Marianne" panose="02000000000000000000" pitchFamily="2" charset="0"/>
                          <a:ea typeface="Calibri" panose="020F0502020204030204" pitchFamily="34" charset="0"/>
                        </a:rPr>
                        <a:t> concourant à la prévention et la lutte contre les violences sexuelles et sexistes ;</a:t>
                      </a:r>
                    </a:p>
                    <a:p>
                      <a:pPr marR="71755" lvl="0" algn="just">
                        <a:lnSpc>
                          <a:spcPct val="115000"/>
                        </a:lnSpc>
                        <a:spcBef>
                          <a:spcPts val="1200"/>
                        </a:spcBef>
                        <a:buFont typeface="Wingdings" panose="05000000000000000000" pitchFamily="2" charset="2"/>
                        <a:buChar char="Ø"/>
                      </a:pPr>
                      <a:r>
                        <a:rPr lang="fr-FR" sz="1600" baseline="0" dirty="0">
                          <a:solidFill>
                            <a:srgbClr val="0070C0"/>
                          </a:solidFill>
                          <a:latin typeface="Marianne" panose="02000000000000000000" pitchFamily="2" charset="0"/>
                          <a:ea typeface="Calibri" panose="020F0502020204030204" pitchFamily="34" charset="0"/>
                        </a:rPr>
                        <a:t> favorisant </a:t>
                      </a:r>
                      <a:r>
                        <a:rPr lang="fr-FR" sz="1600" b="1" baseline="0" dirty="0">
                          <a:solidFill>
                            <a:srgbClr val="0070C0"/>
                          </a:solidFill>
                          <a:latin typeface="Marianne" panose="02000000000000000000" pitchFamily="2" charset="0"/>
                          <a:ea typeface="Calibri" panose="020F0502020204030204" pitchFamily="34" charset="0"/>
                        </a:rPr>
                        <a:t>l’inclusion des personnes en situation de handicap </a:t>
                      </a:r>
                      <a:r>
                        <a:rPr lang="fr-FR" sz="1600" baseline="0" dirty="0">
                          <a:solidFill>
                            <a:srgbClr val="0070C0"/>
                          </a:solidFill>
                          <a:latin typeface="Marianne" panose="02000000000000000000" pitchFamily="2" charset="0"/>
                          <a:ea typeface="Calibri" panose="020F0502020204030204" pitchFamily="34" charset="0"/>
                        </a:rPr>
                        <a:t>;</a:t>
                      </a:r>
                      <a:endParaRPr lang="fr-FR" sz="1600" dirty="0">
                        <a:solidFill>
                          <a:srgbClr val="0070C0"/>
                        </a:solidFill>
                        <a:latin typeface="Marianne" panose="02000000000000000000" pitchFamily="2" charset="0"/>
                        <a:ea typeface="Calibri" panose="020F0502020204030204" pitchFamily="34" charset="0"/>
                      </a:endParaRPr>
                    </a:p>
                    <a:p>
                      <a:pPr marR="71755" lvl="0" algn="just">
                        <a:lnSpc>
                          <a:spcPct val="115000"/>
                        </a:lnSpc>
                        <a:spcBef>
                          <a:spcPts val="1200"/>
                        </a:spcBef>
                        <a:buFont typeface="Wingdings" panose="05000000000000000000" pitchFamily="2" charset="2"/>
                        <a:buChar char="Ø"/>
                      </a:pPr>
                      <a:r>
                        <a:rPr lang="fr-FR" sz="1600" dirty="0">
                          <a:solidFill>
                            <a:srgbClr val="0070C0"/>
                          </a:solidFill>
                          <a:latin typeface="Marianne" panose="02000000000000000000" pitchFamily="2" charset="0"/>
                          <a:ea typeface="Calibri" panose="020F0502020204030204" pitchFamily="34" charset="0"/>
                        </a:rPr>
                        <a:t> se situant dans les </a:t>
                      </a:r>
                      <a:r>
                        <a:rPr lang="fr-FR" sz="1600" b="1" dirty="0">
                          <a:solidFill>
                            <a:srgbClr val="0070C0"/>
                          </a:solidFill>
                          <a:latin typeface="Marianne" panose="02000000000000000000" pitchFamily="2" charset="0"/>
                          <a:ea typeface="Calibri" panose="020F0502020204030204" pitchFamily="34" charset="0"/>
                        </a:rPr>
                        <a:t>territoires prioritaires</a:t>
                      </a:r>
                      <a:r>
                        <a:rPr lang="fr-FR" sz="1600" dirty="0">
                          <a:solidFill>
                            <a:srgbClr val="0070C0"/>
                          </a:solidFill>
                          <a:latin typeface="Marianne" panose="02000000000000000000" pitchFamily="2" charset="0"/>
                          <a:ea typeface="Calibri" panose="020F0502020204030204" pitchFamily="34" charset="0"/>
                        </a:rPr>
                        <a:t> : QPV et CRTE volet ruralité ;</a:t>
                      </a:r>
                    </a:p>
                    <a:p>
                      <a:pPr marR="71755" lvl="0" algn="just">
                        <a:lnSpc>
                          <a:spcPct val="115000"/>
                        </a:lnSpc>
                        <a:spcBef>
                          <a:spcPts val="1200"/>
                        </a:spcBef>
                        <a:buFont typeface="Wingdings" panose="05000000000000000000" pitchFamily="2" charset="2"/>
                        <a:buChar char="Ø"/>
                      </a:pPr>
                      <a:r>
                        <a:rPr lang="fr-FR" sz="1600" b="1" dirty="0">
                          <a:solidFill>
                            <a:srgbClr val="0070C0"/>
                          </a:solidFill>
                          <a:latin typeface="Marianne" panose="02000000000000000000" pitchFamily="2" charset="0"/>
                          <a:ea typeface="Calibri" panose="020F0502020204030204" pitchFamily="34" charset="0"/>
                        </a:rPr>
                        <a:t> </a:t>
                      </a:r>
                      <a:r>
                        <a:rPr lang="fr-FR" sz="1600" b="0" dirty="0">
                          <a:solidFill>
                            <a:srgbClr val="0070C0"/>
                          </a:solidFill>
                          <a:latin typeface="Marianne" panose="02000000000000000000" pitchFamily="2" charset="0"/>
                          <a:ea typeface="Calibri" panose="020F0502020204030204" pitchFamily="34" charset="0"/>
                        </a:rPr>
                        <a:t>soutenant </a:t>
                      </a:r>
                      <a:r>
                        <a:rPr lang="fr-FR" sz="1600" b="1" dirty="0">
                          <a:solidFill>
                            <a:srgbClr val="0070C0"/>
                          </a:solidFill>
                          <a:latin typeface="Marianne" panose="02000000000000000000" pitchFamily="2" charset="0"/>
                          <a:ea typeface="Calibri" panose="020F0502020204030204" pitchFamily="34" charset="0"/>
                        </a:rPr>
                        <a:t>l’engagement des jeunes </a:t>
                      </a:r>
                      <a:r>
                        <a:rPr lang="fr-FR" sz="1600" dirty="0">
                          <a:solidFill>
                            <a:srgbClr val="0070C0"/>
                          </a:solidFill>
                          <a:latin typeface="Marianne" panose="02000000000000000000" pitchFamily="2" charset="0"/>
                          <a:ea typeface="Calibri" panose="020F0502020204030204" pitchFamily="34" charset="0"/>
                        </a:rPr>
                        <a:t>ou portées</a:t>
                      </a:r>
                      <a:r>
                        <a:rPr lang="fr-FR" sz="1600" baseline="0" dirty="0">
                          <a:solidFill>
                            <a:srgbClr val="0070C0"/>
                          </a:solidFill>
                          <a:latin typeface="Marianne" panose="02000000000000000000" pitchFamily="2" charset="0"/>
                          <a:ea typeface="Calibri" panose="020F0502020204030204" pitchFamily="34" charset="0"/>
                        </a:rPr>
                        <a:t> par ces </a:t>
                      </a:r>
                      <a:r>
                        <a:rPr lang="fr-FR" sz="1600" dirty="0">
                          <a:solidFill>
                            <a:srgbClr val="0070C0"/>
                          </a:solidFill>
                          <a:latin typeface="Marianne" panose="02000000000000000000" pitchFamily="2" charset="0"/>
                          <a:ea typeface="Calibri" panose="020F0502020204030204" pitchFamily="34" charset="0"/>
                        </a:rPr>
                        <a:t>derniers ;</a:t>
                      </a:r>
                    </a:p>
                    <a:p>
                      <a:pPr marR="71755" lvl="0" algn="just">
                        <a:lnSpc>
                          <a:spcPct val="115000"/>
                        </a:lnSpc>
                        <a:spcBef>
                          <a:spcPts val="1200"/>
                        </a:spcBef>
                        <a:buFont typeface="Wingdings" panose="05000000000000000000" pitchFamily="2" charset="2"/>
                        <a:buChar char="Ø"/>
                      </a:pPr>
                      <a:r>
                        <a:rPr lang="fr-FR" sz="1600" baseline="0" dirty="0">
                          <a:solidFill>
                            <a:srgbClr val="0070C0"/>
                          </a:solidFill>
                          <a:latin typeface="Marianne" panose="02000000000000000000" pitchFamily="2" charset="0"/>
                          <a:ea typeface="Calibri" panose="020F0502020204030204" pitchFamily="34" charset="0"/>
                        </a:rPr>
                        <a:t> </a:t>
                      </a:r>
                      <a:r>
                        <a:rPr lang="fr-FR" sz="1600" dirty="0">
                          <a:solidFill>
                            <a:srgbClr val="0070C0"/>
                          </a:solidFill>
                          <a:latin typeface="Marianne" panose="02000000000000000000" pitchFamily="2" charset="0"/>
                          <a:ea typeface="Calibri" panose="020F0502020204030204" pitchFamily="34" charset="0"/>
                        </a:rPr>
                        <a:t>favorisant la </a:t>
                      </a:r>
                      <a:r>
                        <a:rPr lang="fr-FR" sz="1600" b="1" dirty="0">
                          <a:solidFill>
                            <a:srgbClr val="0070C0"/>
                          </a:solidFill>
                          <a:latin typeface="Marianne" panose="02000000000000000000" pitchFamily="2" charset="0"/>
                          <a:ea typeface="Calibri" panose="020F0502020204030204" pitchFamily="34" charset="0"/>
                        </a:rPr>
                        <a:t>continuité éducative et l'inclusion</a:t>
                      </a:r>
                      <a:r>
                        <a:rPr lang="fr-FR" sz="1600" dirty="0">
                          <a:solidFill>
                            <a:srgbClr val="0070C0"/>
                          </a:solidFill>
                          <a:latin typeface="Marianne" panose="02000000000000000000" pitchFamily="2" charset="0"/>
                          <a:ea typeface="Calibri" panose="020F0502020204030204" pitchFamily="34" charset="0"/>
                        </a:rPr>
                        <a:t> dans toutes ses dimensions ; </a:t>
                      </a:r>
                    </a:p>
                    <a:p>
                      <a:pPr marR="71755" lvl="0" algn="just">
                        <a:lnSpc>
                          <a:spcPct val="115000"/>
                        </a:lnSpc>
                        <a:spcBef>
                          <a:spcPts val="1200"/>
                        </a:spcBef>
                        <a:buFont typeface="Wingdings" panose="05000000000000000000" pitchFamily="2" charset="2"/>
                        <a:buChar char="Ø"/>
                      </a:pPr>
                      <a:r>
                        <a:rPr lang="fr-FR" sz="1600" dirty="0">
                          <a:solidFill>
                            <a:srgbClr val="0070C0"/>
                          </a:solidFill>
                          <a:latin typeface="Marianne" panose="02000000000000000000" pitchFamily="2" charset="0"/>
                          <a:ea typeface="Calibri" panose="020F0502020204030204" pitchFamily="34" charset="0"/>
                        </a:rPr>
                        <a:t> intégrant une </a:t>
                      </a:r>
                      <a:r>
                        <a:rPr lang="fr-FR" sz="1600" b="1" dirty="0">
                          <a:solidFill>
                            <a:srgbClr val="0070C0"/>
                          </a:solidFill>
                          <a:latin typeface="Marianne" panose="02000000000000000000" pitchFamily="2" charset="0"/>
                          <a:ea typeface="Calibri" panose="020F0502020204030204" pitchFamily="34" charset="0"/>
                        </a:rPr>
                        <a:t>démarche de développement durable</a:t>
                      </a:r>
                      <a:r>
                        <a:rPr lang="fr-FR" sz="1600" dirty="0">
                          <a:solidFill>
                            <a:srgbClr val="0070C0"/>
                          </a:solidFill>
                          <a:latin typeface="Marianne" panose="02000000000000000000" pitchFamily="2" charset="0"/>
                          <a:ea typeface="Calibri" panose="020F0502020204030204" pitchFamily="34" charset="0"/>
                        </a:rPr>
                        <a:t> et de transition écologique.</a:t>
                      </a:r>
                      <a:endParaRPr lang="fr-FR" sz="1600" dirty="0">
                        <a:solidFill>
                          <a:srgbClr val="0070C0"/>
                        </a:solidFill>
                        <a:latin typeface="Marianne" panose="02000000000000000000" pitchFamily="2" charset="0"/>
                      </a:endParaRPr>
                    </a:p>
                  </a:txBody>
                  <a:tcPr marL="60960" marR="60960" marT="30480" marB="30480" anchor="ctr">
                    <a:solidFill>
                      <a:srgbClr val="E9EFF7"/>
                    </a:solidFill>
                  </a:tcPr>
                </a:tc>
                <a:extLst>
                  <a:ext uri="{0D108BD9-81ED-4DB2-BD59-A6C34878D82A}">
                    <a16:rowId xmlns:a16="http://schemas.microsoft.com/office/drawing/2014/main" val="2130114044"/>
                  </a:ext>
                </a:extLst>
              </a:tr>
            </a:tbl>
          </a:graphicData>
        </a:graphic>
      </p:graphicFrame>
      <p:sp>
        <p:nvSpPr>
          <p:cNvPr id="6" name="Espace réservé du numéro de diapositive 5"/>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7</a:t>
            </a:fld>
            <a:endParaRPr lang="en-US" sz="1067" dirty="0">
              <a:solidFill>
                <a:schemeClr val="tx1"/>
              </a:solidFill>
            </a:endParaRPr>
          </a:p>
        </p:txBody>
      </p:sp>
    </p:spTree>
    <p:extLst>
      <p:ext uri="{BB962C8B-B14F-4D97-AF65-F5344CB8AC3E}">
        <p14:creationId xmlns:p14="http://schemas.microsoft.com/office/powerpoint/2010/main" val="4075824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80"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8" y="3025370"/>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2" y="3769848"/>
            <a:ext cx="1574799"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2" y="82159"/>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5" name="Titre 4"/>
          <p:cNvSpPr>
            <a:spLocks noGrp="1"/>
          </p:cNvSpPr>
          <p:nvPr>
            <p:ph type="title"/>
          </p:nvPr>
        </p:nvSpPr>
        <p:spPr>
          <a:xfrm>
            <a:off x="4547617" y="177800"/>
            <a:ext cx="7644384" cy="938265"/>
          </a:xfrm>
        </p:spPr>
        <p:txBody>
          <a:bodyPr>
            <a:normAutofit/>
          </a:bodyPr>
          <a:lstStyle/>
          <a:p>
            <a:pPr defTabSz="914492"/>
            <a:r>
              <a:rPr lang="fr-FR" sz="2667" b="1" dirty="0">
                <a:solidFill>
                  <a:schemeClr val="tx2"/>
                </a:solidFill>
                <a:latin typeface="Marianne" panose="02000000000000000000" pitchFamily="2" charset="0"/>
              </a:rPr>
              <a:t>Partenariat DRAC-DRAJES </a:t>
            </a:r>
            <a:br>
              <a:rPr lang="fr-FR" sz="2667" b="1" dirty="0">
                <a:solidFill>
                  <a:schemeClr val="tx2"/>
                </a:solidFill>
                <a:latin typeface="Marianne" panose="02000000000000000000" pitchFamily="2" charset="0"/>
              </a:rPr>
            </a:br>
            <a:r>
              <a:rPr lang="fr-FR" sz="2667" b="1" dirty="0">
                <a:solidFill>
                  <a:schemeClr val="tx2"/>
                </a:solidFill>
                <a:latin typeface="Marianne" panose="02000000000000000000" pitchFamily="2" charset="0"/>
              </a:rPr>
              <a:t>Perspectives 2026</a:t>
            </a:r>
          </a:p>
        </p:txBody>
      </p:sp>
      <p:sp>
        <p:nvSpPr>
          <p:cNvPr id="6" name="Espace réservé du contenu 5"/>
          <p:cNvSpPr>
            <a:spLocks noGrp="1"/>
          </p:cNvSpPr>
          <p:nvPr>
            <p:ph idx="1"/>
          </p:nvPr>
        </p:nvSpPr>
        <p:spPr>
          <a:xfrm>
            <a:off x="1574800" y="2003162"/>
            <a:ext cx="9093200" cy="3832631"/>
          </a:xfrm>
        </p:spPr>
        <p:txBody>
          <a:bodyPr>
            <a:noAutofit/>
          </a:bodyPr>
          <a:lstStyle/>
          <a:p>
            <a:pPr marL="0" marR="47842" indent="0" algn="just">
              <a:lnSpc>
                <a:spcPct val="115000"/>
              </a:lnSpc>
              <a:spcAft>
                <a:spcPts val="400"/>
              </a:spcAft>
              <a:buNone/>
            </a:pPr>
            <a:r>
              <a:rPr lang="fr-FR" sz="1600" dirty="0">
                <a:latin typeface="Marianne" panose="02000000000000000000" pitchFamily="2" charset="0"/>
                <a:ea typeface="Calibri" panose="020F0502020204030204" pitchFamily="34" charset="0"/>
              </a:rPr>
              <a:t> </a:t>
            </a:r>
            <a:r>
              <a:rPr lang="fr-FR" sz="1600" b="1" dirty="0">
                <a:latin typeface="Marianne" panose="02000000000000000000" pitchFamily="2" charset="0"/>
                <a:ea typeface="Calibri" panose="020F0502020204030204" pitchFamily="34" charset="0"/>
              </a:rPr>
              <a:t>La reconduction en 2026 du soutien à des projets mêlant « art, jeunesse et sport » :</a:t>
            </a:r>
          </a:p>
          <a:p>
            <a:pPr marR="47842" algn="just">
              <a:lnSpc>
                <a:spcPct val="115000"/>
              </a:lnSpc>
              <a:spcAft>
                <a:spcPts val="400"/>
              </a:spcAft>
            </a:pPr>
            <a:r>
              <a:rPr lang="fr-FR" sz="1600" dirty="0">
                <a:latin typeface="Marianne" panose="02000000000000000000" pitchFamily="2" charset="0"/>
              </a:rPr>
              <a:t>la DRAC et la DRAJES s’engagent à soutenir conjointement des projets participatifs, associant des professionnels du sport et de la culture, mais aussi de l’inclusion, en vue de favoriser la participation des personnes en situation de handicap, dont la qualité du travail et l’engagement sont reconnus par les services de l’État, chacun dans leur domaine de compétence et d’expertise ;</a:t>
            </a:r>
          </a:p>
          <a:p>
            <a:pPr marR="47842" algn="just">
              <a:lnSpc>
                <a:spcPct val="115000"/>
              </a:lnSpc>
              <a:spcAft>
                <a:spcPts val="400"/>
              </a:spcAft>
            </a:pPr>
            <a:r>
              <a:rPr lang="fr-FR" sz="1600" dirty="0">
                <a:latin typeface="Marianne" panose="02000000000000000000" pitchFamily="2" charset="0"/>
              </a:rPr>
              <a:t>une attention particulière sera portée aux projets d’éducation artistique et culturelle associant les clubs et équipements sportifs des collectivités territoriales, notamment lorsqu’ils ont une valeur patrimoniale ;</a:t>
            </a:r>
            <a:endParaRPr lang="fr-FR" sz="1600" dirty="0">
              <a:latin typeface="Marianne" panose="02000000000000000000" pitchFamily="2" charset="0"/>
              <a:ea typeface="Calibri" panose="020F0502020204030204" pitchFamily="34" charset="0"/>
            </a:endParaRPr>
          </a:p>
          <a:p>
            <a:pPr marR="47842" algn="just">
              <a:lnSpc>
                <a:spcPct val="115000"/>
              </a:lnSpc>
              <a:spcAft>
                <a:spcPts val="400"/>
              </a:spcAft>
            </a:pPr>
            <a:r>
              <a:rPr lang="fr-FR" sz="1600" dirty="0">
                <a:latin typeface="Marianne" panose="02000000000000000000" pitchFamily="2" charset="0"/>
                <a:ea typeface="Calibri" panose="020F0502020204030204" pitchFamily="34" charset="0"/>
              </a:rPr>
              <a:t>ces projets devront comprendre un minimum de 50h de création artistique et de 50h de pratiques sportives ; </a:t>
            </a:r>
          </a:p>
          <a:p>
            <a:pPr marR="47842" algn="just">
              <a:lnSpc>
                <a:spcPct val="115000"/>
              </a:lnSpc>
            </a:pPr>
            <a:endParaRPr lang="fr-FR" sz="1600" dirty="0">
              <a:latin typeface="Marianne" panose="02000000000000000000" pitchFamily="2" charset="0"/>
              <a:ea typeface="Calibri" panose="020F0502020204030204" pitchFamily="34" charset="0"/>
            </a:endParaRPr>
          </a:p>
        </p:txBody>
      </p:sp>
      <p:sp>
        <p:nvSpPr>
          <p:cNvPr id="8" name="Espace réservé du numéro de diapositive 7"/>
          <p:cNvSpPr>
            <a:spLocks noGrp="1"/>
          </p:cNvSpPr>
          <p:nvPr>
            <p:ph type="sldNum" sz="quarter" idx="12"/>
          </p:nvPr>
        </p:nvSpPr>
        <p:spPr>
          <a:xfrm>
            <a:off x="5760000" y="6480000"/>
            <a:ext cx="672000" cy="240000"/>
          </a:xfrm>
        </p:spPr>
        <p:txBody>
          <a:bodyPr/>
          <a:lstStyle/>
          <a:p>
            <a:pPr algn="ctr"/>
            <a:fld id="{B6F15528-21DE-4FAA-801E-634DDDAF4B2B}" type="slidenum">
              <a:rPr lang="en-US" sz="1067">
                <a:solidFill>
                  <a:schemeClr val="tx1"/>
                </a:solidFill>
              </a:rPr>
              <a:pPr algn="ctr"/>
              <a:t>8</a:t>
            </a:fld>
            <a:endParaRPr lang="en-US" sz="1067" dirty="0">
              <a:solidFill>
                <a:schemeClr val="tx1"/>
              </a:solidFill>
            </a:endParaRPr>
          </a:p>
        </p:txBody>
      </p:sp>
    </p:spTree>
    <p:extLst>
      <p:ext uri="{BB962C8B-B14F-4D97-AF65-F5344CB8AC3E}">
        <p14:creationId xmlns:p14="http://schemas.microsoft.com/office/powerpoint/2010/main" val="3786847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9" y="-69272"/>
            <a:ext cx="5019221" cy="1854200"/>
          </a:xfrm>
          <a:custGeom>
            <a:avLst/>
            <a:gdLst/>
            <a:ahLst/>
            <a:cxnLst/>
            <a:rect l="l" t="t" r="r" b="b"/>
            <a:pathLst>
              <a:path w="8728200" h="3857287">
                <a:moveTo>
                  <a:pt x="0" y="0"/>
                </a:moveTo>
                <a:lnTo>
                  <a:pt x="8728200" y="0"/>
                </a:lnTo>
                <a:lnTo>
                  <a:pt x="8728200" y="3857287"/>
                </a:lnTo>
                <a:lnTo>
                  <a:pt x="0" y="3857287"/>
                </a:lnTo>
                <a:lnTo>
                  <a:pt x="0" y="0"/>
                </a:lnTo>
                <a:close/>
              </a:path>
            </a:pathLst>
          </a:custGeom>
          <a:blipFill>
            <a:blip r:embed="rId3"/>
            <a:stretch>
              <a:fillRect r="-11077" b="-90183"/>
            </a:stretch>
          </a:blipFill>
        </p:spPr>
      </p:sp>
      <p:sp>
        <p:nvSpPr>
          <p:cNvPr id="3" name="Freeform 3"/>
          <p:cNvSpPr/>
          <p:nvPr/>
        </p:nvSpPr>
        <p:spPr>
          <a:xfrm>
            <a:off x="10428447" y="3025369"/>
            <a:ext cx="1763553" cy="3832631"/>
          </a:xfrm>
          <a:custGeom>
            <a:avLst/>
            <a:gdLst/>
            <a:ahLst/>
            <a:cxnLst/>
            <a:rect l="l" t="t" r="r" b="b"/>
            <a:pathLst>
              <a:path w="2645330" h="5748947">
                <a:moveTo>
                  <a:pt x="0" y="0"/>
                </a:moveTo>
                <a:lnTo>
                  <a:pt x="2645330" y="0"/>
                </a:lnTo>
                <a:lnTo>
                  <a:pt x="2645330" y="5748947"/>
                </a:lnTo>
                <a:lnTo>
                  <a:pt x="0" y="5748947"/>
                </a:lnTo>
                <a:lnTo>
                  <a:pt x="0" y="0"/>
                </a:lnTo>
                <a:close/>
              </a:path>
            </a:pathLst>
          </a:custGeom>
          <a:blipFill>
            <a:blip r:embed="rId4"/>
            <a:stretch>
              <a:fillRect l="-349697" t="-56572"/>
            </a:stretch>
          </a:blipFill>
        </p:spPr>
      </p:sp>
      <p:sp>
        <p:nvSpPr>
          <p:cNvPr id="4" name="Freeform 4"/>
          <p:cNvSpPr/>
          <p:nvPr/>
        </p:nvSpPr>
        <p:spPr>
          <a:xfrm>
            <a:off x="1" y="3769847"/>
            <a:ext cx="2483127" cy="3088153"/>
          </a:xfrm>
          <a:custGeom>
            <a:avLst/>
            <a:gdLst/>
            <a:ahLst/>
            <a:cxnLst/>
            <a:rect l="l" t="t" r="r" b="b"/>
            <a:pathLst>
              <a:path w="3724691" h="4632230">
                <a:moveTo>
                  <a:pt x="0" y="0"/>
                </a:moveTo>
                <a:lnTo>
                  <a:pt x="3724691" y="0"/>
                </a:lnTo>
                <a:lnTo>
                  <a:pt x="3724691" y="4632230"/>
                </a:lnTo>
                <a:lnTo>
                  <a:pt x="0" y="4632230"/>
                </a:lnTo>
                <a:lnTo>
                  <a:pt x="0" y="0"/>
                </a:lnTo>
                <a:close/>
              </a:path>
            </a:pathLst>
          </a:custGeom>
          <a:blipFill>
            <a:blip r:embed="rId5"/>
            <a:stretch>
              <a:fillRect l="-4882" t="-130476" r="-273926"/>
            </a:stretch>
          </a:blipFill>
        </p:spPr>
      </p:sp>
      <p:sp>
        <p:nvSpPr>
          <p:cNvPr id="7" name="Freeform 7"/>
          <p:cNvSpPr/>
          <p:nvPr/>
        </p:nvSpPr>
        <p:spPr>
          <a:xfrm>
            <a:off x="304801" y="82158"/>
            <a:ext cx="3634167" cy="902485"/>
          </a:xfrm>
          <a:custGeom>
            <a:avLst/>
            <a:gdLst/>
            <a:ahLst/>
            <a:cxnLst/>
            <a:rect l="l" t="t" r="r" b="b"/>
            <a:pathLst>
              <a:path w="5451251" h="1353727">
                <a:moveTo>
                  <a:pt x="0" y="0"/>
                </a:moveTo>
                <a:lnTo>
                  <a:pt x="5451251" y="0"/>
                </a:lnTo>
                <a:lnTo>
                  <a:pt x="5451251" y="1353727"/>
                </a:lnTo>
                <a:lnTo>
                  <a:pt x="0" y="1353727"/>
                </a:lnTo>
                <a:lnTo>
                  <a:pt x="0" y="0"/>
                </a:lnTo>
                <a:close/>
              </a:path>
            </a:pathLst>
          </a:custGeom>
          <a:blipFill>
            <a:blip r:embed="rId6"/>
            <a:stretch>
              <a:fillRect/>
            </a:stretch>
          </a:blipFill>
        </p:spPr>
      </p:sp>
      <p:sp>
        <p:nvSpPr>
          <p:cNvPr id="11" name="Espace réservé du contenu 5"/>
          <p:cNvSpPr txBox="1">
            <a:spLocks/>
          </p:cNvSpPr>
          <p:nvPr/>
        </p:nvSpPr>
        <p:spPr>
          <a:xfrm>
            <a:off x="649447" y="2015628"/>
            <a:ext cx="9779000" cy="3282133"/>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fr-FR" sz="2133" dirty="0"/>
          </a:p>
          <a:p>
            <a:pPr marL="0" indent="0">
              <a:buNone/>
            </a:pPr>
            <a:endParaRPr lang="fr-FR" sz="2133" dirty="0"/>
          </a:p>
        </p:txBody>
      </p:sp>
      <p:sp>
        <p:nvSpPr>
          <p:cNvPr id="6" name="Titre 1">
            <a:extLst>
              <a:ext uri="{FF2B5EF4-FFF2-40B4-BE49-F238E27FC236}">
                <a16:creationId xmlns:a16="http://schemas.microsoft.com/office/drawing/2014/main" id="{A57E5FD3-5677-4179-DF99-6B07680C50A0}"/>
              </a:ext>
            </a:extLst>
          </p:cNvPr>
          <p:cNvSpPr>
            <a:spLocks noGrp="1"/>
          </p:cNvSpPr>
          <p:nvPr>
            <p:ph type="title"/>
          </p:nvPr>
        </p:nvSpPr>
        <p:spPr>
          <a:xfrm>
            <a:off x="4048034" y="771822"/>
            <a:ext cx="8409999" cy="960000"/>
          </a:xfrm>
        </p:spPr>
        <p:txBody>
          <a:bodyPr>
            <a:normAutofit fontScale="90000"/>
          </a:bodyPr>
          <a:lstStyle/>
          <a:p>
            <a:r>
              <a:rPr lang="fr-FR" b="1" dirty="0"/>
              <a:t>FDVA 2  : Priorités départementales de l’Essonne 2026</a:t>
            </a:r>
          </a:p>
        </p:txBody>
      </p:sp>
      <p:sp>
        <p:nvSpPr>
          <p:cNvPr id="8" name="Espace réservé du texte 6">
            <a:extLst>
              <a:ext uri="{FF2B5EF4-FFF2-40B4-BE49-F238E27FC236}">
                <a16:creationId xmlns:a16="http://schemas.microsoft.com/office/drawing/2014/main" id="{9295CF49-DA2E-E351-90A8-11F03796B0EE}"/>
              </a:ext>
            </a:extLst>
          </p:cNvPr>
          <p:cNvSpPr txBox="1">
            <a:spLocks/>
          </p:cNvSpPr>
          <p:nvPr/>
        </p:nvSpPr>
        <p:spPr>
          <a:xfrm>
            <a:off x="803593" y="2457756"/>
            <a:ext cx="10893107" cy="414489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667" b="1" dirty="0">
                <a:solidFill>
                  <a:srgbClr val="0070C0"/>
                </a:solidFill>
              </a:rPr>
              <a:t>Priorités départementales : </a:t>
            </a:r>
          </a:p>
          <a:p>
            <a:pPr lvl="1"/>
            <a:r>
              <a:rPr lang="fr-FR" sz="2400" dirty="0">
                <a:solidFill>
                  <a:srgbClr val="0070C0"/>
                </a:solidFill>
                <a:latin typeface="+mj-lt"/>
              </a:rPr>
              <a:t>Projets se déroulant exclusivement sur le territoire essonnien et particulièrement le sud Essonne. </a:t>
            </a:r>
          </a:p>
          <a:p>
            <a:pPr lvl="1"/>
            <a:r>
              <a:rPr lang="fr-FR" sz="2400" dirty="0">
                <a:solidFill>
                  <a:srgbClr val="0070C0"/>
                </a:solidFill>
                <a:latin typeface="+mj-lt"/>
              </a:rPr>
              <a:t>Projets portés par des associations de moins de 2 salariés. </a:t>
            </a:r>
          </a:p>
          <a:p>
            <a:pPr lvl="1"/>
            <a:r>
              <a:rPr lang="fr-FR" sz="2400" dirty="0">
                <a:solidFill>
                  <a:srgbClr val="0070C0"/>
                </a:solidFill>
                <a:latin typeface="+mj-lt"/>
              </a:rPr>
              <a:t>Projets prévenant ou luttant contre le harcèlement scolaire ; </a:t>
            </a:r>
          </a:p>
          <a:p>
            <a:pPr lvl="1"/>
            <a:r>
              <a:rPr lang="fr-FR" sz="2400" dirty="0">
                <a:solidFill>
                  <a:srgbClr val="0070C0"/>
                </a:solidFill>
                <a:latin typeface="+mj-lt"/>
              </a:rPr>
              <a:t>Projets sur les thèmes de la santé mentale ou de l’inclusion ; </a:t>
            </a:r>
          </a:p>
          <a:p>
            <a:pPr lvl="1"/>
            <a:r>
              <a:rPr lang="fr-FR" sz="2400" dirty="0">
                <a:solidFill>
                  <a:srgbClr val="0070C0"/>
                </a:solidFill>
                <a:latin typeface="+mj-lt"/>
              </a:rPr>
              <a:t>Projets œuvrant pour les droits des femmes et l’égalité femme / homme ; </a:t>
            </a:r>
          </a:p>
          <a:p>
            <a:pPr lvl="1"/>
            <a:r>
              <a:rPr lang="fr-FR" sz="2400" dirty="0">
                <a:solidFill>
                  <a:srgbClr val="0070C0"/>
                </a:solidFill>
                <a:latin typeface="+mj-lt"/>
              </a:rPr>
              <a:t>Projets concourant à la lutte contre les violences sexistes et sexuelles ; </a:t>
            </a:r>
          </a:p>
          <a:p>
            <a:pPr lvl="1"/>
            <a:r>
              <a:rPr lang="fr-FR" sz="2400" dirty="0">
                <a:solidFill>
                  <a:srgbClr val="0070C0"/>
                </a:solidFill>
                <a:latin typeface="+mj-lt"/>
              </a:rPr>
              <a:t>Projets mettant en place des actions pour soutenir la vie associative en Essonne (</a:t>
            </a:r>
            <a:r>
              <a:rPr lang="fr-FR" sz="2400" dirty="0" err="1">
                <a:solidFill>
                  <a:srgbClr val="0070C0"/>
                </a:solidFill>
                <a:latin typeface="+mj-lt"/>
              </a:rPr>
              <a:t>Guid’Asso</a:t>
            </a:r>
            <a:r>
              <a:rPr lang="fr-FR" sz="2400" dirty="0">
                <a:solidFill>
                  <a:srgbClr val="0070C0"/>
                </a:solidFill>
                <a:latin typeface="+mj-lt"/>
              </a:rPr>
              <a:t>)</a:t>
            </a:r>
          </a:p>
          <a:p>
            <a:pPr>
              <a:buFontTx/>
              <a:buChar char="-"/>
            </a:pPr>
            <a:endParaRPr lang="fr-FR" sz="2133" dirty="0">
              <a:solidFill>
                <a:srgbClr val="0070C0"/>
              </a:solidFill>
            </a:endParaRPr>
          </a:p>
        </p:txBody>
      </p:sp>
      <p:sp>
        <p:nvSpPr>
          <p:cNvPr id="9" name="Espace réservé du numéro de diapositive 4">
            <a:extLst>
              <a:ext uri="{FF2B5EF4-FFF2-40B4-BE49-F238E27FC236}">
                <a16:creationId xmlns:a16="http://schemas.microsoft.com/office/drawing/2014/main" id="{E1BCEF91-7E83-8FF7-5579-3A17E7E2CB62}"/>
              </a:ext>
            </a:extLst>
          </p:cNvPr>
          <p:cNvSpPr txBox="1">
            <a:spLocks/>
          </p:cNvSpPr>
          <p:nvPr/>
        </p:nvSpPr>
        <p:spPr>
          <a:xfrm>
            <a:off x="4827747" y="6602646"/>
            <a:ext cx="1422400" cy="243417"/>
          </a:xfrm>
          <a:prstGeom prst="rect">
            <a:avLst/>
          </a:prstGeom>
        </p:spPr>
        <p:txBody>
          <a:bodyPr vert="horz" lIns="60960" tIns="30480" rIns="60960" bIns="3048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067">
                <a:solidFill>
                  <a:schemeClr val="tx1"/>
                </a:solidFill>
              </a:rPr>
              <a:pPr/>
              <a:t>9</a:t>
            </a:fld>
            <a:endParaRPr lang="en-US" sz="1067" dirty="0">
              <a:solidFill>
                <a:schemeClr val="tx1"/>
              </a:solidFill>
            </a:endParaRPr>
          </a:p>
        </p:txBody>
      </p:sp>
    </p:spTree>
    <p:extLst>
      <p:ext uri="{BB962C8B-B14F-4D97-AF65-F5344CB8AC3E}">
        <p14:creationId xmlns:p14="http://schemas.microsoft.com/office/powerpoint/2010/main" val="16870353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1467</TotalTime>
  <Words>3086</Words>
  <Application>Microsoft Office PowerPoint</Application>
  <PresentationFormat>Grand écran</PresentationFormat>
  <Paragraphs>360</Paragraphs>
  <Slides>22</Slides>
  <Notes>19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22</vt:i4>
      </vt:variant>
    </vt:vector>
  </HeadingPairs>
  <TitlesOfParts>
    <vt:vector size="31" baseType="lpstr">
      <vt:lpstr>Aptos</vt:lpstr>
      <vt:lpstr>Aptos Display</vt:lpstr>
      <vt:lpstr>Arial</vt:lpstr>
      <vt:lpstr>Calibri</vt:lpstr>
      <vt:lpstr>Courier New</vt:lpstr>
      <vt:lpstr>Marianne</vt:lpstr>
      <vt:lpstr>Symbol</vt:lpstr>
      <vt:lpstr>Wingdings</vt:lpstr>
      <vt:lpstr>Thème Office</vt:lpstr>
      <vt:lpstr>Présentation PowerPoint</vt:lpstr>
      <vt:lpstr>Calendrier</vt:lpstr>
      <vt:lpstr>Qu’est-ce que le FDVA 2 ?</vt:lpstr>
      <vt:lpstr>Éligibilité</vt:lpstr>
      <vt:lpstr>Types de projets soutenus </vt:lpstr>
      <vt:lpstr>Orientations régionales 2026 FDVA 2</vt:lpstr>
      <vt:lpstr>Priorités régionales 2026 FDVA 2</vt:lpstr>
      <vt:lpstr>Partenariat DRAC-DRAJES  Perspectives 2026</vt:lpstr>
      <vt:lpstr>FDVA 2  : Priorités départementales de l’Essonne 2026</vt:lpstr>
      <vt:lpstr>Présentation PowerPoint</vt:lpstr>
      <vt:lpstr>Présentation PowerPoint</vt:lpstr>
      <vt:lpstr>Quelques informations complémentaires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Delphine Cazin</dc:creator>
  <cp:lastModifiedBy>Delphine Cazin</cp:lastModifiedBy>
  <cp:revision>32</cp:revision>
  <dcterms:created xsi:type="dcterms:W3CDTF">2026-01-08T09:19:10Z</dcterms:created>
  <dcterms:modified xsi:type="dcterms:W3CDTF">2026-04-16T13:57:45Z</dcterms:modified>
</cp:coreProperties>
</file>