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383" r:id="rId2"/>
    <p:sldId id="417" r:id="rId3"/>
    <p:sldId id="418" r:id="rId4"/>
    <p:sldId id="413" r:id="rId5"/>
    <p:sldId id="420" r:id="rId6"/>
    <p:sldId id="419" r:id="rId7"/>
    <p:sldId id="298" r:id="rId8"/>
    <p:sldId id="384" r:id="rId9"/>
    <p:sldId id="407"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05" d="100"/>
          <a:sy n="105" d="100"/>
        </p:scale>
        <p:origin x="1794"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340895-39E9-456A-83B4-398231B5F994}" type="datetimeFigureOut">
              <a:rPr lang="fr-FR" smtClean="0"/>
              <a:t>09/04/2026</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7E0CEA-2938-4A15-B8CF-78F7AD4357A7}" type="slidenum">
              <a:rPr lang="fr-FR" smtClean="0"/>
              <a:t>‹N°›</a:t>
            </a:fld>
            <a:endParaRPr lang="fr-FR"/>
          </a:p>
        </p:txBody>
      </p:sp>
    </p:spTree>
    <p:extLst>
      <p:ext uri="{BB962C8B-B14F-4D97-AF65-F5344CB8AC3E}">
        <p14:creationId xmlns:p14="http://schemas.microsoft.com/office/powerpoint/2010/main" val="4047719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sz="1200" b="1" u="sng" dirty="0"/>
              <a:t> </a:t>
            </a:r>
            <a:endParaRPr lang="fr-FR" dirty="0"/>
          </a:p>
        </p:txBody>
      </p:sp>
      <p:sp>
        <p:nvSpPr>
          <p:cNvPr id="4" name="Espace réservé du numéro de diapositive 3"/>
          <p:cNvSpPr>
            <a:spLocks noGrp="1"/>
          </p:cNvSpPr>
          <p:nvPr>
            <p:ph type="sldNum" sz="quarter" idx="10"/>
          </p:nvPr>
        </p:nvSpPr>
        <p:spPr/>
        <p:txBody>
          <a:bodyPr/>
          <a:lstStyle/>
          <a:p>
            <a:fld id="{25876B6C-EAD5-4696-8CC8-1BECD57EB351}" type="slidenum">
              <a:rPr lang="fr-FR" smtClean="0"/>
              <a:t>1</a:t>
            </a:fld>
            <a:endParaRPr lang="fr-FR"/>
          </a:p>
        </p:txBody>
      </p:sp>
    </p:spTree>
    <p:extLst>
      <p:ext uri="{BB962C8B-B14F-4D97-AF65-F5344CB8AC3E}">
        <p14:creationId xmlns:p14="http://schemas.microsoft.com/office/powerpoint/2010/main" val="3581189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r>
              <a:rPr lang="fr-FR" sz="1000" kern="1200" baseline="0" dirty="0">
                <a:solidFill>
                  <a:schemeClr val="tx1"/>
                </a:solidFill>
                <a:effectLst/>
                <a:latin typeface="+mn-lt"/>
                <a:ea typeface="+mn-ea"/>
                <a:cs typeface="+mn-cs"/>
              </a:rPr>
              <a:t>Diapo OK</a:t>
            </a:r>
          </a:p>
        </p:txBody>
      </p:sp>
      <p:sp>
        <p:nvSpPr>
          <p:cNvPr id="4" name="Espace réservé du numéro de diapositive 3"/>
          <p:cNvSpPr>
            <a:spLocks noGrp="1"/>
          </p:cNvSpPr>
          <p:nvPr>
            <p:ph type="sldNum" sz="quarter" idx="10"/>
          </p:nvPr>
        </p:nvSpPr>
        <p:spPr/>
        <p:txBody>
          <a:bodyPr/>
          <a:lstStyle/>
          <a:p>
            <a:fld id="{25876B6C-EAD5-4696-8CC8-1BECD57EB351}" type="slidenum">
              <a:rPr lang="fr-FR" smtClean="0"/>
              <a:t>2</a:t>
            </a:fld>
            <a:endParaRPr lang="fr-FR"/>
          </a:p>
        </p:txBody>
      </p:sp>
      <p:sp>
        <p:nvSpPr>
          <p:cNvPr id="5" name="Espace réservé du pied de page 4"/>
          <p:cNvSpPr>
            <a:spLocks noGrp="1"/>
          </p:cNvSpPr>
          <p:nvPr>
            <p:ph type="ftr" sz="quarter" idx="11"/>
          </p:nvPr>
        </p:nvSpPr>
        <p:spPr/>
        <p:txBody>
          <a:bodyPr/>
          <a:lstStyle/>
          <a:p>
            <a:r>
              <a:rPr lang="fr-FR"/>
              <a:t>1</a:t>
            </a:r>
          </a:p>
        </p:txBody>
      </p:sp>
    </p:spTree>
    <p:extLst>
      <p:ext uri="{BB962C8B-B14F-4D97-AF65-F5344CB8AC3E}">
        <p14:creationId xmlns:p14="http://schemas.microsoft.com/office/powerpoint/2010/main" val="728206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r>
              <a:rPr lang="fr-FR" sz="1000" kern="1200" baseline="0" dirty="0">
                <a:solidFill>
                  <a:schemeClr val="tx1"/>
                </a:solidFill>
                <a:effectLst/>
                <a:latin typeface="+mn-lt"/>
                <a:ea typeface="+mn-ea"/>
                <a:cs typeface="+mn-cs"/>
              </a:rPr>
              <a:t>Diapo OK</a:t>
            </a:r>
          </a:p>
        </p:txBody>
      </p:sp>
      <p:sp>
        <p:nvSpPr>
          <p:cNvPr id="4" name="Espace réservé du numéro de diapositive 3"/>
          <p:cNvSpPr>
            <a:spLocks noGrp="1"/>
          </p:cNvSpPr>
          <p:nvPr>
            <p:ph type="sldNum" sz="quarter" idx="10"/>
          </p:nvPr>
        </p:nvSpPr>
        <p:spPr/>
        <p:txBody>
          <a:bodyPr/>
          <a:lstStyle/>
          <a:p>
            <a:fld id="{25876B6C-EAD5-4696-8CC8-1BECD57EB351}" type="slidenum">
              <a:rPr lang="fr-FR" smtClean="0"/>
              <a:t>3</a:t>
            </a:fld>
            <a:endParaRPr lang="fr-FR"/>
          </a:p>
        </p:txBody>
      </p:sp>
      <p:sp>
        <p:nvSpPr>
          <p:cNvPr id="5" name="Espace réservé du pied de page 4"/>
          <p:cNvSpPr>
            <a:spLocks noGrp="1"/>
          </p:cNvSpPr>
          <p:nvPr>
            <p:ph type="ftr" sz="quarter" idx="11"/>
          </p:nvPr>
        </p:nvSpPr>
        <p:spPr/>
        <p:txBody>
          <a:bodyPr/>
          <a:lstStyle/>
          <a:p>
            <a:r>
              <a:rPr lang="fr-FR"/>
              <a:t>1</a:t>
            </a:r>
          </a:p>
        </p:txBody>
      </p:sp>
    </p:spTree>
    <p:extLst>
      <p:ext uri="{BB962C8B-B14F-4D97-AF65-F5344CB8AC3E}">
        <p14:creationId xmlns:p14="http://schemas.microsoft.com/office/powerpoint/2010/main" val="2843211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r>
              <a:rPr lang="fr-FR" sz="1000" kern="1200" baseline="0" dirty="0">
                <a:solidFill>
                  <a:schemeClr val="tx1"/>
                </a:solidFill>
                <a:effectLst/>
                <a:latin typeface="+mn-lt"/>
                <a:ea typeface="+mn-ea"/>
                <a:cs typeface="+mn-cs"/>
              </a:rPr>
              <a:t>Diapo OK</a:t>
            </a:r>
          </a:p>
        </p:txBody>
      </p:sp>
      <p:sp>
        <p:nvSpPr>
          <p:cNvPr id="4" name="Espace réservé du numéro de diapositive 3"/>
          <p:cNvSpPr>
            <a:spLocks noGrp="1"/>
          </p:cNvSpPr>
          <p:nvPr>
            <p:ph type="sldNum" sz="quarter" idx="10"/>
          </p:nvPr>
        </p:nvSpPr>
        <p:spPr/>
        <p:txBody>
          <a:bodyPr/>
          <a:lstStyle/>
          <a:p>
            <a:fld id="{25876B6C-EAD5-4696-8CC8-1BECD57EB351}" type="slidenum">
              <a:rPr lang="fr-FR" smtClean="0"/>
              <a:t>4</a:t>
            </a:fld>
            <a:endParaRPr lang="fr-FR"/>
          </a:p>
        </p:txBody>
      </p:sp>
      <p:sp>
        <p:nvSpPr>
          <p:cNvPr id="5" name="Espace réservé du pied de page 4"/>
          <p:cNvSpPr>
            <a:spLocks noGrp="1"/>
          </p:cNvSpPr>
          <p:nvPr>
            <p:ph type="ftr" sz="quarter" idx="11"/>
          </p:nvPr>
        </p:nvSpPr>
        <p:spPr/>
        <p:txBody>
          <a:bodyPr/>
          <a:lstStyle/>
          <a:p>
            <a:r>
              <a:rPr lang="fr-FR"/>
              <a:t>1</a:t>
            </a:r>
          </a:p>
        </p:txBody>
      </p:sp>
    </p:spTree>
    <p:extLst>
      <p:ext uri="{BB962C8B-B14F-4D97-AF65-F5344CB8AC3E}">
        <p14:creationId xmlns:p14="http://schemas.microsoft.com/office/powerpoint/2010/main" val="17475414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r>
              <a:rPr lang="fr-FR" sz="1000" kern="1200" baseline="0" dirty="0">
                <a:solidFill>
                  <a:schemeClr val="tx1"/>
                </a:solidFill>
                <a:effectLst/>
                <a:latin typeface="+mn-lt"/>
                <a:ea typeface="+mn-ea"/>
                <a:cs typeface="+mn-cs"/>
              </a:rPr>
              <a:t>Diapo OK</a:t>
            </a:r>
          </a:p>
        </p:txBody>
      </p:sp>
      <p:sp>
        <p:nvSpPr>
          <p:cNvPr id="4" name="Espace réservé du numéro de diapositive 3"/>
          <p:cNvSpPr>
            <a:spLocks noGrp="1"/>
          </p:cNvSpPr>
          <p:nvPr>
            <p:ph type="sldNum" sz="quarter" idx="10"/>
          </p:nvPr>
        </p:nvSpPr>
        <p:spPr/>
        <p:txBody>
          <a:bodyPr/>
          <a:lstStyle/>
          <a:p>
            <a:fld id="{25876B6C-EAD5-4696-8CC8-1BECD57EB351}" type="slidenum">
              <a:rPr lang="fr-FR" smtClean="0"/>
              <a:t>5</a:t>
            </a:fld>
            <a:endParaRPr lang="fr-FR"/>
          </a:p>
        </p:txBody>
      </p:sp>
      <p:sp>
        <p:nvSpPr>
          <p:cNvPr id="5" name="Espace réservé du pied de page 4"/>
          <p:cNvSpPr>
            <a:spLocks noGrp="1"/>
          </p:cNvSpPr>
          <p:nvPr>
            <p:ph type="ftr" sz="quarter" idx="11"/>
          </p:nvPr>
        </p:nvSpPr>
        <p:spPr/>
        <p:txBody>
          <a:bodyPr/>
          <a:lstStyle/>
          <a:p>
            <a:r>
              <a:rPr lang="fr-FR"/>
              <a:t>1</a:t>
            </a:r>
          </a:p>
        </p:txBody>
      </p:sp>
    </p:spTree>
    <p:extLst>
      <p:ext uri="{BB962C8B-B14F-4D97-AF65-F5344CB8AC3E}">
        <p14:creationId xmlns:p14="http://schemas.microsoft.com/office/powerpoint/2010/main" val="38906226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r>
              <a:rPr lang="fr-FR" sz="1000" kern="1200" baseline="0" dirty="0">
                <a:solidFill>
                  <a:schemeClr val="tx1"/>
                </a:solidFill>
                <a:effectLst/>
                <a:latin typeface="+mn-lt"/>
                <a:ea typeface="+mn-ea"/>
                <a:cs typeface="+mn-cs"/>
              </a:rPr>
              <a:t>Diapo OK</a:t>
            </a:r>
          </a:p>
        </p:txBody>
      </p:sp>
      <p:sp>
        <p:nvSpPr>
          <p:cNvPr id="4" name="Espace réservé du numéro de diapositive 3"/>
          <p:cNvSpPr>
            <a:spLocks noGrp="1"/>
          </p:cNvSpPr>
          <p:nvPr>
            <p:ph type="sldNum" sz="quarter" idx="10"/>
          </p:nvPr>
        </p:nvSpPr>
        <p:spPr/>
        <p:txBody>
          <a:bodyPr/>
          <a:lstStyle/>
          <a:p>
            <a:fld id="{25876B6C-EAD5-4696-8CC8-1BECD57EB351}" type="slidenum">
              <a:rPr lang="fr-FR" smtClean="0"/>
              <a:t>6</a:t>
            </a:fld>
            <a:endParaRPr lang="fr-FR"/>
          </a:p>
        </p:txBody>
      </p:sp>
      <p:sp>
        <p:nvSpPr>
          <p:cNvPr id="5" name="Espace réservé du pied de page 4"/>
          <p:cNvSpPr>
            <a:spLocks noGrp="1"/>
          </p:cNvSpPr>
          <p:nvPr>
            <p:ph type="ftr" sz="quarter" idx="11"/>
          </p:nvPr>
        </p:nvSpPr>
        <p:spPr/>
        <p:txBody>
          <a:bodyPr/>
          <a:lstStyle/>
          <a:p>
            <a:r>
              <a:rPr lang="fr-FR"/>
              <a:t>1</a:t>
            </a:r>
          </a:p>
        </p:txBody>
      </p:sp>
    </p:spTree>
    <p:extLst>
      <p:ext uri="{BB962C8B-B14F-4D97-AF65-F5344CB8AC3E}">
        <p14:creationId xmlns:p14="http://schemas.microsoft.com/office/powerpoint/2010/main" val="8268322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sz="1200" b="1" u="sng" dirty="0"/>
              <a:t> </a:t>
            </a:r>
            <a:endParaRPr lang="fr-FR" dirty="0"/>
          </a:p>
        </p:txBody>
      </p:sp>
      <p:sp>
        <p:nvSpPr>
          <p:cNvPr id="4" name="Espace réservé du numéro de diapositive 3"/>
          <p:cNvSpPr>
            <a:spLocks noGrp="1"/>
          </p:cNvSpPr>
          <p:nvPr>
            <p:ph type="sldNum" sz="quarter" idx="10"/>
          </p:nvPr>
        </p:nvSpPr>
        <p:spPr/>
        <p:txBody>
          <a:bodyPr/>
          <a:lstStyle/>
          <a:p>
            <a:fld id="{25876B6C-EAD5-4696-8CC8-1BECD57EB351}" type="slidenum">
              <a:rPr lang="fr-FR" smtClean="0"/>
              <a:t>8</a:t>
            </a:fld>
            <a:endParaRPr lang="fr-FR"/>
          </a:p>
        </p:txBody>
      </p:sp>
    </p:spTree>
    <p:extLst>
      <p:ext uri="{BB962C8B-B14F-4D97-AF65-F5344CB8AC3E}">
        <p14:creationId xmlns:p14="http://schemas.microsoft.com/office/powerpoint/2010/main" val="35833546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sz="1200" b="1" u="sng" dirty="0"/>
              <a:t> </a:t>
            </a:r>
            <a:endParaRPr lang="fr-FR" dirty="0"/>
          </a:p>
        </p:txBody>
      </p:sp>
      <p:sp>
        <p:nvSpPr>
          <p:cNvPr id="4" name="Espace réservé du numéro de diapositive 3"/>
          <p:cNvSpPr>
            <a:spLocks noGrp="1"/>
          </p:cNvSpPr>
          <p:nvPr>
            <p:ph type="sldNum" sz="quarter" idx="10"/>
          </p:nvPr>
        </p:nvSpPr>
        <p:spPr/>
        <p:txBody>
          <a:bodyPr/>
          <a:lstStyle/>
          <a:p>
            <a:fld id="{25876B6C-EAD5-4696-8CC8-1BECD57EB351}" type="slidenum">
              <a:rPr lang="fr-FR" smtClean="0"/>
              <a:t>9</a:t>
            </a:fld>
            <a:endParaRPr lang="fr-FR"/>
          </a:p>
        </p:txBody>
      </p:sp>
    </p:spTree>
    <p:extLst>
      <p:ext uri="{BB962C8B-B14F-4D97-AF65-F5344CB8AC3E}">
        <p14:creationId xmlns:p14="http://schemas.microsoft.com/office/powerpoint/2010/main" val="27936731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4/9/2026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4/9/2026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4/9/2026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4/9/2026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4/9/2026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4/9/2026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4/9/2026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4/9/2026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4/9/2026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‹N°›</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ac-versailles.fr/bureau-engagement-essonne-126800" TargetMode="External"/><Relationship Id="rId3" Type="http://schemas.openxmlformats.org/officeDocument/2006/relationships/image" Target="../media/image1.png"/><Relationship Id="rId7" Type="http://schemas.openxmlformats.org/officeDocument/2006/relationships/hyperlink" Target="mailto:ce.sdjes91.acm@ac-versailles.fr"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mailto:ce.sdjes91.vieassociative@ac-versailles.fr" TargetMode="External"/><Relationship Id="rId5" Type="http://schemas.openxmlformats.org/officeDocument/2006/relationships/image" Target="../media/image3.png"/><Relationship Id="rId10" Type="http://schemas.openxmlformats.org/officeDocument/2006/relationships/image" Target="../media/image4.jpg"/><Relationship Id="rId4" Type="http://schemas.openxmlformats.org/officeDocument/2006/relationships/image" Target="../media/image2.png"/><Relationship Id="rId9" Type="http://schemas.openxmlformats.org/officeDocument/2006/relationships/hyperlink" Target="https://www.ac-versailles.fr/bureau-jeunesse-essonne-125123"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lecompteasso.associations.gouv.fr/"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485" y="805296"/>
            <a:ext cx="3764416" cy="1390650"/>
          </a:xfrm>
          <a:custGeom>
            <a:avLst/>
            <a:gdLst/>
            <a:ahLst/>
            <a:cxnLst/>
            <a:rect l="l" t="t" r="r" b="b"/>
            <a:pathLst>
              <a:path w="8728200" h="3857287">
                <a:moveTo>
                  <a:pt x="0" y="0"/>
                </a:moveTo>
                <a:lnTo>
                  <a:pt x="8728200" y="0"/>
                </a:lnTo>
                <a:lnTo>
                  <a:pt x="8728200" y="3857287"/>
                </a:lnTo>
                <a:lnTo>
                  <a:pt x="0" y="3857287"/>
                </a:lnTo>
                <a:lnTo>
                  <a:pt x="0" y="0"/>
                </a:lnTo>
                <a:close/>
              </a:path>
            </a:pathLst>
          </a:custGeom>
          <a:blipFill>
            <a:blip r:embed="rId3"/>
            <a:stretch>
              <a:fillRect r="-11077" b="-90183"/>
            </a:stretch>
          </a:blipFill>
        </p:spPr>
      </p:sp>
      <p:sp>
        <p:nvSpPr>
          <p:cNvPr id="3" name="Freeform 3"/>
          <p:cNvSpPr/>
          <p:nvPr/>
        </p:nvSpPr>
        <p:spPr>
          <a:xfrm>
            <a:off x="7821336" y="3126277"/>
            <a:ext cx="1322665" cy="2874473"/>
          </a:xfrm>
          <a:custGeom>
            <a:avLst/>
            <a:gdLst/>
            <a:ahLst/>
            <a:cxnLst/>
            <a:rect l="l" t="t" r="r" b="b"/>
            <a:pathLst>
              <a:path w="2645330" h="5748947">
                <a:moveTo>
                  <a:pt x="0" y="0"/>
                </a:moveTo>
                <a:lnTo>
                  <a:pt x="2645330" y="0"/>
                </a:lnTo>
                <a:lnTo>
                  <a:pt x="2645330" y="5748947"/>
                </a:lnTo>
                <a:lnTo>
                  <a:pt x="0" y="5748947"/>
                </a:lnTo>
                <a:lnTo>
                  <a:pt x="0" y="0"/>
                </a:lnTo>
                <a:close/>
              </a:path>
            </a:pathLst>
          </a:custGeom>
          <a:blipFill>
            <a:blip r:embed="rId4"/>
            <a:stretch>
              <a:fillRect l="-349697" t="-56572"/>
            </a:stretch>
          </a:blipFill>
        </p:spPr>
      </p:sp>
      <p:sp>
        <p:nvSpPr>
          <p:cNvPr id="4" name="Freeform 4"/>
          <p:cNvSpPr/>
          <p:nvPr/>
        </p:nvSpPr>
        <p:spPr>
          <a:xfrm>
            <a:off x="1" y="3684636"/>
            <a:ext cx="1862345" cy="2316115"/>
          </a:xfrm>
          <a:custGeom>
            <a:avLst/>
            <a:gdLst/>
            <a:ahLst/>
            <a:cxnLst/>
            <a:rect l="l" t="t" r="r" b="b"/>
            <a:pathLst>
              <a:path w="3724691" h="4632230">
                <a:moveTo>
                  <a:pt x="0" y="0"/>
                </a:moveTo>
                <a:lnTo>
                  <a:pt x="3724691" y="0"/>
                </a:lnTo>
                <a:lnTo>
                  <a:pt x="3724691" y="4632230"/>
                </a:lnTo>
                <a:lnTo>
                  <a:pt x="0" y="4632230"/>
                </a:lnTo>
                <a:lnTo>
                  <a:pt x="0" y="0"/>
                </a:lnTo>
                <a:close/>
              </a:path>
            </a:pathLst>
          </a:custGeom>
          <a:blipFill>
            <a:blip r:embed="rId5"/>
            <a:stretch>
              <a:fillRect l="-4882" t="-130476" r="-273926"/>
            </a:stretch>
          </a:blipFill>
        </p:spPr>
      </p:sp>
      <p:sp>
        <p:nvSpPr>
          <p:cNvPr id="11" name="Espace réservé du contenu 5"/>
          <p:cNvSpPr txBox="1">
            <a:spLocks/>
          </p:cNvSpPr>
          <p:nvPr/>
        </p:nvSpPr>
        <p:spPr>
          <a:xfrm>
            <a:off x="487085" y="2368971"/>
            <a:ext cx="7334250" cy="2461600"/>
          </a:xfrm>
          <a:prstGeom prst="rect">
            <a:avLst/>
          </a:prstGeom>
        </p:spPr>
        <p:txBody>
          <a:bodyPr vert="horz" lIns="45720" tIns="22860" rIns="45720" bIns="2286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fr-FR" sz="1600" dirty="0"/>
          </a:p>
          <a:p>
            <a:pPr marL="0" indent="0">
              <a:buNone/>
            </a:pPr>
            <a:endParaRPr lang="fr-FR" sz="1600" dirty="0"/>
          </a:p>
        </p:txBody>
      </p:sp>
      <p:sp>
        <p:nvSpPr>
          <p:cNvPr id="5" name="Espace réservé du numéro de diapositive 4"/>
          <p:cNvSpPr>
            <a:spLocks noGrp="1"/>
          </p:cNvSpPr>
          <p:nvPr>
            <p:ph type="sldNum" sz="quarter" idx="12"/>
          </p:nvPr>
        </p:nvSpPr>
        <p:spPr/>
        <p:txBody>
          <a:bodyPr/>
          <a:lstStyle/>
          <a:p>
            <a:fld id="{B6F15528-21DE-4FAA-801E-634DDDAF4B2B}" type="slidenum">
              <a:rPr lang="en-US" smtClean="0"/>
              <a:pPr/>
              <a:t>1</a:t>
            </a:fld>
            <a:endParaRPr lang="en-US" dirty="0"/>
          </a:p>
        </p:txBody>
      </p:sp>
      <p:sp>
        <p:nvSpPr>
          <p:cNvPr id="6" name="ZoneTexte 5">
            <a:extLst>
              <a:ext uri="{FF2B5EF4-FFF2-40B4-BE49-F238E27FC236}">
                <a16:creationId xmlns:a16="http://schemas.microsoft.com/office/drawing/2014/main" id="{2F4B27B4-42D2-4C90-D1F5-324D1FB963EC}"/>
              </a:ext>
            </a:extLst>
          </p:cNvPr>
          <p:cNvSpPr txBox="1"/>
          <p:nvPr/>
        </p:nvSpPr>
        <p:spPr>
          <a:xfrm>
            <a:off x="136715" y="2003905"/>
            <a:ext cx="8870570" cy="2862322"/>
          </a:xfrm>
          <a:prstGeom prst="rect">
            <a:avLst/>
          </a:prstGeom>
          <a:noFill/>
        </p:spPr>
        <p:txBody>
          <a:bodyPr wrap="square" rtlCol="0">
            <a:spAutoFit/>
          </a:bodyPr>
          <a:lstStyle/>
          <a:p>
            <a:pPr algn="ctr"/>
            <a:r>
              <a:rPr lang="fr-FR" sz="3000" b="1" dirty="0" err="1"/>
              <a:t>Flash’Form</a:t>
            </a:r>
            <a:r>
              <a:rPr lang="fr-FR" sz="3000" b="1" dirty="0"/>
              <a:t> Appel à Projet AJ-DSR : </a:t>
            </a:r>
          </a:p>
          <a:p>
            <a:pPr algn="ctr"/>
            <a:r>
              <a:rPr lang="fr-FR" sz="3000" b="1" dirty="0"/>
              <a:t>Actions jeunesse-document stratégique régional </a:t>
            </a:r>
          </a:p>
          <a:p>
            <a:pPr algn="ctr"/>
            <a:r>
              <a:rPr lang="fr-FR" sz="3000" b="1" dirty="0"/>
              <a:t>fonctionnement et projets innovants 2026  </a:t>
            </a:r>
          </a:p>
          <a:p>
            <a:pPr algn="ctr"/>
            <a:r>
              <a:rPr lang="fr-FR" sz="3000" b="1" dirty="0"/>
              <a:t>Jeudi 9 avril 2026 </a:t>
            </a:r>
          </a:p>
          <a:p>
            <a:pPr algn="ctr"/>
            <a:r>
              <a:rPr lang="fr-FR" sz="3000" b="1" dirty="0"/>
              <a:t>14h30 en </a:t>
            </a:r>
            <a:r>
              <a:rPr lang="fr-FR" sz="3000" b="1" dirty="0" err="1"/>
              <a:t>visio</a:t>
            </a:r>
            <a:endParaRPr lang="fr-FR" sz="3000" b="1" dirty="0"/>
          </a:p>
          <a:p>
            <a:pPr algn="ctr"/>
            <a:r>
              <a:rPr lang="fr-FR" sz="3000" b="1" dirty="0"/>
              <a:t>SDJES 91</a:t>
            </a:r>
          </a:p>
        </p:txBody>
      </p:sp>
      <p:sp>
        <p:nvSpPr>
          <p:cNvPr id="8" name="ZoneTexte 7">
            <a:extLst>
              <a:ext uri="{FF2B5EF4-FFF2-40B4-BE49-F238E27FC236}">
                <a16:creationId xmlns:a16="http://schemas.microsoft.com/office/drawing/2014/main" id="{0659522B-B527-9E5B-57FF-50B773F9F703}"/>
              </a:ext>
            </a:extLst>
          </p:cNvPr>
          <p:cNvSpPr txBox="1"/>
          <p:nvPr/>
        </p:nvSpPr>
        <p:spPr>
          <a:xfrm>
            <a:off x="1616202" y="4631128"/>
            <a:ext cx="6542130" cy="1754326"/>
          </a:xfrm>
          <a:prstGeom prst="rect">
            <a:avLst/>
          </a:prstGeom>
          <a:noFill/>
        </p:spPr>
        <p:txBody>
          <a:bodyPr wrap="square" rtlCol="0">
            <a:spAutoFit/>
          </a:bodyPr>
          <a:lstStyle/>
          <a:p>
            <a:r>
              <a:rPr lang="fr-FR" dirty="0"/>
              <a:t>Adresses mail : </a:t>
            </a:r>
          </a:p>
          <a:p>
            <a:r>
              <a:rPr lang="fr-FR" dirty="0">
                <a:hlinkClick r:id="rId6"/>
              </a:rPr>
              <a:t>ce.sdjes91.vieassociative@ac-versailles.fr</a:t>
            </a:r>
            <a:endParaRPr lang="fr-FR" dirty="0"/>
          </a:p>
          <a:p>
            <a:r>
              <a:rPr lang="fr-FR" dirty="0">
                <a:hlinkClick r:id="rId7"/>
              </a:rPr>
              <a:t>ce.sdjes91.acm@ac-versailles.fr</a:t>
            </a:r>
            <a:endParaRPr lang="fr-FR" dirty="0"/>
          </a:p>
          <a:p>
            <a:r>
              <a:rPr lang="fr-FR" dirty="0"/>
              <a:t>Sites internet :</a:t>
            </a:r>
          </a:p>
          <a:p>
            <a:r>
              <a:rPr lang="fr-FR" dirty="0">
                <a:hlinkClick r:id="rId8"/>
              </a:rPr>
              <a:t>Bureau engagement SDJES 91</a:t>
            </a:r>
            <a:endParaRPr lang="fr-FR" dirty="0"/>
          </a:p>
          <a:p>
            <a:r>
              <a:rPr lang="fr-FR" dirty="0"/>
              <a:t> </a:t>
            </a:r>
            <a:r>
              <a:rPr lang="fr-FR" dirty="0">
                <a:hlinkClick r:id="rId9"/>
              </a:rPr>
              <a:t>https://www.ac-versailles.fr/bureau-jeunesse-essonne-125123</a:t>
            </a:r>
            <a:r>
              <a:rPr lang="fr-FR" dirty="0"/>
              <a:t> </a:t>
            </a:r>
          </a:p>
        </p:txBody>
      </p:sp>
      <p:sp>
        <p:nvSpPr>
          <p:cNvPr id="9" name="ZoneTexte 8">
            <a:extLst>
              <a:ext uri="{FF2B5EF4-FFF2-40B4-BE49-F238E27FC236}">
                <a16:creationId xmlns:a16="http://schemas.microsoft.com/office/drawing/2014/main" id="{0B5E1D5D-58AC-A403-68A3-0D06CEAA16FD}"/>
              </a:ext>
            </a:extLst>
          </p:cNvPr>
          <p:cNvSpPr txBox="1"/>
          <p:nvPr/>
        </p:nvSpPr>
        <p:spPr>
          <a:xfrm>
            <a:off x="6879771" y="1232807"/>
            <a:ext cx="1099981" cy="415498"/>
          </a:xfrm>
          <a:prstGeom prst="rect">
            <a:avLst/>
          </a:prstGeom>
          <a:noFill/>
        </p:spPr>
        <p:txBody>
          <a:bodyPr wrap="none" rtlCol="0">
            <a:spAutoFit/>
          </a:bodyPr>
          <a:lstStyle/>
          <a:p>
            <a:r>
              <a:rPr lang="fr-FR" sz="2100" b="1" dirty="0"/>
              <a:t>Essonne</a:t>
            </a:r>
          </a:p>
        </p:txBody>
      </p:sp>
      <p:pic>
        <p:nvPicPr>
          <p:cNvPr id="12" name="Image 11" descr="Une image contenant texte, Police, capture d’écran, conception&#10;&#10;Le contenu généré par l’IA peut être incorrect.">
            <a:extLst>
              <a:ext uri="{FF2B5EF4-FFF2-40B4-BE49-F238E27FC236}">
                <a16:creationId xmlns:a16="http://schemas.microsoft.com/office/drawing/2014/main" id="{D96EDC85-0BD3-491A-AD2C-6D4CB72971F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6319" y="910817"/>
            <a:ext cx="2699766" cy="896112"/>
          </a:xfrm>
          <a:prstGeom prst="rect">
            <a:avLst/>
          </a:prstGeom>
        </p:spPr>
      </p:pic>
    </p:spTree>
    <p:extLst>
      <p:ext uri="{BB962C8B-B14F-4D97-AF65-F5344CB8AC3E}">
        <p14:creationId xmlns:p14="http://schemas.microsoft.com/office/powerpoint/2010/main" val="16455008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485" y="805296"/>
            <a:ext cx="3764416" cy="1390650"/>
          </a:xfrm>
          <a:custGeom>
            <a:avLst/>
            <a:gdLst/>
            <a:ahLst/>
            <a:cxnLst/>
            <a:rect l="l" t="t" r="r" b="b"/>
            <a:pathLst>
              <a:path w="8728200" h="3857287">
                <a:moveTo>
                  <a:pt x="0" y="0"/>
                </a:moveTo>
                <a:lnTo>
                  <a:pt x="8728200" y="0"/>
                </a:lnTo>
                <a:lnTo>
                  <a:pt x="8728200" y="3857287"/>
                </a:lnTo>
                <a:lnTo>
                  <a:pt x="0" y="3857287"/>
                </a:lnTo>
                <a:lnTo>
                  <a:pt x="0" y="0"/>
                </a:lnTo>
                <a:close/>
              </a:path>
            </a:pathLst>
          </a:custGeom>
          <a:blipFill>
            <a:blip r:embed="rId3"/>
            <a:stretch>
              <a:fillRect r="-11077" b="-90183"/>
            </a:stretch>
          </a:blipFill>
        </p:spPr>
      </p:sp>
      <p:sp>
        <p:nvSpPr>
          <p:cNvPr id="3" name="Freeform 3"/>
          <p:cNvSpPr/>
          <p:nvPr/>
        </p:nvSpPr>
        <p:spPr>
          <a:xfrm>
            <a:off x="7821336" y="3126277"/>
            <a:ext cx="1322665" cy="2874473"/>
          </a:xfrm>
          <a:custGeom>
            <a:avLst/>
            <a:gdLst/>
            <a:ahLst/>
            <a:cxnLst/>
            <a:rect l="l" t="t" r="r" b="b"/>
            <a:pathLst>
              <a:path w="2645330" h="5748947">
                <a:moveTo>
                  <a:pt x="0" y="0"/>
                </a:moveTo>
                <a:lnTo>
                  <a:pt x="2645330" y="0"/>
                </a:lnTo>
                <a:lnTo>
                  <a:pt x="2645330" y="5748947"/>
                </a:lnTo>
                <a:lnTo>
                  <a:pt x="0" y="5748947"/>
                </a:lnTo>
                <a:lnTo>
                  <a:pt x="0" y="0"/>
                </a:lnTo>
                <a:close/>
              </a:path>
            </a:pathLst>
          </a:custGeom>
          <a:blipFill>
            <a:blip r:embed="rId4"/>
            <a:stretch>
              <a:fillRect l="-349697" t="-56572"/>
            </a:stretch>
          </a:blipFill>
        </p:spPr>
      </p:sp>
      <p:sp>
        <p:nvSpPr>
          <p:cNvPr id="4" name="Freeform 4"/>
          <p:cNvSpPr/>
          <p:nvPr/>
        </p:nvSpPr>
        <p:spPr>
          <a:xfrm>
            <a:off x="1" y="3684636"/>
            <a:ext cx="1862345" cy="2316115"/>
          </a:xfrm>
          <a:custGeom>
            <a:avLst/>
            <a:gdLst/>
            <a:ahLst/>
            <a:cxnLst/>
            <a:rect l="l" t="t" r="r" b="b"/>
            <a:pathLst>
              <a:path w="3724691" h="4632230">
                <a:moveTo>
                  <a:pt x="0" y="0"/>
                </a:moveTo>
                <a:lnTo>
                  <a:pt x="3724691" y="0"/>
                </a:lnTo>
                <a:lnTo>
                  <a:pt x="3724691" y="4632230"/>
                </a:lnTo>
                <a:lnTo>
                  <a:pt x="0" y="4632230"/>
                </a:lnTo>
                <a:lnTo>
                  <a:pt x="0" y="0"/>
                </a:lnTo>
                <a:close/>
              </a:path>
            </a:pathLst>
          </a:custGeom>
          <a:blipFill>
            <a:blip r:embed="rId5"/>
            <a:stretch>
              <a:fillRect l="-4882" t="-130476" r="-273926"/>
            </a:stretch>
          </a:blipFill>
        </p:spPr>
      </p:sp>
      <p:sp>
        <p:nvSpPr>
          <p:cNvPr id="7" name="Freeform 7"/>
          <p:cNvSpPr/>
          <p:nvPr/>
        </p:nvSpPr>
        <p:spPr>
          <a:xfrm>
            <a:off x="228601" y="918869"/>
            <a:ext cx="2725625" cy="676864"/>
          </a:xfrm>
          <a:custGeom>
            <a:avLst/>
            <a:gdLst/>
            <a:ahLst/>
            <a:cxnLst/>
            <a:rect l="l" t="t" r="r" b="b"/>
            <a:pathLst>
              <a:path w="5451251" h="1353727">
                <a:moveTo>
                  <a:pt x="0" y="0"/>
                </a:moveTo>
                <a:lnTo>
                  <a:pt x="5451251" y="0"/>
                </a:lnTo>
                <a:lnTo>
                  <a:pt x="5451251" y="1353727"/>
                </a:lnTo>
                <a:lnTo>
                  <a:pt x="0" y="1353727"/>
                </a:lnTo>
                <a:lnTo>
                  <a:pt x="0" y="0"/>
                </a:lnTo>
                <a:close/>
              </a:path>
            </a:pathLst>
          </a:custGeom>
          <a:blipFill>
            <a:blip r:embed="rId6"/>
            <a:stretch>
              <a:fillRect/>
            </a:stretch>
          </a:blipFill>
        </p:spPr>
      </p:sp>
      <p:sp>
        <p:nvSpPr>
          <p:cNvPr id="8" name="Espace réservé du numéro de diapositive 7"/>
          <p:cNvSpPr>
            <a:spLocks noGrp="1"/>
          </p:cNvSpPr>
          <p:nvPr>
            <p:ph type="sldNum" sz="quarter" idx="12"/>
          </p:nvPr>
        </p:nvSpPr>
        <p:spPr>
          <a:xfrm>
            <a:off x="4320000" y="5717250"/>
            <a:ext cx="504000" cy="180000"/>
          </a:xfrm>
        </p:spPr>
        <p:txBody>
          <a:bodyPr/>
          <a:lstStyle/>
          <a:p>
            <a:pPr algn="ctr"/>
            <a:fld id="{B6F15528-21DE-4FAA-801E-634DDDAF4B2B}" type="slidenum">
              <a:rPr lang="en-US" sz="800">
                <a:solidFill>
                  <a:schemeClr val="tx1"/>
                </a:solidFill>
              </a:rPr>
              <a:pPr algn="ctr"/>
              <a:t>2</a:t>
            </a:fld>
            <a:endParaRPr lang="en-US" sz="800" dirty="0">
              <a:solidFill>
                <a:schemeClr val="tx1"/>
              </a:solidFill>
            </a:endParaRPr>
          </a:p>
        </p:txBody>
      </p:sp>
      <p:sp>
        <p:nvSpPr>
          <p:cNvPr id="5" name="Titre 4">
            <a:extLst>
              <a:ext uri="{FF2B5EF4-FFF2-40B4-BE49-F238E27FC236}">
                <a16:creationId xmlns:a16="http://schemas.microsoft.com/office/drawing/2014/main" id="{6E22CB1A-11C3-CD68-65D9-C0F3D0E50239}"/>
              </a:ext>
            </a:extLst>
          </p:cNvPr>
          <p:cNvSpPr>
            <a:spLocks noGrp="1"/>
          </p:cNvSpPr>
          <p:nvPr>
            <p:ph type="title"/>
          </p:nvPr>
        </p:nvSpPr>
        <p:spPr>
          <a:xfrm>
            <a:off x="3993017" y="1257300"/>
            <a:ext cx="4762500" cy="605132"/>
          </a:xfrm>
        </p:spPr>
        <p:txBody>
          <a:bodyPr>
            <a:normAutofit/>
          </a:bodyPr>
          <a:lstStyle/>
          <a:p>
            <a:pPr defTabSz="685835"/>
            <a:r>
              <a:rPr lang="fr-FR" sz="2000" b="1" dirty="0">
                <a:solidFill>
                  <a:schemeClr val="tx2"/>
                </a:solidFill>
                <a:latin typeface="Marianne" panose="02000000000000000000" pitchFamily="2" charset="0"/>
              </a:rPr>
              <a:t>Calendrier</a:t>
            </a:r>
          </a:p>
        </p:txBody>
      </p:sp>
      <p:sp>
        <p:nvSpPr>
          <p:cNvPr id="6" name="ZoneTexte 5">
            <a:extLst>
              <a:ext uri="{FF2B5EF4-FFF2-40B4-BE49-F238E27FC236}">
                <a16:creationId xmlns:a16="http://schemas.microsoft.com/office/drawing/2014/main" id="{7E9A375A-BBFF-7F07-2E45-A78495B4ADDF}"/>
              </a:ext>
            </a:extLst>
          </p:cNvPr>
          <p:cNvSpPr txBox="1"/>
          <p:nvPr/>
        </p:nvSpPr>
        <p:spPr>
          <a:xfrm>
            <a:off x="912341" y="2410666"/>
            <a:ext cx="7681847" cy="3416320"/>
          </a:xfrm>
          <a:prstGeom prst="rect">
            <a:avLst/>
          </a:prstGeom>
          <a:noFill/>
        </p:spPr>
        <p:txBody>
          <a:bodyPr wrap="none" rtlCol="0">
            <a:spAutoFit/>
          </a:bodyPr>
          <a:lstStyle/>
          <a:p>
            <a:r>
              <a:rPr lang="fr-FR" dirty="0">
                <a:solidFill>
                  <a:srgbClr val="0070C0"/>
                </a:solidFill>
              </a:rPr>
              <a:t>Ouverture : mercredi 15 avril 2026</a:t>
            </a:r>
          </a:p>
          <a:p>
            <a:r>
              <a:rPr lang="fr-FR" dirty="0">
                <a:solidFill>
                  <a:srgbClr val="0070C0"/>
                </a:solidFill>
              </a:rPr>
              <a:t>Fermeture : lundi 1</a:t>
            </a:r>
            <a:r>
              <a:rPr lang="fr-FR" baseline="30000" dirty="0">
                <a:solidFill>
                  <a:srgbClr val="0070C0"/>
                </a:solidFill>
              </a:rPr>
              <a:t>er</a:t>
            </a:r>
            <a:r>
              <a:rPr lang="fr-FR" dirty="0">
                <a:solidFill>
                  <a:srgbClr val="0070C0"/>
                </a:solidFill>
              </a:rPr>
              <a:t> juin 2026 à 12h</a:t>
            </a:r>
          </a:p>
          <a:p>
            <a:r>
              <a:rPr lang="fr-FR" dirty="0">
                <a:solidFill>
                  <a:srgbClr val="0070C0"/>
                </a:solidFill>
              </a:rPr>
              <a:t>6 semaines et demi de délai pour les dépôts de dossiers </a:t>
            </a:r>
          </a:p>
          <a:p>
            <a:endParaRPr lang="fr-FR" dirty="0">
              <a:solidFill>
                <a:srgbClr val="0070C0"/>
              </a:solidFill>
            </a:endParaRPr>
          </a:p>
          <a:p>
            <a:r>
              <a:rPr lang="fr-FR" dirty="0">
                <a:solidFill>
                  <a:srgbClr val="0070C0"/>
                </a:solidFill>
                <a:latin typeface="Marianne" panose="02000000000000000000" pitchFamily="50" charset="0"/>
                <a:ea typeface="Calibri" panose="020F0502020204030204" pitchFamily="34" charset="0"/>
                <a:cs typeface="Arial" panose="020B0604020202020204" pitchFamily="34" charset="0"/>
              </a:rPr>
              <a:t>Exclusivement par télé service </a:t>
            </a:r>
            <a:r>
              <a:rPr lang="fr-FR" b="1" dirty="0">
                <a:solidFill>
                  <a:srgbClr val="0070C0"/>
                </a:solidFill>
                <a:latin typeface="Marianne" panose="02000000000000000000" pitchFamily="50" charset="0"/>
                <a:ea typeface="Calibri" panose="020F0502020204030204" pitchFamily="34" charset="0"/>
                <a:cs typeface="Arial" panose="020B0604020202020204" pitchFamily="34" charset="0"/>
              </a:rPr>
              <a:t>via « Le Compte Asso »</a:t>
            </a:r>
            <a:r>
              <a:rPr lang="fr-FR" dirty="0">
                <a:solidFill>
                  <a:srgbClr val="0070C0"/>
                </a:solidFill>
                <a:latin typeface="Marianne" panose="02000000000000000000" pitchFamily="50" charset="0"/>
                <a:ea typeface="Calibri" panose="020F0502020204030204" pitchFamily="34" charset="0"/>
                <a:cs typeface="Arial" panose="020B0604020202020204" pitchFamily="34" charset="0"/>
              </a:rPr>
              <a:t> :</a:t>
            </a:r>
          </a:p>
          <a:p>
            <a:r>
              <a:rPr lang="fr-FR" u="sng" dirty="0">
                <a:solidFill>
                  <a:srgbClr val="0070C0"/>
                </a:solidFill>
                <a:latin typeface="Marianne" panose="02000000000000000000" pitchFamily="50" charset="0"/>
                <a:ea typeface="Calibri" panose="020F050202020403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https://lecompteasso.associations.gouv.fr</a:t>
            </a:r>
            <a:endParaRPr lang="fr-FR" u="sng" dirty="0">
              <a:solidFill>
                <a:srgbClr val="0070C0"/>
              </a:solidFill>
              <a:latin typeface="Marianne" panose="02000000000000000000" pitchFamily="50" charset="0"/>
              <a:ea typeface="Calibri" panose="020F0502020204030204" pitchFamily="34" charset="0"/>
              <a:cs typeface="Arial" panose="020B0604020202020204" pitchFamily="34" charset="0"/>
            </a:endParaRPr>
          </a:p>
          <a:p>
            <a:endParaRPr lang="fr-FR" u="sng" dirty="0">
              <a:solidFill>
                <a:srgbClr val="0070C0"/>
              </a:solidFill>
              <a:latin typeface="Marianne" panose="02000000000000000000" pitchFamily="50" charset="0"/>
              <a:ea typeface="Calibri" panose="020F0502020204030204" pitchFamily="34" charset="0"/>
              <a:cs typeface="Arial" panose="020B0604020202020204" pitchFamily="34" charset="0"/>
            </a:endParaRPr>
          </a:p>
          <a:p>
            <a:r>
              <a:rPr lang="fr-FR" dirty="0">
                <a:solidFill>
                  <a:srgbClr val="0070C0"/>
                </a:solidFill>
                <a:latin typeface="Marianne" panose="02000000000000000000" pitchFamily="50" charset="0"/>
                <a:ea typeface="Calibri" panose="020F0502020204030204" pitchFamily="34" charset="0"/>
                <a:cs typeface="Arial" panose="020B0604020202020204" pitchFamily="34" charset="0"/>
              </a:rPr>
              <a:t>Numéro de subvention « </a:t>
            </a:r>
            <a:r>
              <a:rPr lang="fr-FR" sz="1800" dirty="0">
                <a:solidFill>
                  <a:srgbClr val="0070C0"/>
                </a:solidFill>
                <a:latin typeface="Marianne" panose="02000000000000000000" pitchFamily="50" charset="0"/>
                <a:ea typeface="Calibri" panose="020F0502020204030204" pitchFamily="34" charset="0"/>
                <a:cs typeface="Arial" panose="020B0604020202020204" pitchFamily="34" charset="0"/>
              </a:rPr>
              <a:t>Politiques partenariales locales JEP » : </a:t>
            </a:r>
            <a:r>
              <a:rPr lang="fr-FR" b="1" dirty="0">
                <a:solidFill>
                  <a:srgbClr val="0070C0"/>
                </a:solidFill>
                <a:latin typeface="Marianne" panose="02000000000000000000" pitchFamily="50" charset="0"/>
                <a:ea typeface="Calibri" panose="020F0502020204030204" pitchFamily="34" charset="0"/>
                <a:cs typeface="Arial" panose="020B0604020202020204" pitchFamily="34" charset="0"/>
              </a:rPr>
              <a:t>599 </a:t>
            </a:r>
          </a:p>
          <a:p>
            <a:r>
              <a:rPr lang="fr-FR" dirty="0">
                <a:solidFill>
                  <a:srgbClr val="0070C0"/>
                </a:solidFill>
                <a:latin typeface="Marianne" panose="02000000000000000000" pitchFamily="50" charset="0"/>
                <a:ea typeface="Calibri" panose="020F0502020204030204" pitchFamily="34" charset="0"/>
                <a:cs typeface="Arial" panose="020B0604020202020204" pitchFamily="34" charset="0"/>
              </a:rPr>
              <a:t>Numéro de subvention « continuité éducative » : </a:t>
            </a:r>
            <a:r>
              <a:rPr lang="fr-FR" b="1" dirty="0">
                <a:solidFill>
                  <a:srgbClr val="0070C0"/>
                </a:solidFill>
                <a:latin typeface="Marianne" panose="02000000000000000000" pitchFamily="50" charset="0"/>
                <a:ea typeface="Calibri" panose="020F0502020204030204" pitchFamily="34" charset="0"/>
                <a:cs typeface="Arial" panose="020B0604020202020204" pitchFamily="34" charset="0"/>
              </a:rPr>
              <a:t>2399</a:t>
            </a:r>
          </a:p>
          <a:p>
            <a:endParaRPr lang="fr-FR" b="1" dirty="0">
              <a:solidFill>
                <a:srgbClr val="0070C0"/>
              </a:solidFill>
              <a:latin typeface="Marianne" panose="02000000000000000000" pitchFamily="50" charset="0"/>
              <a:ea typeface="Calibri" panose="020F0502020204030204" pitchFamily="34" charset="0"/>
              <a:cs typeface="Arial" panose="020B0604020202020204" pitchFamily="34" charset="0"/>
            </a:endParaRPr>
          </a:p>
          <a:p>
            <a:r>
              <a:rPr lang="fr-FR" b="1" dirty="0">
                <a:solidFill>
                  <a:srgbClr val="0070C0"/>
                </a:solidFill>
                <a:latin typeface="Marianne" panose="02000000000000000000" pitchFamily="50" charset="0"/>
                <a:ea typeface="Calibri" panose="020F0502020204030204" pitchFamily="34" charset="0"/>
                <a:cs typeface="Arial" panose="020B0604020202020204" pitchFamily="34" charset="0"/>
              </a:rPr>
              <a:t>Seules les demandes complètes et dans les délais seront examinées  </a:t>
            </a:r>
            <a:endParaRPr lang="fr-FR" b="1"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endParaRPr lang="fr-FR" dirty="0">
              <a:solidFill>
                <a:srgbClr val="0070C0"/>
              </a:solidFill>
            </a:endParaRPr>
          </a:p>
        </p:txBody>
      </p:sp>
    </p:spTree>
    <p:extLst>
      <p:ext uri="{BB962C8B-B14F-4D97-AF65-F5344CB8AC3E}">
        <p14:creationId xmlns:p14="http://schemas.microsoft.com/office/powerpoint/2010/main" val="3034612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485" y="805296"/>
            <a:ext cx="3764416" cy="1390650"/>
          </a:xfrm>
          <a:custGeom>
            <a:avLst/>
            <a:gdLst/>
            <a:ahLst/>
            <a:cxnLst/>
            <a:rect l="l" t="t" r="r" b="b"/>
            <a:pathLst>
              <a:path w="8728200" h="3857287">
                <a:moveTo>
                  <a:pt x="0" y="0"/>
                </a:moveTo>
                <a:lnTo>
                  <a:pt x="8728200" y="0"/>
                </a:lnTo>
                <a:lnTo>
                  <a:pt x="8728200" y="3857287"/>
                </a:lnTo>
                <a:lnTo>
                  <a:pt x="0" y="3857287"/>
                </a:lnTo>
                <a:lnTo>
                  <a:pt x="0" y="0"/>
                </a:lnTo>
                <a:close/>
              </a:path>
            </a:pathLst>
          </a:custGeom>
          <a:blipFill>
            <a:blip r:embed="rId3"/>
            <a:stretch>
              <a:fillRect r="-11077" b="-90183"/>
            </a:stretch>
          </a:blipFill>
        </p:spPr>
      </p:sp>
      <p:sp>
        <p:nvSpPr>
          <p:cNvPr id="3" name="Freeform 3"/>
          <p:cNvSpPr/>
          <p:nvPr/>
        </p:nvSpPr>
        <p:spPr>
          <a:xfrm>
            <a:off x="7821336" y="3126277"/>
            <a:ext cx="1322665" cy="2874473"/>
          </a:xfrm>
          <a:custGeom>
            <a:avLst/>
            <a:gdLst/>
            <a:ahLst/>
            <a:cxnLst/>
            <a:rect l="l" t="t" r="r" b="b"/>
            <a:pathLst>
              <a:path w="2645330" h="5748947">
                <a:moveTo>
                  <a:pt x="0" y="0"/>
                </a:moveTo>
                <a:lnTo>
                  <a:pt x="2645330" y="0"/>
                </a:lnTo>
                <a:lnTo>
                  <a:pt x="2645330" y="5748947"/>
                </a:lnTo>
                <a:lnTo>
                  <a:pt x="0" y="5748947"/>
                </a:lnTo>
                <a:lnTo>
                  <a:pt x="0" y="0"/>
                </a:lnTo>
                <a:close/>
              </a:path>
            </a:pathLst>
          </a:custGeom>
          <a:blipFill>
            <a:blip r:embed="rId4"/>
            <a:stretch>
              <a:fillRect l="-349697" t="-56572"/>
            </a:stretch>
          </a:blipFill>
        </p:spPr>
      </p:sp>
      <p:sp>
        <p:nvSpPr>
          <p:cNvPr id="4" name="Freeform 4"/>
          <p:cNvSpPr/>
          <p:nvPr/>
        </p:nvSpPr>
        <p:spPr>
          <a:xfrm>
            <a:off x="1" y="3684636"/>
            <a:ext cx="1862345" cy="2316115"/>
          </a:xfrm>
          <a:custGeom>
            <a:avLst/>
            <a:gdLst/>
            <a:ahLst/>
            <a:cxnLst/>
            <a:rect l="l" t="t" r="r" b="b"/>
            <a:pathLst>
              <a:path w="3724691" h="4632230">
                <a:moveTo>
                  <a:pt x="0" y="0"/>
                </a:moveTo>
                <a:lnTo>
                  <a:pt x="3724691" y="0"/>
                </a:lnTo>
                <a:lnTo>
                  <a:pt x="3724691" y="4632230"/>
                </a:lnTo>
                <a:lnTo>
                  <a:pt x="0" y="4632230"/>
                </a:lnTo>
                <a:lnTo>
                  <a:pt x="0" y="0"/>
                </a:lnTo>
                <a:close/>
              </a:path>
            </a:pathLst>
          </a:custGeom>
          <a:blipFill>
            <a:blip r:embed="rId5"/>
            <a:stretch>
              <a:fillRect l="-4882" t="-130476" r="-273926"/>
            </a:stretch>
          </a:blipFill>
        </p:spPr>
      </p:sp>
      <p:sp>
        <p:nvSpPr>
          <p:cNvPr id="7" name="Freeform 7"/>
          <p:cNvSpPr/>
          <p:nvPr/>
        </p:nvSpPr>
        <p:spPr>
          <a:xfrm>
            <a:off x="228601" y="918869"/>
            <a:ext cx="2725625" cy="676864"/>
          </a:xfrm>
          <a:custGeom>
            <a:avLst/>
            <a:gdLst/>
            <a:ahLst/>
            <a:cxnLst/>
            <a:rect l="l" t="t" r="r" b="b"/>
            <a:pathLst>
              <a:path w="5451251" h="1353727">
                <a:moveTo>
                  <a:pt x="0" y="0"/>
                </a:moveTo>
                <a:lnTo>
                  <a:pt x="5451251" y="0"/>
                </a:lnTo>
                <a:lnTo>
                  <a:pt x="5451251" y="1353727"/>
                </a:lnTo>
                <a:lnTo>
                  <a:pt x="0" y="1353727"/>
                </a:lnTo>
                <a:lnTo>
                  <a:pt x="0" y="0"/>
                </a:lnTo>
                <a:close/>
              </a:path>
            </a:pathLst>
          </a:custGeom>
          <a:blipFill>
            <a:blip r:embed="rId6"/>
            <a:stretch>
              <a:fillRect/>
            </a:stretch>
          </a:blipFill>
        </p:spPr>
      </p:sp>
      <p:sp>
        <p:nvSpPr>
          <p:cNvPr id="5" name="Titre 4">
            <a:extLst>
              <a:ext uri="{FF2B5EF4-FFF2-40B4-BE49-F238E27FC236}">
                <a16:creationId xmlns:a16="http://schemas.microsoft.com/office/drawing/2014/main" id="{2A806A22-A22E-5488-38C8-51C19089F793}"/>
              </a:ext>
            </a:extLst>
          </p:cNvPr>
          <p:cNvSpPr>
            <a:spLocks noGrp="1"/>
          </p:cNvSpPr>
          <p:nvPr>
            <p:ph type="title"/>
          </p:nvPr>
        </p:nvSpPr>
        <p:spPr>
          <a:xfrm>
            <a:off x="4152899" y="1065061"/>
            <a:ext cx="4762500" cy="605132"/>
          </a:xfrm>
        </p:spPr>
        <p:txBody>
          <a:bodyPr>
            <a:normAutofit/>
          </a:bodyPr>
          <a:lstStyle/>
          <a:p>
            <a:pPr defTabSz="685835"/>
            <a:r>
              <a:rPr lang="fr-FR" sz="2700" b="1" dirty="0">
                <a:solidFill>
                  <a:schemeClr val="tx2"/>
                </a:solidFill>
                <a:latin typeface="Marianne" panose="02000000000000000000" pitchFamily="2" charset="0"/>
              </a:rPr>
              <a:t>Éligibilité</a:t>
            </a:r>
          </a:p>
        </p:txBody>
      </p:sp>
      <p:graphicFrame>
        <p:nvGraphicFramePr>
          <p:cNvPr id="6" name="Tableau 5">
            <a:extLst>
              <a:ext uri="{FF2B5EF4-FFF2-40B4-BE49-F238E27FC236}">
                <a16:creationId xmlns:a16="http://schemas.microsoft.com/office/drawing/2014/main" id="{B1C373F0-F3CF-44A5-0BEA-11553CAF049C}"/>
              </a:ext>
            </a:extLst>
          </p:cNvPr>
          <p:cNvGraphicFramePr>
            <a:graphicFrameLocks noGrp="1"/>
          </p:cNvGraphicFramePr>
          <p:nvPr>
            <p:extLst>
              <p:ext uri="{D42A27DB-BD31-4B8C-83A1-F6EECF244321}">
                <p14:modId xmlns:p14="http://schemas.microsoft.com/office/powerpoint/2010/main" val="3662556904"/>
              </p:ext>
            </p:extLst>
          </p:nvPr>
        </p:nvGraphicFramePr>
        <p:xfrm>
          <a:off x="711680" y="1789630"/>
          <a:ext cx="8043837" cy="4536186"/>
        </p:xfrm>
        <a:graphic>
          <a:graphicData uri="http://schemas.openxmlformats.org/drawingml/2006/table">
            <a:tbl>
              <a:tblPr firstRow="1" firstCol="1" bandRow="1">
                <a:tableStyleId>{5C22544A-7EE6-4342-B048-85BDC9FD1C3A}</a:tableStyleId>
              </a:tblPr>
              <a:tblGrid>
                <a:gridCol w="5149624">
                  <a:extLst>
                    <a:ext uri="{9D8B030D-6E8A-4147-A177-3AD203B41FA5}">
                      <a16:colId xmlns:a16="http://schemas.microsoft.com/office/drawing/2014/main" val="2037801087"/>
                    </a:ext>
                  </a:extLst>
                </a:gridCol>
                <a:gridCol w="2894213">
                  <a:extLst>
                    <a:ext uri="{9D8B030D-6E8A-4147-A177-3AD203B41FA5}">
                      <a16:colId xmlns:a16="http://schemas.microsoft.com/office/drawing/2014/main" val="1661937349"/>
                    </a:ext>
                  </a:extLst>
                </a:gridCol>
              </a:tblGrid>
              <a:tr h="238094">
                <a:tc>
                  <a:txBody>
                    <a:bodyPr/>
                    <a:lstStyle/>
                    <a:p>
                      <a:pPr algn="ctr">
                        <a:lnSpc>
                          <a:spcPct val="115000"/>
                        </a:lnSpc>
                        <a:spcBef>
                          <a:spcPts val="600"/>
                        </a:spcBef>
                        <a:spcAft>
                          <a:spcPts val="600"/>
                        </a:spcAft>
                        <a:tabLst>
                          <a:tab pos="270510" algn="l"/>
                        </a:tabLst>
                      </a:pPr>
                      <a:r>
                        <a:rPr lang="fr-FR" sz="2000" dirty="0">
                          <a:effectLst/>
                        </a:rPr>
                        <a:t>Associations éligibles</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7999" marR="47999" marT="0" marB="0" anchor="ctr"/>
                </a:tc>
                <a:tc>
                  <a:txBody>
                    <a:bodyPr/>
                    <a:lstStyle/>
                    <a:p>
                      <a:pPr algn="ctr">
                        <a:lnSpc>
                          <a:spcPct val="115000"/>
                        </a:lnSpc>
                        <a:spcBef>
                          <a:spcPts val="600"/>
                        </a:spcBef>
                        <a:spcAft>
                          <a:spcPts val="600"/>
                        </a:spcAft>
                        <a:tabLst>
                          <a:tab pos="270510" algn="l"/>
                        </a:tabLst>
                      </a:pPr>
                      <a:r>
                        <a:rPr lang="fr-FR" sz="2000" dirty="0">
                          <a:effectLst/>
                        </a:rPr>
                        <a:t>Associations non éligibles</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7999" marR="47999" marT="0" marB="0" anchor="ctr"/>
                </a:tc>
                <a:extLst>
                  <a:ext uri="{0D108BD9-81ED-4DB2-BD59-A6C34878D82A}">
                    <a16:rowId xmlns:a16="http://schemas.microsoft.com/office/drawing/2014/main" val="3808940388"/>
                  </a:ext>
                </a:extLst>
              </a:tr>
              <a:tr h="3853589">
                <a:tc>
                  <a:txBody>
                    <a:bodyPr/>
                    <a:lstStyle/>
                    <a:p>
                      <a:pPr marL="342900" lvl="0" indent="-342900" algn="just">
                        <a:spcBef>
                          <a:spcPts val="1200"/>
                        </a:spcBef>
                        <a:spcAft>
                          <a:spcPts val="600"/>
                        </a:spcAft>
                        <a:buFont typeface="Wingdings" panose="05000000000000000000" pitchFamily="2" charset="2"/>
                        <a:buChar char=""/>
                        <a:tabLst>
                          <a:tab pos="228600" algn="l"/>
                        </a:tabLst>
                      </a:pPr>
                      <a:endParaRPr lang="fr-FR" sz="1600" dirty="0"/>
                    </a:p>
                    <a:p>
                      <a:pPr marL="342900" lvl="0" indent="-342900" algn="just">
                        <a:spcBef>
                          <a:spcPts val="1200"/>
                        </a:spcBef>
                        <a:spcAft>
                          <a:spcPts val="600"/>
                        </a:spcAft>
                        <a:buFont typeface="Wingdings" panose="05000000000000000000" pitchFamily="2" charset="2"/>
                        <a:buChar char=""/>
                        <a:tabLst>
                          <a:tab pos="228600" algn="l"/>
                        </a:tabLst>
                      </a:pPr>
                      <a:r>
                        <a:rPr lang="fr-FR" sz="1600" dirty="0"/>
                        <a:t>Associations agréées JEP</a:t>
                      </a:r>
                    </a:p>
                    <a:p>
                      <a:endParaRPr lang="fr-FR" sz="2800" b="0" i="0" u="none" strike="noStrike" kern="1200" baseline="0" dirty="0">
                        <a:solidFill>
                          <a:schemeClr val="lt1"/>
                        </a:solidFill>
                        <a:latin typeface="+mn-lt"/>
                        <a:ea typeface="+mn-ea"/>
                        <a:cs typeface="+mn-cs"/>
                      </a:endParaRPr>
                    </a:p>
                    <a:p>
                      <a:pPr marL="342900" lvl="0" indent="-342900" algn="just" defTabSz="457200" rtl="0" eaLnBrk="1" latinLnBrk="0" hangingPunct="1">
                        <a:spcBef>
                          <a:spcPts val="1200"/>
                        </a:spcBef>
                        <a:spcAft>
                          <a:spcPts val="600"/>
                        </a:spcAft>
                        <a:buFont typeface="Wingdings" panose="05000000000000000000" pitchFamily="2" charset="2"/>
                        <a:buChar char=""/>
                        <a:tabLst>
                          <a:tab pos="228600" algn="l"/>
                        </a:tabLst>
                      </a:pPr>
                      <a:r>
                        <a:rPr lang="fr-FR" sz="1600" b="1" kern="1200" dirty="0">
                          <a:solidFill>
                            <a:schemeClr val="lt1"/>
                          </a:solidFill>
                          <a:latin typeface="+mn-lt"/>
                          <a:ea typeface="+mn-ea"/>
                          <a:cs typeface="+mn-cs"/>
                        </a:rPr>
                        <a:t>Toute autre association qui existe depuis moins de trois ans et est susceptible d’obtenir un agrément JEP peut également solliciter une subvention dans la limite de 3 000 euros et sous réserve de l’examen de ses statuts et de son fonctionnement interne. </a:t>
                      </a:r>
                    </a:p>
                    <a:p>
                      <a:endParaRPr lang="fr-FR" sz="2800" b="0" i="0" u="none" strike="noStrike" kern="1200" baseline="0" dirty="0">
                        <a:solidFill>
                          <a:schemeClr val="lt1"/>
                        </a:solidFill>
                        <a:latin typeface="+mn-lt"/>
                        <a:ea typeface="+mn-ea"/>
                        <a:cs typeface="+mn-cs"/>
                      </a:endParaRPr>
                    </a:p>
                    <a:p>
                      <a:pPr marL="342900" lvl="0" indent="-342900" algn="just" defTabSz="457200" rtl="0" eaLnBrk="1" latinLnBrk="0" hangingPunct="1">
                        <a:spcBef>
                          <a:spcPts val="1200"/>
                        </a:spcBef>
                        <a:spcAft>
                          <a:spcPts val="600"/>
                        </a:spcAft>
                        <a:buFont typeface="Wingdings" panose="05000000000000000000" pitchFamily="2" charset="2"/>
                        <a:buChar char=""/>
                        <a:tabLst>
                          <a:tab pos="228600" algn="l"/>
                        </a:tabLst>
                      </a:pPr>
                      <a:r>
                        <a:rPr lang="fr-FR" sz="1600" b="1" kern="1200" dirty="0">
                          <a:solidFill>
                            <a:schemeClr val="lt1"/>
                          </a:solidFill>
                          <a:latin typeface="+mn-lt"/>
                          <a:ea typeface="+mn-ea"/>
                          <a:cs typeface="+mn-cs"/>
                        </a:rPr>
                        <a:t>Les collectivités locales conduisant un projet en faveur de la jeunesse </a:t>
                      </a:r>
                    </a:p>
                    <a:p>
                      <a:pPr marL="342900" lvl="0" indent="-342900" algn="just">
                        <a:spcBef>
                          <a:spcPts val="1200"/>
                        </a:spcBef>
                        <a:spcAft>
                          <a:spcPts val="600"/>
                        </a:spcAft>
                        <a:buFont typeface="Wingdings" panose="05000000000000000000" pitchFamily="2" charset="2"/>
                        <a:buChar char=""/>
                        <a:tabLst>
                          <a:tab pos="228600" algn="l"/>
                        </a:tabLst>
                      </a:pPr>
                      <a:endParaRPr lang="fr-FR" sz="1600" dirty="0"/>
                    </a:p>
                  </a:txBody>
                  <a:tcPr marL="47999" marR="47999" marT="0" marB="0" anchor="ctr"/>
                </a:tc>
                <a:tc>
                  <a:txBody>
                    <a:bodyPr/>
                    <a:lstStyle/>
                    <a:p>
                      <a:pPr marL="171450" indent="-171450">
                        <a:buFont typeface="Wingdings" panose="05000000000000000000" pitchFamily="2" charset="2"/>
                        <a:buChar char="v"/>
                      </a:pPr>
                      <a:r>
                        <a:rPr lang="fr-FR" sz="1800" dirty="0"/>
                        <a:t>Toute associations non agréée JEP</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7999" marR="47999" marT="0" marB="0" anchor="ctr"/>
                </a:tc>
                <a:extLst>
                  <a:ext uri="{0D108BD9-81ED-4DB2-BD59-A6C34878D82A}">
                    <a16:rowId xmlns:a16="http://schemas.microsoft.com/office/drawing/2014/main" val="1319377047"/>
                  </a:ext>
                </a:extLst>
              </a:tr>
            </a:tbl>
          </a:graphicData>
        </a:graphic>
      </p:graphicFrame>
    </p:spTree>
    <p:extLst>
      <p:ext uri="{BB962C8B-B14F-4D97-AF65-F5344CB8AC3E}">
        <p14:creationId xmlns:p14="http://schemas.microsoft.com/office/powerpoint/2010/main" val="426076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485" y="805296"/>
            <a:ext cx="3764416" cy="1390650"/>
          </a:xfrm>
          <a:custGeom>
            <a:avLst/>
            <a:gdLst/>
            <a:ahLst/>
            <a:cxnLst/>
            <a:rect l="l" t="t" r="r" b="b"/>
            <a:pathLst>
              <a:path w="8728200" h="3857287">
                <a:moveTo>
                  <a:pt x="0" y="0"/>
                </a:moveTo>
                <a:lnTo>
                  <a:pt x="8728200" y="0"/>
                </a:lnTo>
                <a:lnTo>
                  <a:pt x="8728200" y="3857287"/>
                </a:lnTo>
                <a:lnTo>
                  <a:pt x="0" y="3857287"/>
                </a:lnTo>
                <a:lnTo>
                  <a:pt x="0" y="0"/>
                </a:lnTo>
                <a:close/>
              </a:path>
            </a:pathLst>
          </a:custGeom>
          <a:blipFill>
            <a:blip r:embed="rId3"/>
            <a:stretch>
              <a:fillRect r="-11077" b="-90183"/>
            </a:stretch>
          </a:blipFill>
        </p:spPr>
      </p:sp>
      <p:sp>
        <p:nvSpPr>
          <p:cNvPr id="3" name="Freeform 3"/>
          <p:cNvSpPr/>
          <p:nvPr/>
        </p:nvSpPr>
        <p:spPr>
          <a:xfrm>
            <a:off x="7821336" y="3126277"/>
            <a:ext cx="1322665" cy="2874473"/>
          </a:xfrm>
          <a:custGeom>
            <a:avLst/>
            <a:gdLst/>
            <a:ahLst/>
            <a:cxnLst/>
            <a:rect l="l" t="t" r="r" b="b"/>
            <a:pathLst>
              <a:path w="2645330" h="5748947">
                <a:moveTo>
                  <a:pt x="0" y="0"/>
                </a:moveTo>
                <a:lnTo>
                  <a:pt x="2645330" y="0"/>
                </a:lnTo>
                <a:lnTo>
                  <a:pt x="2645330" y="5748947"/>
                </a:lnTo>
                <a:lnTo>
                  <a:pt x="0" y="5748947"/>
                </a:lnTo>
                <a:lnTo>
                  <a:pt x="0" y="0"/>
                </a:lnTo>
                <a:close/>
              </a:path>
            </a:pathLst>
          </a:custGeom>
          <a:blipFill>
            <a:blip r:embed="rId4"/>
            <a:stretch>
              <a:fillRect l="-349697" t="-56572"/>
            </a:stretch>
          </a:blipFill>
        </p:spPr>
      </p:sp>
      <p:sp>
        <p:nvSpPr>
          <p:cNvPr id="4" name="Freeform 4"/>
          <p:cNvSpPr/>
          <p:nvPr/>
        </p:nvSpPr>
        <p:spPr>
          <a:xfrm>
            <a:off x="1" y="3684636"/>
            <a:ext cx="1862345" cy="2316115"/>
          </a:xfrm>
          <a:custGeom>
            <a:avLst/>
            <a:gdLst/>
            <a:ahLst/>
            <a:cxnLst/>
            <a:rect l="l" t="t" r="r" b="b"/>
            <a:pathLst>
              <a:path w="3724691" h="4632230">
                <a:moveTo>
                  <a:pt x="0" y="0"/>
                </a:moveTo>
                <a:lnTo>
                  <a:pt x="3724691" y="0"/>
                </a:lnTo>
                <a:lnTo>
                  <a:pt x="3724691" y="4632230"/>
                </a:lnTo>
                <a:lnTo>
                  <a:pt x="0" y="4632230"/>
                </a:lnTo>
                <a:lnTo>
                  <a:pt x="0" y="0"/>
                </a:lnTo>
                <a:close/>
              </a:path>
            </a:pathLst>
          </a:custGeom>
          <a:blipFill>
            <a:blip r:embed="rId5"/>
            <a:stretch>
              <a:fillRect l="-4882" t="-130476" r="-273926"/>
            </a:stretch>
          </a:blipFill>
        </p:spPr>
      </p:sp>
      <p:sp>
        <p:nvSpPr>
          <p:cNvPr id="7" name="Freeform 7"/>
          <p:cNvSpPr/>
          <p:nvPr/>
        </p:nvSpPr>
        <p:spPr>
          <a:xfrm>
            <a:off x="228601" y="918869"/>
            <a:ext cx="2725625" cy="676864"/>
          </a:xfrm>
          <a:custGeom>
            <a:avLst/>
            <a:gdLst/>
            <a:ahLst/>
            <a:cxnLst/>
            <a:rect l="l" t="t" r="r" b="b"/>
            <a:pathLst>
              <a:path w="5451251" h="1353727">
                <a:moveTo>
                  <a:pt x="0" y="0"/>
                </a:moveTo>
                <a:lnTo>
                  <a:pt x="5451251" y="0"/>
                </a:lnTo>
                <a:lnTo>
                  <a:pt x="5451251" y="1353727"/>
                </a:lnTo>
                <a:lnTo>
                  <a:pt x="0" y="1353727"/>
                </a:lnTo>
                <a:lnTo>
                  <a:pt x="0" y="0"/>
                </a:lnTo>
                <a:close/>
              </a:path>
            </a:pathLst>
          </a:custGeom>
          <a:blipFill>
            <a:blip r:embed="rId6"/>
            <a:stretch>
              <a:fillRect/>
            </a:stretch>
          </a:blipFill>
        </p:spPr>
      </p:sp>
      <p:sp>
        <p:nvSpPr>
          <p:cNvPr id="5" name="Titre 4"/>
          <p:cNvSpPr>
            <a:spLocks noGrp="1"/>
          </p:cNvSpPr>
          <p:nvPr>
            <p:ph type="title"/>
          </p:nvPr>
        </p:nvSpPr>
        <p:spPr>
          <a:xfrm>
            <a:off x="3771900" y="918868"/>
            <a:ext cx="5143499" cy="909932"/>
          </a:xfrm>
        </p:spPr>
        <p:txBody>
          <a:bodyPr>
            <a:normAutofit/>
          </a:bodyPr>
          <a:lstStyle/>
          <a:p>
            <a:pPr defTabSz="685835"/>
            <a:r>
              <a:rPr lang="fr-FR" sz="2100" b="1" dirty="0">
                <a:solidFill>
                  <a:schemeClr val="tx2"/>
                </a:solidFill>
                <a:latin typeface="Marianne" panose="02000000000000000000" pitchFamily="2" charset="0"/>
              </a:rPr>
              <a:t>Priorités AJ-DSR 2026 en Essonne</a:t>
            </a:r>
          </a:p>
        </p:txBody>
      </p:sp>
      <p:sp>
        <p:nvSpPr>
          <p:cNvPr id="8" name="Espace réservé du numéro de diapositive 7"/>
          <p:cNvSpPr>
            <a:spLocks noGrp="1"/>
          </p:cNvSpPr>
          <p:nvPr>
            <p:ph type="sldNum" sz="quarter" idx="12"/>
          </p:nvPr>
        </p:nvSpPr>
        <p:spPr>
          <a:xfrm>
            <a:off x="4320000" y="5717250"/>
            <a:ext cx="504000" cy="180000"/>
          </a:xfrm>
        </p:spPr>
        <p:txBody>
          <a:bodyPr/>
          <a:lstStyle/>
          <a:p>
            <a:pPr algn="ctr"/>
            <a:fld id="{B6F15528-21DE-4FAA-801E-634DDDAF4B2B}" type="slidenum">
              <a:rPr lang="en-US" sz="800">
                <a:solidFill>
                  <a:schemeClr val="tx1"/>
                </a:solidFill>
              </a:rPr>
              <a:pPr algn="ctr"/>
              <a:t>4</a:t>
            </a:fld>
            <a:endParaRPr lang="en-US" sz="800" dirty="0">
              <a:solidFill>
                <a:schemeClr val="tx1"/>
              </a:solidFill>
            </a:endParaRPr>
          </a:p>
        </p:txBody>
      </p:sp>
      <p:graphicFrame>
        <p:nvGraphicFramePr>
          <p:cNvPr id="9" name="Tableau 8">
            <a:extLst>
              <a:ext uri="{FF2B5EF4-FFF2-40B4-BE49-F238E27FC236}">
                <a16:creationId xmlns:a16="http://schemas.microsoft.com/office/drawing/2014/main" id="{D0798CAF-548A-4CB6-2CC4-FB202931AF99}"/>
              </a:ext>
            </a:extLst>
          </p:cNvPr>
          <p:cNvGraphicFramePr>
            <a:graphicFrameLocks noGrp="1"/>
          </p:cNvGraphicFramePr>
          <p:nvPr>
            <p:extLst>
              <p:ext uri="{D42A27DB-BD31-4B8C-83A1-F6EECF244321}">
                <p14:modId xmlns:p14="http://schemas.microsoft.com/office/powerpoint/2010/main" val="118988943"/>
              </p:ext>
            </p:extLst>
          </p:nvPr>
        </p:nvGraphicFramePr>
        <p:xfrm>
          <a:off x="228601" y="1897542"/>
          <a:ext cx="8531351" cy="4693920"/>
        </p:xfrm>
        <a:graphic>
          <a:graphicData uri="http://schemas.openxmlformats.org/drawingml/2006/table">
            <a:tbl>
              <a:tblPr bandRow="1">
                <a:tableStyleId>{5C22544A-7EE6-4342-B048-85BDC9FD1C3A}</a:tableStyleId>
              </a:tblPr>
              <a:tblGrid>
                <a:gridCol w="8531351">
                  <a:extLst>
                    <a:ext uri="{9D8B030D-6E8A-4147-A177-3AD203B41FA5}">
                      <a16:colId xmlns:a16="http://schemas.microsoft.com/office/drawing/2014/main" val="3884046724"/>
                    </a:ext>
                  </a:extLst>
                </a:gridCol>
              </a:tblGrid>
              <a:tr h="4267201">
                <a:tc>
                  <a:txBody>
                    <a:bodyPr/>
                    <a:lstStyle/>
                    <a:p>
                      <a:r>
                        <a:rPr lang="fr-FR" sz="1600" b="1" kern="1200" dirty="0">
                          <a:solidFill>
                            <a:schemeClr val="dk1"/>
                          </a:solidFill>
                          <a:effectLst/>
                          <a:latin typeface="+mn-lt"/>
                          <a:ea typeface="+mn-ea"/>
                          <a:cs typeface="+mn-cs"/>
                        </a:rPr>
                        <a:t>-	Développer ou consolider la complémentarité éducative au sein des politiques de jeunesse </a:t>
                      </a:r>
                      <a:endParaRPr lang="fr-FR" sz="1600" kern="1200" dirty="0">
                        <a:solidFill>
                          <a:schemeClr val="dk1"/>
                        </a:solidFill>
                        <a:effectLst/>
                        <a:latin typeface="+mn-lt"/>
                        <a:ea typeface="+mn-ea"/>
                        <a:cs typeface="+mn-cs"/>
                      </a:endParaRPr>
                    </a:p>
                    <a:p>
                      <a:r>
                        <a:rPr lang="fr-FR" sz="1600" kern="1200" dirty="0">
                          <a:solidFill>
                            <a:schemeClr val="dk1"/>
                          </a:solidFill>
                          <a:effectLst/>
                          <a:latin typeface="+mn-lt"/>
                          <a:ea typeface="+mn-ea"/>
                          <a:cs typeface="+mn-cs"/>
                        </a:rPr>
                        <a:t>Une attention particulière sera apportée aux projets qui prennent en compte les problématiques de santé mentale </a:t>
                      </a:r>
                    </a:p>
                    <a:p>
                      <a:r>
                        <a:rPr lang="fr-FR" sz="1600" kern="1200" dirty="0">
                          <a:solidFill>
                            <a:schemeClr val="dk1"/>
                          </a:solidFill>
                          <a:effectLst/>
                          <a:latin typeface="+mn-lt"/>
                          <a:ea typeface="+mn-ea"/>
                          <a:cs typeface="+mn-cs"/>
                        </a:rPr>
                        <a:t> </a:t>
                      </a:r>
                    </a:p>
                    <a:p>
                      <a:r>
                        <a:rPr lang="fr-FR" sz="1600" b="1" kern="1200" dirty="0">
                          <a:solidFill>
                            <a:schemeClr val="dk1"/>
                          </a:solidFill>
                          <a:effectLst/>
                          <a:latin typeface="+mn-lt"/>
                          <a:ea typeface="+mn-ea"/>
                          <a:cs typeface="+mn-cs"/>
                        </a:rPr>
                        <a:t>-	Favoriser l’engagement et l’autonomie des jeunes, en particulier des 16-18 ans </a:t>
                      </a:r>
                      <a:endParaRPr lang="fr-FR" sz="1600" kern="1200" dirty="0">
                        <a:solidFill>
                          <a:schemeClr val="dk1"/>
                        </a:solidFill>
                        <a:effectLst/>
                        <a:latin typeface="+mn-lt"/>
                        <a:ea typeface="+mn-ea"/>
                        <a:cs typeface="+mn-cs"/>
                      </a:endParaRPr>
                    </a:p>
                    <a:p>
                      <a:r>
                        <a:rPr lang="fr-FR" sz="1600" kern="1200" dirty="0">
                          <a:solidFill>
                            <a:schemeClr val="dk1"/>
                          </a:solidFill>
                          <a:effectLst/>
                          <a:latin typeface="+mn-lt"/>
                          <a:ea typeface="+mn-ea"/>
                          <a:cs typeface="+mn-cs"/>
                        </a:rPr>
                        <a:t>Cet axe vise à contribuer au renforcement de l’information et de la mobilité des jeunes et à encourager leur parcours en matière d’engagement, d’insertion sociale et professionnelle </a:t>
                      </a:r>
                    </a:p>
                    <a:p>
                      <a:r>
                        <a:rPr lang="fr-FR" sz="1600" kern="1200" dirty="0">
                          <a:solidFill>
                            <a:schemeClr val="dk1"/>
                          </a:solidFill>
                          <a:effectLst/>
                          <a:latin typeface="+mn-lt"/>
                          <a:ea typeface="+mn-ea"/>
                          <a:cs typeface="+mn-cs"/>
                        </a:rPr>
                        <a:t> </a:t>
                      </a:r>
                    </a:p>
                    <a:p>
                      <a:r>
                        <a:rPr lang="fr-FR" sz="1600" b="1" kern="1200" dirty="0">
                          <a:solidFill>
                            <a:schemeClr val="dk1"/>
                          </a:solidFill>
                          <a:effectLst/>
                          <a:latin typeface="+mn-lt"/>
                          <a:ea typeface="+mn-ea"/>
                          <a:cs typeface="+mn-cs"/>
                        </a:rPr>
                        <a:t>-	Soutenir la vie associative</a:t>
                      </a:r>
                      <a:endParaRPr lang="fr-FR" sz="1600" kern="1200" dirty="0">
                        <a:solidFill>
                          <a:schemeClr val="dk1"/>
                        </a:solidFill>
                        <a:effectLst/>
                        <a:latin typeface="+mn-lt"/>
                        <a:ea typeface="+mn-ea"/>
                        <a:cs typeface="+mn-cs"/>
                      </a:endParaRPr>
                    </a:p>
                    <a:p>
                      <a:r>
                        <a:rPr lang="fr-FR" sz="1600" kern="1200" dirty="0">
                          <a:solidFill>
                            <a:schemeClr val="dk1"/>
                          </a:solidFill>
                          <a:effectLst/>
                          <a:latin typeface="+mn-lt"/>
                          <a:ea typeface="+mn-ea"/>
                          <a:cs typeface="+mn-cs"/>
                        </a:rPr>
                        <a:t>Il s’agit de contribuer au renforcement et à la structuration du tissu associatif par une meilleure intégration de la jeunesse en qualité de bénévoles ou de dirigeants et de participer ainsi au développement d’une culture de l’engagement chez les jeunes.</a:t>
                      </a:r>
                    </a:p>
                    <a:p>
                      <a:r>
                        <a:rPr lang="fr-FR" sz="1600" kern="1200" dirty="0">
                          <a:solidFill>
                            <a:schemeClr val="dk1"/>
                          </a:solidFill>
                          <a:effectLst/>
                          <a:latin typeface="+mn-lt"/>
                          <a:ea typeface="+mn-ea"/>
                          <a:cs typeface="+mn-cs"/>
                        </a:rPr>
                        <a:t> </a:t>
                      </a:r>
                      <a:r>
                        <a:rPr lang="fr-FR" sz="1600" b="1" kern="1200" dirty="0">
                          <a:solidFill>
                            <a:schemeClr val="dk1"/>
                          </a:solidFill>
                          <a:effectLst/>
                          <a:latin typeface="+mn-lt"/>
                          <a:ea typeface="+mn-ea"/>
                          <a:cs typeface="+mn-cs"/>
                        </a:rPr>
                        <a:t>	</a:t>
                      </a:r>
                      <a:r>
                        <a:rPr lang="fr-FR" sz="1600" kern="1200" dirty="0">
                          <a:solidFill>
                            <a:schemeClr val="dk1"/>
                          </a:solidFill>
                          <a:effectLst/>
                          <a:latin typeface="+mn-lt"/>
                          <a:ea typeface="+mn-ea"/>
                          <a:cs typeface="+mn-cs"/>
                        </a:rPr>
                        <a:t> </a:t>
                      </a:r>
                    </a:p>
                    <a:p>
                      <a:r>
                        <a:rPr lang="fr-FR" sz="1600" b="1" kern="1200" dirty="0">
                          <a:solidFill>
                            <a:schemeClr val="dk1"/>
                          </a:solidFill>
                          <a:effectLst/>
                          <a:latin typeface="+mn-lt"/>
                          <a:ea typeface="+mn-ea"/>
                          <a:cs typeface="+mn-cs"/>
                        </a:rPr>
                        <a:t>-	La laïcité et la transmission des valeurs de la République :</a:t>
                      </a:r>
                      <a:endParaRPr lang="fr-FR" sz="1600" kern="1200" dirty="0">
                        <a:solidFill>
                          <a:schemeClr val="dk1"/>
                        </a:solidFill>
                        <a:effectLst/>
                        <a:latin typeface="+mn-lt"/>
                        <a:ea typeface="+mn-ea"/>
                        <a:cs typeface="+mn-cs"/>
                      </a:endParaRPr>
                    </a:p>
                    <a:p>
                      <a:r>
                        <a:rPr lang="fr-FR" sz="1600" kern="1200" dirty="0">
                          <a:solidFill>
                            <a:schemeClr val="dk1"/>
                          </a:solidFill>
                          <a:effectLst/>
                          <a:latin typeface="+mn-lt"/>
                          <a:ea typeface="+mn-ea"/>
                          <a:cs typeface="+mn-cs"/>
                        </a:rPr>
                        <a:t>Pilier de l’école républicaine, cet axe a vocation à se décliner dans tous les domaines de l’action éducative, sportive, culturelle, citoyenne et a également vocation à être élargi aux partenaires de l’école que sont les familles, les collectivités territoriales et les associations. </a:t>
                      </a:r>
                    </a:p>
                    <a:p>
                      <a:r>
                        <a:rPr lang="fr-FR" sz="1600" kern="1200" dirty="0">
                          <a:solidFill>
                            <a:schemeClr val="dk1"/>
                          </a:solidFill>
                          <a:effectLst/>
                          <a:latin typeface="+mn-lt"/>
                          <a:ea typeface="+mn-ea"/>
                          <a:cs typeface="+mn-cs"/>
                        </a:rPr>
                        <a:t> </a:t>
                      </a:r>
                    </a:p>
                    <a:p>
                      <a:pPr marL="285750" indent="-285750">
                        <a:buFontTx/>
                        <a:buChar char="-"/>
                      </a:pPr>
                      <a:r>
                        <a:rPr lang="fr-FR" sz="1600" b="1" kern="1200" dirty="0">
                          <a:solidFill>
                            <a:schemeClr val="dk1"/>
                          </a:solidFill>
                          <a:effectLst/>
                          <a:latin typeface="+mn-lt"/>
                          <a:ea typeface="+mn-ea"/>
                          <a:cs typeface="+mn-cs"/>
                        </a:rPr>
                        <a:t>Promotion des compétences psychosociales </a:t>
                      </a:r>
                      <a:endParaRPr lang="fr-FR" sz="1400" dirty="0">
                        <a:solidFill>
                          <a:srgbClr val="0070C0"/>
                        </a:solidFill>
                        <a:latin typeface="Marianne" panose="02000000000000000000" pitchFamily="2" charset="0"/>
                      </a:endParaRPr>
                    </a:p>
                  </a:txBody>
                  <a:tcPr marL="60960" marR="60960" marT="30480" marB="30480" anchor="ctr">
                    <a:solidFill>
                      <a:srgbClr val="E9EFF7"/>
                    </a:solidFill>
                  </a:tcPr>
                </a:tc>
                <a:extLst>
                  <a:ext uri="{0D108BD9-81ED-4DB2-BD59-A6C34878D82A}">
                    <a16:rowId xmlns:a16="http://schemas.microsoft.com/office/drawing/2014/main" val="2130114044"/>
                  </a:ext>
                </a:extLst>
              </a:tr>
            </a:tbl>
          </a:graphicData>
        </a:graphic>
      </p:graphicFrame>
    </p:spTree>
    <p:extLst>
      <p:ext uri="{BB962C8B-B14F-4D97-AF65-F5344CB8AC3E}">
        <p14:creationId xmlns:p14="http://schemas.microsoft.com/office/powerpoint/2010/main" val="1237346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485" y="805296"/>
            <a:ext cx="3764416" cy="1390650"/>
          </a:xfrm>
          <a:custGeom>
            <a:avLst/>
            <a:gdLst/>
            <a:ahLst/>
            <a:cxnLst/>
            <a:rect l="l" t="t" r="r" b="b"/>
            <a:pathLst>
              <a:path w="8728200" h="3857287">
                <a:moveTo>
                  <a:pt x="0" y="0"/>
                </a:moveTo>
                <a:lnTo>
                  <a:pt x="8728200" y="0"/>
                </a:lnTo>
                <a:lnTo>
                  <a:pt x="8728200" y="3857287"/>
                </a:lnTo>
                <a:lnTo>
                  <a:pt x="0" y="3857287"/>
                </a:lnTo>
                <a:lnTo>
                  <a:pt x="0" y="0"/>
                </a:lnTo>
                <a:close/>
              </a:path>
            </a:pathLst>
          </a:custGeom>
          <a:blipFill>
            <a:blip r:embed="rId3"/>
            <a:stretch>
              <a:fillRect r="-11077" b="-90183"/>
            </a:stretch>
          </a:blipFill>
        </p:spPr>
      </p:sp>
      <p:sp>
        <p:nvSpPr>
          <p:cNvPr id="3" name="Freeform 3"/>
          <p:cNvSpPr/>
          <p:nvPr/>
        </p:nvSpPr>
        <p:spPr>
          <a:xfrm>
            <a:off x="7821336" y="3126277"/>
            <a:ext cx="1322665" cy="2874473"/>
          </a:xfrm>
          <a:custGeom>
            <a:avLst/>
            <a:gdLst/>
            <a:ahLst/>
            <a:cxnLst/>
            <a:rect l="l" t="t" r="r" b="b"/>
            <a:pathLst>
              <a:path w="2645330" h="5748947">
                <a:moveTo>
                  <a:pt x="0" y="0"/>
                </a:moveTo>
                <a:lnTo>
                  <a:pt x="2645330" y="0"/>
                </a:lnTo>
                <a:lnTo>
                  <a:pt x="2645330" y="5748947"/>
                </a:lnTo>
                <a:lnTo>
                  <a:pt x="0" y="5748947"/>
                </a:lnTo>
                <a:lnTo>
                  <a:pt x="0" y="0"/>
                </a:lnTo>
                <a:close/>
              </a:path>
            </a:pathLst>
          </a:custGeom>
          <a:blipFill>
            <a:blip r:embed="rId4"/>
            <a:stretch>
              <a:fillRect l="-349697" t="-56572"/>
            </a:stretch>
          </a:blipFill>
        </p:spPr>
      </p:sp>
      <p:sp>
        <p:nvSpPr>
          <p:cNvPr id="4" name="Freeform 4"/>
          <p:cNvSpPr/>
          <p:nvPr/>
        </p:nvSpPr>
        <p:spPr>
          <a:xfrm>
            <a:off x="1" y="3684636"/>
            <a:ext cx="1862345" cy="2316115"/>
          </a:xfrm>
          <a:custGeom>
            <a:avLst/>
            <a:gdLst/>
            <a:ahLst/>
            <a:cxnLst/>
            <a:rect l="l" t="t" r="r" b="b"/>
            <a:pathLst>
              <a:path w="3724691" h="4632230">
                <a:moveTo>
                  <a:pt x="0" y="0"/>
                </a:moveTo>
                <a:lnTo>
                  <a:pt x="3724691" y="0"/>
                </a:lnTo>
                <a:lnTo>
                  <a:pt x="3724691" y="4632230"/>
                </a:lnTo>
                <a:lnTo>
                  <a:pt x="0" y="4632230"/>
                </a:lnTo>
                <a:lnTo>
                  <a:pt x="0" y="0"/>
                </a:lnTo>
                <a:close/>
              </a:path>
            </a:pathLst>
          </a:custGeom>
          <a:blipFill>
            <a:blip r:embed="rId5"/>
            <a:stretch>
              <a:fillRect l="-4882" t="-130476" r="-273926"/>
            </a:stretch>
          </a:blipFill>
        </p:spPr>
      </p:sp>
      <p:sp>
        <p:nvSpPr>
          <p:cNvPr id="7" name="Freeform 7"/>
          <p:cNvSpPr/>
          <p:nvPr/>
        </p:nvSpPr>
        <p:spPr>
          <a:xfrm>
            <a:off x="228601" y="918869"/>
            <a:ext cx="2725625" cy="676864"/>
          </a:xfrm>
          <a:custGeom>
            <a:avLst/>
            <a:gdLst/>
            <a:ahLst/>
            <a:cxnLst/>
            <a:rect l="l" t="t" r="r" b="b"/>
            <a:pathLst>
              <a:path w="5451251" h="1353727">
                <a:moveTo>
                  <a:pt x="0" y="0"/>
                </a:moveTo>
                <a:lnTo>
                  <a:pt x="5451251" y="0"/>
                </a:lnTo>
                <a:lnTo>
                  <a:pt x="5451251" y="1353727"/>
                </a:lnTo>
                <a:lnTo>
                  <a:pt x="0" y="1353727"/>
                </a:lnTo>
                <a:lnTo>
                  <a:pt x="0" y="0"/>
                </a:lnTo>
                <a:close/>
              </a:path>
            </a:pathLst>
          </a:custGeom>
          <a:blipFill>
            <a:blip r:embed="rId6"/>
            <a:stretch>
              <a:fillRect/>
            </a:stretch>
          </a:blipFill>
        </p:spPr>
      </p:sp>
      <p:sp>
        <p:nvSpPr>
          <p:cNvPr id="5" name="Titre 4"/>
          <p:cNvSpPr>
            <a:spLocks noGrp="1"/>
          </p:cNvSpPr>
          <p:nvPr>
            <p:ph type="title"/>
          </p:nvPr>
        </p:nvSpPr>
        <p:spPr>
          <a:xfrm>
            <a:off x="3771900" y="918868"/>
            <a:ext cx="5143499" cy="909932"/>
          </a:xfrm>
        </p:spPr>
        <p:txBody>
          <a:bodyPr>
            <a:normAutofit/>
          </a:bodyPr>
          <a:lstStyle/>
          <a:p>
            <a:pPr defTabSz="685835"/>
            <a:r>
              <a:rPr lang="fr-FR" sz="2100" b="1" dirty="0">
                <a:solidFill>
                  <a:schemeClr val="tx2"/>
                </a:solidFill>
                <a:latin typeface="Marianne" panose="02000000000000000000" pitchFamily="2" charset="0"/>
              </a:rPr>
              <a:t>Priorités AJ-DSR « Continuité éducative » 2026 en Essonne</a:t>
            </a:r>
          </a:p>
        </p:txBody>
      </p:sp>
      <p:sp>
        <p:nvSpPr>
          <p:cNvPr id="8" name="Espace réservé du numéro de diapositive 7"/>
          <p:cNvSpPr>
            <a:spLocks noGrp="1"/>
          </p:cNvSpPr>
          <p:nvPr>
            <p:ph type="sldNum" sz="quarter" idx="12"/>
          </p:nvPr>
        </p:nvSpPr>
        <p:spPr>
          <a:xfrm>
            <a:off x="4320000" y="5717250"/>
            <a:ext cx="504000" cy="180000"/>
          </a:xfrm>
        </p:spPr>
        <p:txBody>
          <a:bodyPr/>
          <a:lstStyle/>
          <a:p>
            <a:pPr algn="ctr"/>
            <a:fld id="{B6F15528-21DE-4FAA-801E-634DDDAF4B2B}" type="slidenum">
              <a:rPr lang="en-US" sz="800">
                <a:solidFill>
                  <a:schemeClr val="tx1"/>
                </a:solidFill>
              </a:rPr>
              <a:pPr algn="ctr"/>
              <a:t>5</a:t>
            </a:fld>
            <a:endParaRPr lang="en-US" sz="800" dirty="0">
              <a:solidFill>
                <a:schemeClr val="tx1"/>
              </a:solidFill>
            </a:endParaRPr>
          </a:p>
        </p:txBody>
      </p:sp>
      <p:graphicFrame>
        <p:nvGraphicFramePr>
          <p:cNvPr id="9" name="Tableau 8">
            <a:extLst>
              <a:ext uri="{FF2B5EF4-FFF2-40B4-BE49-F238E27FC236}">
                <a16:creationId xmlns:a16="http://schemas.microsoft.com/office/drawing/2014/main" id="{D0798CAF-548A-4CB6-2CC4-FB202931AF99}"/>
              </a:ext>
            </a:extLst>
          </p:cNvPr>
          <p:cNvGraphicFramePr>
            <a:graphicFrameLocks noGrp="1"/>
          </p:cNvGraphicFramePr>
          <p:nvPr>
            <p:extLst>
              <p:ext uri="{D42A27DB-BD31-4B8C-83A1-F6EECF244321}">
                <p14:modId xmlns:p14="http://schemas.microsoft.com/office/powerpoint/2010/main" val="1238184444"/>
              </p:ext>
            </p:extLst>
          </p:nvPr>
        </p:nvGraphicFramePr>
        <p:xfrm>
          <a:off x="228601" y="1897542"/>
          <a:ext cx="8531351" cy="4663440"/>
        </p:xfrm>
        <a:graphic>
          <a:graphicData uri="http://schemas.openxmlformats.org/drawingml/2006/table">
            <a:tbl>
              <a:tblPr bandRow="1">
                <a:tableStyleId>{5C22544A-7EE6-4342-B048-85BDC9FD1C3A}</a:tableStyleId>
              </a:tblPr>
              <a:tblGrid>
                <a:gridCol w="8531351">
                  <a:extLst>
                    <a:ext uri="{9D8B030D-6E8A-4147-A177-3AD203B41FA5}">
                      <a16:colId xmlns:a16="http://schemas.microsoft.com/office/drawing/2014/main" val="3884046724"/>
                    </a:ext>
                  </a:extLst>
                </a:gridCol>
              </a:tblGrid>
              <a:tr h="426720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600" b="1" kern="1200" dirty="0">
                          <a:solidFill>
                            <a:schemeClr val="dk1"/>
                          </a:solidFill>
                          <a:effectLst/>
                          <a:latin typeface="+mn-lt"/>
                          <a:ea typeface="+mn-ea"/>
                          <a:cs typeface="+mn-cs"/>
                        </a:rPr>
                        <a:t>1-Ingénierie d’accompagnement des collectivités territoriales dans leur projet éducatif de territoire et leur plan mercredi</a:t>
                      </a: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lang="fr-FR" sz="1600" kern="1200" dirty="0">
                          <a:solidFill>
                            <a:schemeClr val="dk1"/>
                          </a:solidFill>
                          <a:effectLst/>
                          <a:latin typeface="+mn-lt"/>
                          <a:ea typeface="+mn-ea"/>
                          <a:cs typeface="+mn-cs"/>
                        </a:rPr>
                        <a:t>Elaboration, suivi, évaluation de PEDT </a:t>
                      </a:r>
                      <a:r>
                        <a:rPr lang="fr-FR" sz="1600" kern="1200">
                          <a:solidFill>
                            <a:schemeClr val="dk1"/>
                          </a:solidFill>
                          <a:effectLst/>
                          <a:latin typeface="+mn-lt"/>
                          <a:ea typeface="+mn-ea"/>
                          <a:cs typeface="+mn-cs"/>
                        </a:rPr>
                        <a:t>Plan mercredi</a:t>
                      </a:r>
                      <a:endParaRPr lang="fr-FR" sz="1600" kern="1200" dirty="0">
                        <a:solidFill>
                          <a:schemeClr val="dk1"/>
                        </a:solidFill>
                        <a:effectLst/>
                        <a:latin typeface="+mn-lt"/>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lang="fr-FR" sz="1600" kern="1200" dirty="0">
                          <a:solidFill>
                            <a:schemeClr val="dk1"/>
                          </a:solidFill>
                          <a:effectLst/>
                          <a:latin typeface="+mn-lt"/>
                          <a:ea typeface="+mn-ea"/>
                          <a:cs typeface="+mn-cs"/>
                        </a:rPr>
                        <a:t>Aide à l’ingénierie pédagogique ou à l’ingénierie administrative</a:t>
                      </a:r>
                    </a:p>
                    <a:p>
                      <a:endParaRPr lang="fr-FR" sz="1600" b="1" kern="1200" dirty="0">
                        <a:solidFill>
                          <a:schemeClr val="dk1"/>
                        </a:solidFill>
                        <a:effectLst/>
                        <a:latin typeface="+mn-lt"/>
                        <a:ea typeface="+mn-ea"/>
                        <a:cs typeface="+mn-cs"/>
                      </a:endParaRPr>
                    </a:p>
                    <a:p>
                      <a:r>
                        <a:rPr lang="fr-FR" sz="1600" b="1" kern="1200" dirty="0">
                          <a:solidFill>
                            <a:schemeClr val="dk1"/>
                          </a:solidFill>
                          <a:effectLst/>
                          <a:latin typeface="+mn-lt"/>
                          <a:ea typeface="+mn-ea"/>
                          <a:cs typeface="+mn-cs"/>
                        </a:rPr>
                        <a:t>2-Le plan départemental de formation</a:t>
                      </a:r>
                    </a:p>
                    <a:p>
                      <a:r>
                        <a:rPr lang="fr-FR" sz="1600" dirty="0"/>
                        <a:t>Offrir aux acteurs éducatifs de l’Essonne un accès gratuit à un parcours de formation continue, d</a:t>
                      </a:r>
                      <a:r>
                        <a:rPr lang="fr-FR" sz="1600" b="0" kern="1200" dirty="0">
                          <a:solidFill>
                            <a:schemeClr val="dk1"/>
                          </a:solidFill>
                          <a:effectLst/>
                          <a:latin typeface="+mn-lt"/>
                          <a:ea typeface="+mn-ea"/>
                          <a:cs typeface="+mn-cs"/>
                        </a:rPr>
                        <a:t>é</a:t>
                      </a:r>
                      <a:r>
                        <a:rPr lang="fr-FR" sz="1600" kern="1200" dirty="0">
                          <a:solidFill>
                            <a:schemeClr val="dk1"/>
                          </a:solidFill>
                          <a:effectLst/>
                          <a:latin typeface="+mn-lt"/>
                          <a:ea typeface="+mn-ea"/>
                          <a:cs typeface="+mn-cs"/>
                        </a:rPr>
                        <a:t>velopper les compétences des acteurs éducatifs, favoriser la rencontre et l’échange entre des professionnels.</a:t>
                      </a:r>
                    </a:p>
                    <a:p>
                      <a:pPr marL="285750" indent="-285750">
                        <a:buFont typeface="Arial" panose="020B0604020202020204" pitchFamily="34" charset="0"/>
                        <a:buChar char="-"/>
                      </a:pPr>
                      <a:r>
                        <a:rPr lang="fr-FR" sz="1600" b="0" u="sng" kern="1200" dirty="0">
                          <a:solidFill>
                            <a:schemeClr val="dk1"/>
                          </a:solidFill>
                          <a:effectLst/>
                          <a:latin typeface="+mn-lt"/>
                          <a:ea typeface="+mn-ea"/>
                          <a:cs typeface="+mn-cs"/>
                        </a:rPr>
                        <a:t>Lutte contre toutes formes de violences </a:t>
                      </a:r>
                    </a:p>
                    <a:p>
                      <a:r>
                        <a:rPr lang="fr-FR" sz="1600" kern="1200" dirty="0">
                          <a:solidFill>
                            <a:schemeClr val="dk1"/>
                          </a:solidFill>
                          <a:effectLst/>
                          <a:latin typeface="+mn-lt"/>
                          <a:ea typeface="+mn-ea"/>
                          <a:cs typeface="+mn-cs"/>
                        </a:rPr>
                        <a:t>Violences Sexistes et Sexuelles, violences ordinaires, violences inter-quartiers, harcèlement</a:t>
                      </a:r>
                    </a:p>
                    <a:p>
                      <a:r>
                        <a:rPr lang="fr-FR" sz="1600" b="1" kern="1200" dirty="0">
                          <a:solidFill>
                            <a:schemeClr val="dk1"/>
                          </a:solidFill>
                          <a:effectLst/>
                          <a:latin typeface="+mn-lt"/>
                          <a:ea typeface="+mn-ea"/>
                          <a:cs typeface="+mn-cs"/>
                        </a:rPr>
                        <a:t>-	</a:t>
                      </a:r>
                      <a:r>
                        <a:rPr lang="fr-FR" sz="1600" b="0" u="sng" kern="1200" dirty="0">
                          <a:solidFill>
                            <a:schemeClr val="dk1"/>
                          </a:solidFill>
                          <a:effectLst/>
                          <a:latin typeface="+mn-lt"/>
                          <a:ea typeface="+mn-ea"/>
                          <a:cs typeface="+mn-cs"/>
                        </a:rPr>
                        <a:t>Promouvoir le vivre ensemble</a:t>
                      </a:r>
                    </a:p>
                    <a:p>
                      <a:r>
                        <a:rPr lang="fr-FR" sz="1600" kern="1200" dirty="0">
                          <a:solidFill>
                            <a:schemeClr val="dk1"/>
                          </a:solidFill>
                          <a:effectLst/>
                          <a:latin typeface="+mn-lt"/>
                          <a:ea typeface="+mn-ea"/>
                          <a:cs typeface="+mn-cs"/>
                        </a:rPr>
                        <a:t>Cet axe vise à contribuer au renforcement de l’information sur les thématiques : Handicap / inclusion, égalité et Accueil Langues.</a:t>
                      </a:r>
                    </a:p>
                    <a:p>
                      <a:pPr marL="285750" indent="-285750">
                        <a:buFontTx/>
                        <a:buChar char="-"/>
                      </a:pPr>
                      <a:r>
                        <a:rPr lang="fr-FR" sz="1600" b="0" u="sng" kern="1200" dirty="0">
                          <a:solidFill>
                            <a:schemeClr val="dk1"/>
                          </a:solidFill>
                          <a:effectLst/>
                          <a:latin typeface="+mn-lt"/>
                          <a:ea typeface="+mn-ea"/>
                          <a:cs typeface="+mn-cs"/>
                        </a:rPr>
                        <a:t>Améliorer la santé des jeunes </a:t>
                      </a:r>
                    </a:p>
                    <a:p>
                      <a:pPr marL="742950" lvl="1" indent="-285750">
                        <a:buFont typeface="Arial" panose="020B0604020202020204" pitchFamily="34" charset="0"/>
                        <a:buChar char="•"/>
                      </a:pPr>
                      <a:r>
                        <a:rPr lang="fr-FR" sz="1600" kern="1200" dirty="0">
                          <a:solidFill>
                            <a:schemeClr val="dk1"/>
                          </a:solidFill>
                          <a:effectLst/>
                          <a:latin typeface="+mn-lt"/>
                          <a:ea typeface="+mn-ea"/>
                          <a:cs typeface="+mn-cs"/>
                        </a:rPr>
                        <a:t>Santé mentale des jeunes : Développement des compétences psychosociales</a:t>
                      </a:r>
                    </a:p>
                    <a:p>
                      <a:pPr marL="742950" lvl="1" indent="-285750">
                        <a:buFont typeface="Arial" panose="020B0604020202020204" pitchFamily="34" charset="0"/>
                        <a:buChar char="•"/>
                      </a:pPr>
                      <a:r>
                        <a:rPr lang="fr-FR" sz="1600" kern="1200" dirty="0">
                          <a:solidFill>
                            <a:schemeClr val="dk1"/>
                          </a:solidFill>
                          <a:effectLst/>
                          <a:latin typeface="+mn-lt"/>
                          <a:ea typeface="+mn-ea"/>
                          <a:cs typeface="+mn-cs"/>
                        </a:rPr>
                        <a:t>Education aux médias (écrans, IA …) </a:t>
                      </a:r>
                    </a:p>
                    <a:p>
                      <a:pPr marL="742950" lvl="1" indent="-285750">
                        <a:buFont typeface="Arial" panose="020B0604020202020204" pitchFamily="34" charset="0"/>
                        <a:buChar char="•"/>
                      </a:pPr>
                      <a:r>
                        <a:rPr lang="fr-FR" sz="1600" kern="1200" dirty="0">
                          <a:solidFill>
                            <a:schemeClr val="dk1"/>
                          </a:solidFill>
                          <a:effectLst/>
                          <a:latin typeface="+mn-lt"/>
                          <a:ea typeface="+mn-ea"/>
                          <a:cs typeface="+mn-cs"/>
                        </a:rPr>
                        <a:t>Préventions aux addictions (protoxyde d’azote, jeux en ligne…).</a:t>
                      </a:r>
                      <a:r>
                        <a:rPr lang="fr-FR" sz="1600" b="1" kern="1200" dirty="0">
                          <a:solidFill>
                            <a:schemeClr val="dk1"/>
                          </a:solidFill>
                          <a:effectLst/>
                          <a:latin typeface="+mn-lt"/>
                          <a:ea typeface="+mn-ea"/>
                          <a:cs typeface="+mn-cs"/>
                        </a:rPr>
                        <a:t>	</a:t>
                      </a:r>
                      <a:r>
                        <a:rPr lang="fr-FR" sz="1600" kern="1200" dirty="0">
                          <a:solidFill>
                            <a:schemeClr val="dk1"/>
                          </a:solidFill>
                          <a:effectLst/>
                          <a:latin typeface="+mn-lt"/>
                          <a:ea typeface="+mn-ea"/>
                          <a:cs typeface="+mn-cs"/>
                        </a:rPr>
                        <a:t> </a:t>
                      </a:r>
                    </a:p>
                    <a:p>
                      <a:endParaRPr lang="fr-FR" sz="1400" dirty="0">
                        <a:solidFill>
                          <a:srgbClr val="0070C0"/>
                        </a:solidFill>
                        <a:latin typeface="Marianne" panose="02000000000000000000" pitchFamily="2" charset="0"/>
                      </a:endParaRPr>
                    </a:p>
                  </a:txBody>
                  <a:tcPr marL="60960" marR="60960" marT="30480" marB="30480" anchor="ctr">
                    <a:solidFill>
                      <a:srgbClr val="E9EFF7"/>
                    </a:solidFill>
                  </a:tcPr>
                </a:tc>
                <a:extLst>
                  <a:ext uri="{0D108BD9-81ED-4DB2-BD59-A6C34878D82A}">
                    <a16:rowId xmlns:a16="http://schemas.microsoft.com/office/drawing/2014/main" val="2130114044"/>
                  </a:ext>
                </a:extLst>
              </a:tr>
            </a:tbl>
          </a:graphicData>
        </a:graphic>
      </p:graphicFrame>
    </p:spTree>
    <p:extLst>
      <p:ext uri="{BB962C8B-B14F-4D97-AF65-F5344CB8AC3E}">
        <p14:creationId xmlns:p14="http://schemas.microsoft.com/office/powerpoint/2010/main" val="33719793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485" y="805296"/>
            <a:ext cx="3764416" cy="1390650"/>
          </a:xfrm>
          <a:custGeom>
            <a:avLst/>
            <a:gdLst/>
            <a:ahLst/>
            <a:cxnLst/>
            <a:rect l="l" t="t" r="r" b="b"/>
            <a:pathLst>
              <a:path w="8728200" h="3857287">
                <a:moveTo>
                  <a:pt x="0" y="0"/>
                </a:moveTo>
                <a:lnTo>
                  <a:pt x="8728200" y="0"/>
                </a:lnTo>
                <a:lnTo>
                  <a:pt x="8728200" y="3857287"/>
                </a:lnTo>
                <a:lnTo>
                  <a:pt x="0" y="3857287"/>
                </a:lnTo>
                <a:lnTo>
                  <a:pt x="0" y="0"/>
                </a:lnTo>
                <a:close/>
              </a:path>
            </a:pathLst>
          </a:custGeom>
          <a:blipFill>
            <a:blip r:embed="rId3"/>
            <a:stretch>
              <a:fillRect r="-11077" b="-90183"/>
            </a:stretch>
          </a:blipFill>
        </p:spPr>
      </p:sp>
      <p:sp>
        <p:nvSpPr>
          <p:cNvPr id="3" name="Freeform 3"/>
          <p:cNvSpPr/>
          <p:nvPr/>
        </p:nvSpPr>
        <p:spPr>
          <a:xfrm>
            <a:off x="7821336" y="3126277"/>
            <a:ext cx="1322665" cy="2874473"/>
          </a:xfrm>
          <a:custGeom>
            <a:avLst/>
            <a:gdLst/>
            <a:ahLst/>
            <a:cxnLst/>
            <a:rect l="l" t="t" r="r" b="b"/>
            <a:pathLst>
              <a:path w="2645330" h="5748947">
                <a:moveTo>
                  <a:pt x="0" y="0"/>
                </a:moveTo>
                <a:lnTo>
                  <a:pt x="2645330" y="0"/>
                </a:lnTo>
                <a:lnTo>
                  <a:pt x="2645330" y="5748947"/>
                </a:lnTo>
                <a:lnTo>
                  <a:pt x="0" y="5748947"/>
                </a:lnTo>
                <a:lnTo>
                  <a:pt x="0" y="0"/>
                </a:lnTo>
                <a:close/>
              </a:path>
            </a:pathLst>
          </a:custGeom>
          <a:blipFill>
            <a:blip r:embed="rId4"/>
            <a:stretch>
              <a:fillRect l="-349697" t="-56572"/>
            </a:stretch>
          </a:blipFill>
        </p:spPr>
      </p:sp>
      <p:sp>
        <p:nvSpPr>
          <p:cNvPr id="4" name="Freeform 4"/>
          <p:cNvSpPr/>
          <p:nvPr/>
        </p:nvSpPr>
        <p:spPr>
          <a:xfrm>
            <a:off x="1" y="3684636"/>
            <a:ext cx="1862345" cy="2316115"/>
          </a:xfrm>
          <a:custGeom>
            <a:avLst/>
            <a:gdLst/>
            <a:ahLst/>
            <a:cxnLst/>
            <a:rect l="l" t="t" r="r" b="b"/>
            <a:pathLst>
              <a:path w="3724691" h="4632230">
                <a:moveTo>
                  <a:pt x="0" y="0"/>
                </a:moveTo>
                <a:lnTo>
                  <a:pt x="3724691" y="0"/>
                </a:lnTo>
                <a:lnTo>
                  <a:pt x="3724691" y="4632230"/>
                </a:lnTo>
                <a:lnTo>
                  <a:pt x="0" y="4632230"/>
                </a:lnTo>
                <a:lnTo>
                  <a:pt x="0" y="0"/>
                </a:lnTo>
                <a:close/>
              </a:path>
            </a:pathLst>
          </a:custGeom>
          <a:blipFill>
            <a:blip r:embed="rId5"/>
            <a:stretch>
              <a:fillRect l="-4882" t="-130476" r="-273926"/>
            </a:stretch>
          </a:blipFill>
        </p:spPr>
      </p:sp>
      <p:sp>
        <p:nvSpPr>
          <p:cNvPr id="7" name="Freeform 7"/>
          <p:cNvSpPr/>
          <p:nvPr/>
        </p:nvSpPr>
        <p:spPr>
          <a:xfrm>
            <a:off x="228601" y="918869"/>
            <a:ext cx="2725625" cy="676864"/>
          </a:xfrm>
          <a:custGeom>
            <a:avLst/>
            <a:gdLst/>
            <a:ahLst/>
            <a:cxnLst/>
            <a:rect l="l" t="t" r="r" b="b"/>
            <a:pathLst>
              <a:path w="5451251" h="1353727">
                <a:moveTo>
                  <a:pt x="0" y="0"/>
                </a:moveTo>
                <a:lnTo>
                  <a:pt x="5451251" y="0"/>
                </a:lnTo>
                <a:lnTo>
                  <a:pt x="5451251" y="1353727"/>
                </a:lnTo>
                <a:lnTo>
                  <a:pt x="0" y="1353727"/>
                </a:lnTo>
                <a:lnTo>
                  <a:pt x="0" y="0"/>
                </a:lnTo>
                <a:close/>
              </a:path>
            </a:pathLst>
          </a:custGeom>
          <a:blipFill>
            <a:blip r:embed="rId6"/>
            <a:stretch>
              <a:fillRect/>
            </a:stretch>
          </a:blipFill>
        </p:spPr>
      </p:sp>
      <p:sp>
        <p:nvSpPr>
          <p:cNvPr id="6" name="ZoneTexte 5">
            <a:extLst>
              <a:ext uri="{FF2B5EF4-FFF2-40B4-BE49-F238E27FC236}">
                <a16:creationId xmlns:a16="http://schemas.microsoft.com/office/drawing/2014/main" id="{BDBD6C21-3F76-E558-38B6-0E6DA6656993}"/>
              </a:ext>
            </a:extLst>
          </p:cNvPr>
          <p:cNvSpPr txBox="1"/>
          <p:nvPr/>
        </p:nvSpPr>
        <p:spPr>
          <a:xfrm>
            <a:off x="3657060" y="1223622"/>
            <a:ext cx="4889560" cy="369332"/>
          </a:xfrm>
          <a:prstGeom prst="rect">
            <a:avLst/>
          </a:prstGeom>
          <a:noFill/>
        </p:spPr>
        <p:txBody>
          <a:bodyPr wrap="square">
            <a:spAutoFit/>
          </a:bodyPr>
          <a:lstStyle/>
          <a:p>
            <a:pPr algn="ctr"/>
            <a:r>
              <a:rPr lang="fr-FR" b="1" i="1" dirty="0">
                <a:latin typeface="Marianne" panose="02000000000000000000" pitchFamily="50" charset="0"/>
                <a:ea typeface="Calibri" panose="020F0502020204030204" pitchFamily="34" charset="0"/>
                <a:cs typeface="Calibri" panose="020F0502020204030204" pitchFamily="34" charset="0"/>
              </a:rPr>
              <a:t>MODALITÉS PRATIQUES ET FINANCIÈRES</a:t>
            </a:r>
            <a:endParaRPr lang="fr-FR" sz="15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0" name="ZoneTexte 9">
            <a:extLst>
              <a:ext uri="{FF2B5EF4-FFF2-40B4-BE49-F238E27FC236}">
                <a16:creationId xmlns:a16="http://schemas.microsoft.com/office/drawing/2014/main" id="{A5D08CB3-43CF-E22C-5960-CB81D7708FB5}"/>
              </a:ext>
            </a:extLst>
          </p:cNvPr>
          <p:cNvSpPr txBox="1"/>
          <p:nvPr/>
        </p:nvSpPr>
        <p:spPr>
          <a:xfrm>
            <a:off x="324569" y="1787059"/>
            <a:ext cx="8494862" cy="5139869"/>
          </a:xfrm>
          <a:prstGeom prst="rect">
            <a:avLst/>
          </a:prstGeom>
          <a:noFill/>
        </p:spPr>
        <p:txBody>
          <a:bodyPr wrap="square">
            <a:spAutoFit/>
          </a:bodyPr>
          <a:lstStyle/>
          <a:p>
            <a:pPr marL="257175" indent="-257175" algn="just">
              <a:buFont typeface="Arial" panose="020B0604020202020204" pitchFamily="34" charset="0"/>
              <a:buChar char="•"/>
            </a:pPr>
            <a:r>
              <a:rPr lang="fr-FR" sz="1600" b="1" u="sng" dirty="0">
                <a:solidFill>
                  <a:srgbClr val="0070C0"/>
                </a:solidFill>
                <a:latin typeface="Marianne" panose="02000000000000000000" pitchFamily="50" charset="0"/>
                <a:ea typeface="Calibri" panose="020F0502020204030204" pitchFamily="34" charset="0"/>
                <a:cs typeface="Arial" panose="020B0604020202020204" pitchFamily="34" charset="0"/>
              </a:rPr>
              <a:t>Seuil de financement</a:t>
            </a:r>
            <a:r>
              <a:rPr lang="fr-FR" sz="1600" b="1" dirty="0">
                <a:solidFill>
                  <a:srgbClr val="0070C0"/>
                </a:solidFill>
                <a:latin typeface="Marianne" panose="02000000000000000000" pitchFamily="50" charset="0"/>
                <a:ea typeface="Calibri" panose="020F0502020204030204" pitchFamily="34" charset="0"/>
                <a:cs typeface="Arial" panose="020B0604020202020204" pitchFamily="34" charset="0"/>
              </a:rPr>
              <a:t> : 1500 €</a:t>
            </a:r>
          </a:p>
          <a:p>
            <a:pPr marL="257175" indent="-257175" algn="just">
              <a:buFont typeface="Arial" panose="020B0604020202020204" pitchFamily="34" charset="0"/>
              <a:buChar char="•"/>
            </a:pPr>
            <a:endParaRPr lang="fr-FR" sz="1600" b="1" dirty="0">
              <a:solidFill>
                <a:srgbClr val="0070C0"/>
              </a:solidFill>
              <a:latin typeface="Marianne" panose="02000000000000000000" pitchFamily="50" charset="0"/>
              <a:ea typeface="Calibri" panose="020F0502020204030204" pitchFamily="34" charset="0"/>
              <a:cs typeface="Arial" panose="020B0604020202020204" pitchFamily="34" charset="0"/>
            </a:endParaRPr>
          </a:p>
          <a:p>
            <a:pPr marL="257175" indent="-257175" algn="just">
              <a:buFont typeface="Arial" panose="020B0604020202020204" pitchFamily="34" charset="0"/>
              <a:buChar char="•"/>
            </a:pPr>
            <a:r>
              <a:rPr lang="fr-FR" sz="1600" b="1" dirty="0">
                <a:solidFill>
                  <a:srgbClr val="0070C0"/>
                </a:solidFill>
                <a:latin typeface="Marianne" panose="02000000000000000000" pitchFamily="50" charset="0"/>
                <a:ea typeface="Calibri" panose="020F0502020204030204" pitchFamily="34" charset="0"/>
                <a:cs typeface="Arial" panose="020B0604020202020204" pitchFamily="34" charset="0"/>
              </a:rPr>
              <a:t>2 sous types de dossiers : continuité éducative / Politiques partenariales locales JEP </a:t>
            </a:r>
          </a:p>
          <a:p>
            <a:pPr marL="257175" indent="-257175" algn="just">
              <a:buFont typeface="Arial" panose="020B0604020202020204" pitchFamily="34" charset="0"/>
              <a:buChar char="•"/>
            </a:pPr>
            <a:endParaRPr lang="fr-FR" sz="1400" b="1" dirty="0">
              <a:solidFill>
                <a:srgbClr val="0070C0"/>
              </a:solidFill>
              <a:latin typeface="Marianne" panose="02000000000000000000" pitchFamily="50" charset="0"/>
              <a:ea typeface="Calibri" panose="020F0502020204030204" pitchFamily="34" charset="0"/>
              <a:cs typeface="Arial" panose="020B0604020202020204" pitchFamily="34" charset="0"/>
            </a:endParaRPr>
          </a:p>
          <a:p>
            <a:pPr marL="257175" indent="-257175" algn="just">
              <a:buFont typeface="Arial" panose="020B0604020202020204" pitchFamily="34" charset="0"/>
              <a:buChar char="•"/>
            </a:pPr>
            <a:r>
              <a:rPr lang="fr-FR" sz="1600" b="1" dirty="0">
                <a:solidFill>
                  <a:srgbClr val="0070C0"/>
                </a:solidFill>
                <a:latin typeface="Marianne" panose="02000000000000000000" pitchFamily="50" charset="0"/>
                <a:ea typeface="Calibri" panose="020F0502020204030204" pitchFamily="34" charset="0"/>
                <a:cs typeface="Arial" panose="020B0604020202020204" pitchFamily="34" charset="0"/>
              </a:rPr>
              <a:t>Complétude de dossier : </a:t>
            </a:r>
          </a:p>
          <a:p>
            <a:pPr marL="285750" indent="-285750">
              <a:buFont typeface="Wingdings" panose="05000000000000000000" pitchFamily="2" charset="2"/>
              <a:buChar char="ü"/>
            </a:pPr>
            <a:r>
              <a:rPr lang="fr-FR" sz="1600" b="0" i="0" u="none" strike="noStrike" baseline="0" dirty="0">
                <a:solidFill>
                  <a:srgbClr val="000000"/>
                </a:solidFill>
                <a:latin typeface="Marianne" panose="02000000000000000000" pitchFamily="50" charset="0"/>
              </a:rPr>
              <a:t>CERFA signé par le responsable légal (ou son délégataire) ; </a:t>
            </a:r>
          </a:p>
          <a:p>
            <a:pPr marL="285750" indent="-285750">
              <a:buFont typeface="Wingdings" panose="05000000000000000000" pitchFamily="2" charset="2"/>
              <a:buChar char="ü"/>
            </a:pPr>
            <a:r>
              <a:rPr lang="fr-FR" sz="1600" b="0" i="0" u="none" strike="noStrike" baseline="0" dirty="0">
                <a:solidFill>
                  <a:srgbClr val="000000"/>
                </a:solidFill>
                <a:latin typeface="Marianne" panose="02000000000000000000" pitchFamily="50" charset="0"/>
              </a:rPr>
              <a:t> Délégation de signature le cas échéant ; </a:t>
            </a:r>
          </a:p>
          <a:p>
            <a:pPr marL="285750" indent="-285750">
              <a:buFont typeface="Wingdings" panose="05000000000000000000" pitchFamily="2" charset="2"/>
              <a:buChar char="ü"/>
            </a:pPr>
            <a:r>
              <a:rPr lang="fr-FR" sz="1600" b="0" i="0" u="none" strike="noStrike" baseline="0" dirty="0">
                <a:solidFill>
                  <a:srgbClr val="000000"/>
                </a:solidFill>
                <a:latin typeface="Marianne" panose="02000000000000000000" pitchFamily="50" charset="0"/>
              </a:rPr>
              <a:t>« RIB conforme » au format PDF. </a:t>
            </a:r>
          </a:p>
          <a:p>
            <a:pPr marL="285750" indent="-285750">
              <a:buFont typeface="Wingdings" panose="05000000000000000000" pitchFamily="2" charset="2"/>
              <a:buChar char="ü"/>
            </a:pPr>
            <a:r>
              <a:rPr lang="fr-FR" sz="1600" dirty="0">
                <a:solidFill>
                  <a:srgbClr val="000000"/>
                </a:solidFill>
                <a:latin typeface="Marianne" panose="02000000000000000000" pitchFamily="50" charset="0"/>
              </a:rPr>
              <a:t>Si vous avez été subventionnés l’année dernière : verser le compte-rendu de votre action</a:t>
            </a:r>
            <a:endParaRPr lang="fr-FR" sz="1600" b="0" i="0" u="none" strike="noStrike" baseline="0" dirty="0">
              <a:solidFill>
                <a:srgbClr val="000000"/>
              </a:solidFill>
              <a:latin typeface="Marianne" panose="02000000000000000000" pitchFamily="50" charset="0"/>
            </a:endParaRPr>
          </a:p>
          <a:p>
            <a:pPr marL="285750" indent="-285750">
              <a:buFont typeface="Wingdings" panose="05000000000000000000" pitchFamily="2" charset="2"/>
              <a:buChar char="ü"/>
            </a:pPr>
            <a:endParaRPr lang="fr-FR" sz="1600" b="0" i="0" u="none" strike="noStrike" baseline="0" dirty="0">
              <a:solidFill>
                <a:srgbClr val="000000"/>
              </a:solidFill>
              <a:latin typeface="Marianne" panose="02000000000000000000" pitchFamily="50" charset="0"/>
            </a:endParaRPr>
          </a:p>
          <a:p>
            <a:pPr marL="257175" indent="-257175" algn="just">
              <a:buFont typeface="Arial" panose="020B0604020202020204" pitchFamily="34" charset="0"/>
              <a:buChar char="•"/>
            </a:pPr>
            <a:r>
              <a:rPr lang="fr-FR" sz="1600" b="1" dirty="0">
                <a:solidFill>
                  <a:srgbClr val="0070C0"/>
                </a:solidFill>
                <a:latin typeface="Marianne" panose="02000000000000000000" pitchFamily="50" charset="0"/>
                <a:ea typeface="Calibri" panose="020F0502020204030204" pitchFamily="34" charset="0"/>
                <a:cs typeface="Arial" panose="020B0604020202020204" pitchFamily="34" charset="0"/>
              </a:rPr>
              <a:t>Critères qualitatifs d’évaluation des dossiers : </a:t>
            </a:r>
          </a:p>
          <a:p>
            <a:pPr marL="285750" indent="-285750">
              <a:buFont typeface="Wingdings" panose="05000000000000000000" pitchFamily="2" charset="2"/>
              <a:buChar char="ü"/>
            </a:pPr>
            <a:r>
              <a:rPr lang="fr-FR" sz="1600" b="0" i="0" u="none" strike="noStrike" baseline="0" dirty="0">
                <a:solidFill>
                  <a:srgbClr val="000000"/>
                </a:solidFill>
                <a:latin typeface="Calibri" panose="020F0502020204030204" pitchFamily="34" charset="0"/>
              </a:rPr>
              <a:t> </a:t>
            </a:r>
            <a:r>
              <a:rPr lang="fr-FR" sz="1600" b="1" i="0" u="none" strike="noStrike" baseline="0" dirty="0">
                <a:solidFill>
                  <a:srgbClr val="000000"/>
                </a:solidFill>
                <a:latin typeface="Marianne" panose="02000000000000000000" pitchFamily="50" charset="0"/>
              </a:rPr>
              <a:t>Cohérence </a:t>
            </a:r>
            <a:r>
              <a:rPr lang="fr-FR" sz="1600" b="0" i="0" u="none" strike="noStrike" baseline="0" dirty="0">
                <a:solidFill>
                  <a:srgbClr val="000000"/>
                </a:solidFill>
                <a:latin typeface="Marianne" panose="02000000000000000000" pitchFamily="50" charset="0"/>
              </a:rPr>
              <a:t>avec les orientations et priorités de la politique nationale et régionale (en termes de publics, objectifs, orientations thématiques en particulier) ; </a:t>
            </a:r>
            <a:endParaRPr lang="fr-FR" sz="1600" b="0" i="0" u="none" strike="noStrike" baseline="0" dirty="0">
              <a:solidFill>
                <a:srgbClr val="000000"/>
              </a:solidFill>
              <a:latin typeface="Calibri" panose="020F0502020204030204" pitchFamily="34" charset="0"/>
            </a:endParaRPr>
          </a:p>
          <a:p>
            <a:pPr marL="285750" indent="-285750">
              <a:buFont typeface="Wingdings" panose="05000000000000000000" pitchFamily="2" charset="2"/>
              <a:buChar char="ü"/>
            </a:pPr>
            <a:r>
              <a:rPr lang="fr-FR" sz="1600" b="1" i="0" u="none" strike="noStrike" baseline="0" dirty="0">
                <a:solidFill>
                  <a:srgbClr val="000000"/>
                </a:solidFill>
                <a:latin typeface="Marianne" panose="02000000000000000000" pitchFamily="50" charset="0"/>
              </a:rPr>
              <a:t>Qualité </a:t>
            </a:r>
            <a:r>
              <a:rPr lang="fr-FR" sz="1600" b="0" i="0" u="none" strike="noStrike" baseline="0" dirty="0">
                <a:solidFill>
                  <a:srgbClr val="000000"/>
                </a:solidFill>
                <a:latin typeface="Marianne" panose="02000000000000000000" pitchFamily="50" charset="0"/>
              </a:rPr>
              <a:t>de la conception et de la méthodologie du projet (en termes d’évaluation des besoins, de cohérence des actions mises en œuvre, d’inscription du projet dans le territoire, de qualité du partenariat). </a:t>
            </a:r>
            <a:endParaRPr lang="fr-FR" sz="1600" b="0" i="0" u="none" strike="noStrike" baseline="0" dirty="0">
              <a:solidFill>
                <a:srgbClr val="000000"/>
              </a:solidFill>
              <a:latin typeface="Calibri" panose="020F0502020204030204" pitchFamily="34" charset="0"/>
            </a:endParaRPr>
          </a:p>
          <a:p>
            <a:endParaRPr lang="fr-FR" sz="1600" b="0" i="0" u="none" strike="noStrike" baseline="0" dirty="0">
              <a:solidFill>
                <a:srgbClr val="000000"/>
              </a:solidFill>
              <a:latin typeface="Calibri" panose="020F0502020204030204" pitchFamily="34" charset="0"/>
            </a:endParaRPr>
          </a:p>
          <a:p>
            <a:r>
              <a:rPr lang="fr-FR" sz="1400" b="0" i="0" u="none" strike="noStrike" baseline="0" dirty="0">
                <a:solidFill>
                  <a:srgbClr val="000000"/>
                </a:solidFill>
                <a:latin typeface="Marianne" panose="02000000000000000000" pitchFamily="50" charset="0"/>
              </a:rPr>
              <a:t>De plus, il est nécessaire d’agir pour les territoires prioritaires : quartiers prioritaires de la ville, cités éducatives, ainsi que les zones de revitalisation rurale. Il est nécessaire qu’</a:t>
            </a:r>
            <a:r>
              <a:rPr lang="fr-FR" sz="1400" b="1" i="0" u="none" strike="noStrike" baseline="0" dirty="0">
                <a:solidFill>
                  <a:srgbClr val="000000"/>
                </a:solidFill>
                <a:latin typeface="Marianne" panose="02000000000000000000" pitchFamily="50" charset="0"/>
              </a:rPr>
              <a:t>a minima 40 % des bénéficiaires des actions résident dans un quartier prioritaire</a:t>
            </a:r>
            <a:r>
              <a:rPr lang="fr-FR" sz="1400" b="0" i="0" u="none" strike="noStrike" baseline="0" dirty="0">
                <a:solidFill>
                  <a:srgbClr val="000000"/>
                </a:solidFill>
                <a:latin typeface="Marianne" panose="02000000000000000000" pitchFamily="50" charset="0"/>
              </a:rPr>
              <a:t>. </a:t>
            </a:r>
            <a:endParaRPr lang="fr-FR" sz="700" u="sng" dirty="0">
              <a:solidFill>
                <a:srgbClr val="0070C0"/>
              </a:solidFill>
              <a:latin typeface="Marianne" panose="02000000000000000000" pitchFamily="50"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325614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4033" y="838245"/>
            <a:ext cx="3764416" cy="1390650"/>
          </a:xfrm>
          <a:custGeom>
            <a:avLst/>
            <a:gdLst/>
            <a:ahLst/>
            <a:cxnLst/>
            <a:rect l="l" t="t" r="r" b="b"/>
            <a:pathLst>
              <a:path w="8728200" h="3857287">
                <a:moveTo>
                  <a:pt x="0" y="0"/>
                </a:moveTo>
                <a:lnTo>
                  <a:pt x="8728200" y="0"/>
                </a:lnTo>
                <a:lnTo>
                  <a:pt x="8728200" y="3857287"/>
                </a:lnTo>
                <a:lnTo>
                  <a:pt x="0" y="3857287"/>
                </a:lnTo>
                <a:lnTo>
                  <a:pt x="0" y="0"/>
                </a:lnTo>
                <a:close/>
              </a:path>
            </a:pathLst>
          </a:custGeom>
          <a:blipFill>
            <a:blip r:embed="rId2"/>
            <a:stretch>
              <a:fillRect r="-11077" b="-90183"/>
            </a:stretch>
          </a:blipFill>
        </p:spPr>
        <p:txBody>
          <a:bodyPr/>
          <a:lstStyle/>
          <a:p>
            <a:endParaRPr lang="fr-FR" sz="900"/>
          </a:p>
        </p:txBody>
      </p:sp>
      <p:sp>
        <p:nvSpPr>
          <p:cNvPr id="3" name="Freeform 3"/>
          <p:cNvSpPr/>
          <p:nvPr/>
        </p:nvSpPr>
        <p:spPr>
          <a:xfrm>
            <a:off x="7754838" y="3031167"/>
            <a:ext cx="1322665" cy="2874473"/>
          </a:xfrm>
          <a:custGeom>
            <a:avLst/>
            <a:gdLst/>
            <a:ahLst/>
            <a:cxnLst/>
            <a:rect l="l" t="t" r="r" b="b"/>
            <a:pathLst>
              <a:path w="2645330" h="5748947">
                <a:moveTo>
                  <a:pt x="0" y="0"/>
                </a:moveTo>
                <a:lnTo>
                  <a:pt x="2645330" y="0"/>
                </a:lnTo>
                <a:lnTo>
                  <a:pt x="2645330" y="5748947"/>
                </a:lnTo>
                <a:lnTo>
                  <a:pt x="0" y="5748947"/>
                </a:lnTo>
                <a:lnTo>
                  <a:pt x="0" y="0"/>
                </a:lnTo>
                <a:close/>
              </a:path>
            </a:pathLst>
          </a:custGeom>
          <a:blipFill>
            <a:blip r:embed="rId3"/>
            <a:stretch>
              <a:fillRect l="-349697" t="-56572"/>
            </a:stretch>
          </a:blipFill>
        </p:spPr>
        <p:txBody>
          <a:bodyPr/>
          <a:lstStyle/>
          <a:p>
            <a:endParaRPr lang="fr-FR" sz="900"/>
          </a:p>
        </p:txBody>
      </p:sp>
      <p:sp>
        <p:nvSpPr>
          <p:cNvPr id="4" name="Freeform 4"/>
          <p:cNvSpPr/>
          <p:nvPr/>
        </p:nvSpPr>
        <p:spPr>
          <a:xfrm>
            <a:off x="1" y="3684636"/>
            <a:ext cx="1862345" cy="2316115"/>
          </a:xfrm>
          <a:custGeom>
            <a:avLst/>
            <a:gdLst/>
            <a:ahLst/>
            <a:cxnLst/>
            <a:rect l="l" t="t" r="r" b="b"/>
            <a:pathLst>
              <a:path w="3724691" h="4632230">
                <a:moveTo>
                  <a:pt x="0" y="0"/>
                </a:moveTo>
                <a:lnTo>
                  <a:pt x="3724691" y="0"/>
                </a:lnTo>
                <a:lnTo>
                  <a:pt x="3724691" y="4632230"/>
                </a:lnTo>
                <a:lnTo>
                  <a:pt x="0" y="4632230"/>
                </a:lnTo>
                <a:lnTo>
                  <a:pt x="0" y="0"/>
                </a:lnTo>
                <a:close/>
              </a:path>
            </a:pathLst>
          </a:custGeom>
          <a:blipFill>
            <a:blip r:embed="rId4"/>
            <a:stretch>
              <a:fillRect l="-4882" t="-130476" r="-273926"/>
            </a:stretch>
          </a:blipFill>
        </p:spPr>
        <p:txBody>
          <a:bodyPr/>
          <a:lstStyle/>
          <a:p>
            <a:endParaRPr lang="fr-FR" sz="900"/>
          </a:p>
        </p:txBody>
      </p:sp>
      <p:sp>
        <p:nvSpPr>
          <p:cNvPr id="7" name="Freeform 7"/>
          <p:cNvSpPr/>
          <p:nvPr/>
        </p:nvSpPr>
        <p:spPr>
          <a:xfrm>
            <a:off x="304801" y="966543"/>
            <a:ext cx="2725625" cy="676864"/>
          </a:xfrm>
          <a:custGeom>
            <a:avLst/>
            <a:gdLst/>
            <a:ahLst/>
            <a:cxnLst/>
            <a:rect l="l" t="t" r="r" b="b"/>
            <a:pathLst>
              <a:path w="5451251" h="1353727">
                <a:moveTo>
                  <a:pt x="0" y="0"/>
                </a:moveTo>
                <a:lnTo>
                  <a:pt x="5451251" y="0"/>
                </a:lnTo>
                <a:lnTo>
                  <a:pt x="5451251" y="1353727"/>
                </a:lnTo>
                <a:lnTo>
                  <a:pt x="0" y="1353727"/>
                </a:lnTo>
                <a:lnTo>
                  <a:pt x="0" y="0"/>
                </a:lnTo>
                <a:close/>
              </a:path>
            </a:pathLst>
          </a:custGeom>
          <a:blipFill>
            <a:blip r:embed="rId5"/>
            <a:stretch>
              <a:fillRect/>
            </a:stretch>
          </a:blipFill>
        </p:spPr>
        <p:txBody>
          <a:bodyPr/>
          <a:lstStyle/>
          <a:p>
            <a:endParaRPr lang="fr-FR" sz="900"/>
          </a:p>
        </p:txBody>
      </p:sp>
      <p:sp>
        <p:nvSpPr>
          <p:cNvPr id="8" name="Titre 4"/>
          <p:cNvSpPr txBox="1">
            <a:spLocks/>
          </p:cNvSpPr>
          <p:nvPr/>
        </p:nvSpPr>
        <p:spPr>
          <a:xfrm>
            <a:off x="3848101" y="1143001"/>
            <a:ext cx="4676609" cy="58124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35">
              <a:lnSpc>
                <a:spcPct val="90000"/>
              </a:lnSpc>
            </a:pPr>
            <a:r>
              <a:rPr lang="fr-FR" sz="2700" b="1" dirty="0">
                <a:solidFill>
                  <a:schemeClr val="accent1">
                    <a:lumMod val="50000"/>
                  </a:schemeClr>
                </a:solidFill>
              </a:rPr>
              <a:t>Vérifications RIB/INSEE</a:t>
            </a:r>
          </a:p>
        </p:txBody>
      </p:sp>
      <p:sp>
        <p:nvSpPr>
          <p:cNvPr id="6" name="ZoneTexte 5"/>
          <p:cNvSpPr txBox="1"/>
          <p:nvPr/>
        </p:nvSpPr>
        <p:spPr>
          <a:xfrm>
            <a:off x="2980498" y="2188007"/>
            <a:ext cx="948480" cy="800219"/>
          </a:xfrm>
          <a:prstGeom prst="rect">
            <a:avLst/>
          </a:prstGeom>
          <a:noFill/>
        </p:spPr>
        <p:txBody>
          <a:bodyPr wrap="square" rtlCol="0">
            <a:spAutoFit/>
          </a:bodyPr>
          <a:lstStyle/>
          <a:p>
            <a:r>
              <a:rPr lang="fr-FR" sz="900" dirty="0">
                <a:solidFill>
                  <a:srgbClr val="00B050"/>
                </a:solidFill>
              </a:rPr>
              <a:t>          LOGO et domiciliation = ban</a:t>
            </a:r>
            <a:r>
              <a:rPr lang="fr-FR" sz="1000" dirty="0">
                <a:solidFill>
                  <a:srgbClr val="00B050"/>
                </a:solidFill>
              </a:rPr>
              <a:t>qu</a:t>
            </a:r>
            <a:r>
              <a:rPr lang="fr-FR" sz="900" dirty="0">
                <a:solidFill>
                  <a:srgbClr val="00B050"/>
                </a:solidFill>
              </a:rPr>
              <a:t>e française</a:t>
            </a:r>
          </a:p>
          <a:p>
            <a:endParaRPr lang="fr-FR" sz="900" dirty="0"/>
          </a:p>
        </p:txBody>
      </p:sp>
      <p:grpSp>
        <p:nvGrpSpPr>
          <p:cNvPr id="10" name="Group 1"/>
          <p:cNvGrpSpPr>
            <a:grpSpLocks/>
          </p:cNvGrpSpPr>
          <p:nvPr/>
        </p:nvGrpSpPr>
        <p:grpSpPr>
          <a:xfrm>
            <a:off x="203259" y="2685367"/>
            <a:ext cx="3263841" cy="2485682"/>
            <a:chOff x="6350" y="6350"/>
            <a:chExt cx="6136131" cy="2962910"/>
          </a:xfrm>
        </p:grpSpPr>
        <p:sp>
          <p:nvSpPr>
            <p:cNvPr id="11" name="Graphic 2"/>
            <p:cNvSpPr/>
            <p:nvPr/>
          </p:nvSpPr>
          <p:spPr>
            <a:xfrm>
              <a:off x="6350" y="6350"/>
              <a:ext cx="6135370" cy="359410"/>
            </a:xfrm>
            <a:custGeom>
              <a:avLst/>
              <a:gdLst/>
              <a:ahLst/>
              <a:cxnLst/>
              <a:rect l="l" t="t" r="r" b="b"/>
              <a:pathLst>
                <a:path w="6135370" h="359410">
                  <a:moveTo>
                    <a:pt x="711961" y="0"/>
                  </a:moveTo>
                  <a:lnTo>
                    <a:pt x="0" y="0"/>
                  </a:lnTo>
                </a:path>
                <a:path w="6135370" h="359410">
                  <a:moveTo>
                    <a:pt x="0" y="0"/>
                  </a:moveTo>
                  <a:lnTo>
                    <a:pt x="0" y="359409"/>
                  </a:lnTo>
                </a:path>
                <a:path w="6135370" h="359410">
                  <a:moveTo>
                    <a:pt x="6134862" y="0"/>
                  </a:moveTo>
                  <a:lnTo>
                    <a:pt x="711961" y="0"/>
                  </a:lnTo>
                </a:path>
                <a:path w="6135370" h="359410">
                  <a:moveTo>
                    <a:pt x="6134862" y="359409"/>
                  </a:moveTo>
                  <a:lnTo>
                    <a:pt x="6134862" y="0"/>
                  </a:lnTo>
                </a:path>
              </a:pathLst>
            </a:custGeom>
            <a:ln w="12700">
              <a:solidFill>
                <a:srgbClr val="000000"/>
              </a:solidFill>
              <a:prstDash val="solid"/>
            </a:ln>
          </p:spPr>
          <p:txBody>
            <a:bodyPr wrap="square" lIns="0" tIns="0" rIns="0" bIns="0" rtlCol="0">
              <a:prstTxWarp prst="textNoShape">
                <a:avLst/>
              </a:prstTxWarp>
              <a:noAutofit/>
            </a:bodyPr>
            <a:lstStyle/>
            <a:p>
              <a:endParaRPr lang="fr-FR" sz="900"/>
            </a:p>
          </p:txBody>
        </p:sp>
        <p:pic>
          <p:nvPicPr>
            <p:cNvPr id="12" name="Image 11"/>
            <p:cNvPicPr/>
            <p:nvPr/>
          </p:nvPicPr>
          <p:blipFill>
            <a:blip r:embed="rId6" cstate="print"/>
            <a:stretch>
              <a:fillRect/>
            </a:stretch>
          </p:blipFill>
          <p:spPr>
            <a:xfrm>
              <a:off x="2754376" y="63753"/>
              <a:ext cx="617728" cy="270255"/>
            </a:xfrm>
            <a:prstGeom prst="rect">
              <a:avLst/>
            </a:prstGeom>
          </p:spPr>
        </p:pic>
        <p:sp>
          <p:nvSpPr>
            <p:cNvPr id="13" name="Graphic 4"/>
            <p:cNvSpPr/>
            <p:nvPr/>
          </p:nvSpPr>
          <p:spPr>
            <a:xfrm>
              <a:off x="6350" y="365759"/>
              <a:ext cx="6135370" cy="1371600"/>
            </a:xfrm>
            <a:custGeom>
              <a:avLst/>
              <a:gdLst/>
              <a:ahLst/>
              <a:cxnLst/>
              <a:rect l="l" t="t" r="r" b="b"/>
              <a:pathLst>
                <a:path w="6135370" h="1371600">
                  <a:moveTo>
                    <a:pt x="6134862" y="190500"/>
                  </a:moveTo>
                  <a:lnTo>
                    <a:pt x="6134862" y="0"/>
                  </a:lnTo>
                </a:path>
                <a:path w="6135370" h="1371600">
                  <a:moveTo>
                    <a:pt x="0" y="0"/>
                  </a:moveTo>
                  <a:lnTo>
                    <a:pt x="0" y="190500"/>
                  </a:lnTo>
                </a:path>
                <a:path w="6135370" h="1371600">
                  <a:moveTo>
                    <a:pt x="0" y="190500"/>
                  </a:moveTo>
                  <a:lnTo>
                    <a:pt x="0" y="1371600"/>
                  </a:lnTo>
                </a:path>
                <a:path w="6135370" h="1371600">
                  <a:moveTo>
                    <a:pt x="38100" y="438150"/>
                  </a:moveTo>
                  <a:lnTo>
                    <a:pt x="3081782" y="438150"/>
                  </a:lnTo>
                </a:path>
                <a:path w="6135370" h="1371600">
                  <a:moveTo>
                    <a:pt x="592582" y="438150"/>
                  </a:moveTo>
                  <a:lnTo>
                    <a:pt x="38100" y="438150"/>
                  </a:lnTo>
                </a:path>
                <a:path w="6135370" h="1371600">
                  <a:moveTo>
                    <a:pt x="1303782" y="438150"/>
                  </a:moveTo>
                  <a:lnTo>
                    <a:pt x="592582" y="438150"/>
                  </a:lnTo>
                </a:path>
                <a:path w="6135370" h="1371600">
                  <a:moveTo>
                    <a:pt x="2194052" y="438150"/>
                  </a:moveTo>
                  <a:lnTo>
                    <a:pt x="1303782" y="438150"/>
                  </a:lnTo>
                </a:path>
                <a:path w="6135370" h="1371600">
                  <a:moveTo>
                    <a:pt x="2549652" y="438150"/>
                  </a:moveTo>
                  <a:lnTo>
                    <a:pt x="2194052" y="438150"/>
                  </a:lnTo>
                </a:path>
                <a:path w="6135370" h="1371600">
                  <a:moveTo>
                    <a:pt x="3081782" y="438150"/>
                  </a:moveTo>
                  <a:lnTo>
                    <a:pt x="2549652" y="438150"/>
                  </a:lnTo>
                </a:path>
              </a:pathLst>
            </a:custGeom>
            <a:ln w="12700">
              <a:solidFill>
                <a:srgbClr val="000000"/>
              </a:solidFill>
              <a:prstDash val="solid"/>
            </a:ln>
          </p:spPr>
          <p:txBody>
            <a:bodyPr wrap="square" lIns="0" tIns="0" rIns="0" bIns="0" rtlCol="0">
              <a:prstTxWarp prst="textNoShape">
                <a:avLst/>
              </a:prstTxWarp>
              <a:noAutofit/>
            </a:bodyPr>
            <a:lstStyle/>
            <a:p>
              <a:endParaRPr lang="fr-FR" sz="900"/>
            </a:p>
          </p:txBody>
        </p:sp>
        <p:sp>
          <p:nvSpPr>
            <p:cNvPr id="14" name="Graphic 5"/>
            <p:cNvSpPr/>
            <p:nvPr/>
          </p:nvSpPr>
          <p:spPr>
            <a:xfrm>
              <a:off x="44450" y="1292859"/>
              <a:ext cx="3044190" cy="12700"/>
            </a:xfrm>
            <a:custGeom>
              <a:avLst/>
              <a:gdLst/>
              <a:ahLst/>
              <a:cxnLst/>
              <a:rect l="l" t="t" r="r" b="b"/>
              <a:pathLst>
                <a:path w="3044190" h="12700">
                  <a:moveTo>
                    <a:pt x="3043682" y="0"/>
                  </a:moveTo>
                  <a:lnTo>
                    <a:pt x="0" y="0"/>
                  </a:lnTo>
                  <a:lnTo>
                    <a:pt x="0" y="12700"/>
                  </a:lnTo>
                  <a:lnTo>
                    <a:pt x="3043682" y="12700"/>
                  </a:lnTo>
                  <a:lnTo>
                    <a:pt x="3043682" y="0"/>
                  </a:lnTo>
                  <a:close/>
                </a:path>
              </a:pathLst>
            </a:custGeom>
            <a:solidFill>
              <a:srgbClr val="000000"/>
            </a:solidFill>
          </p:spPr>
          <p:txBody>
            <a:bodyPr wrap="square" lIns="0" tIns="0" rIns="0" bIns="0" rtlCol="0">
              <a:prstTxWarp prst="textNoShape">
                <a:avLst/>
              </a:prstTxWarp>
              <a:noAutofit/>
            </a:bodyPr>
            <a:lstStyle/>
            <a:p>
              <a:endParaRPr lang="fr-FR" sz="900"/>
            </a:p>
          </p:txBody>
        </p:sp>
        <p:sp>
          <p:nvSpPr>
            <p:cNvPr id="15" name="Graphic 6"/>
            <p:cNvSpPr/>
            <p:nvPr/>
          </p:nvSpPr>
          <p:spPr>
            <a:xfrm>
              <a:off x="6141211" y="556259"/>
              <a:ext cx="1270" cy="1181100"/>
            </a:xfrm>
            <a:custGeom>
              <a:avLst/>
              <a:gdLst/>
              <a:ahLst/>
              <a:cxnLst/>
              <a:rect l="l" t="t" r="r" b="b"/>
              <a:pathLst>
                <a:path h="1181100">
                  <a:moveTo>
                    <a:pt x="0" y="1181100"/>
                  </a:moveTo>
                  <a:lnTo>
                    <a:pt x="0" y="0"/>
                  </a:lnTo>
                </a:path>
              </a:pathLst>
            </a:custGeom>
            <a:ln w="12700">
              <a:solidFill>
                <a:srgbClr val="000000"/>
              </a:solidFill>
              <a:prstDash val="solid"/>
            </a:ln>
          </p:spPr>
          <p:txBody>
            <a:bodyPr wrap="square" lIns="0" tIns="0" rIns="0" bIns="0" rtlCol="0">
              <a:prstTxWarp prst="textNoShape">
                <a:avLst/>
              </a:prstTxWarp>
              <a:noAutofit/>
            </a:bodyPr>
            <a:lstStyle/>
            <a:p>
              <a:endParaRPr lang="fr-FR" sz="900"/>
            </a:p>
          </p:txBody>
        </p:sp>
        <p:sp>
          <p:nvSpPr>
            <p:cNvPr id="16" name="Graphic 7"/>
            <p:cNvSpPr/>
            <p:nvPr/>
          </p:nvSpPr>
          <p:spPr>
            <a:xfrm>
              <a:off x="3245612" y="797559"/>
              <a:ext cx="2716530" cy="508000"/>
            </a:xfrm>
            <a:custGeom>
              <a:avLst/>
              <a:gdLst/>
              <a:ahLst/>
              <a:cxnLst/>
              <a:rect l="l" t="t" r="r" b="b"/>
              <a:pathLst>
                <a:path w="2716530" h="508000">
                  <a:moveTo>
                    <a:pt x="2716530" y="495300"/>
                  </a:moveTo>
                  <a:lnTo>
                    <a:pt x="0" y="495300"/>
                  </a:lnTo>
                  <a:lnTo>
                    <a:pt x="0" y="508000"/>
                  </a:lnTo>
                  <a:lnTo>
                    <a:pt x="2716530" y="508000"/>
                  </a:lnTo>
                  <a:lnTo>
                    <a:pt x="2716530" y="495300"/>
                  </a:lnTo>
                  <a:close/>
                </a:path>
                <a:path w="2716530" h="508000">
                  <a:moveTo>
                    <a:pt x="2716530" y="0"/>
                  </a:moveTo>
                  <a:lnTo>
                    <a:pt x="0" y="0"/>
                  </a:lnTo>
                  <a:lnTo>
                    <a:pt x="0" y="12700"/>
                  </a:lnTo>
                  <a:lnTo>
                    <a:pt x="2716530" y="12700"/>
                  </a:lnTo>
                  <a:lnTo>
                    <a:pt x="2716530" y="0"/>
                  </a:lnTo>
                  <a:close/>
                </a:path>
              </a:pathLst>
            </a:custGeom>
            <a:solidFill>
              <a:srgbClr val="000000"/>
            </a:solidFill>
          </p:spPr>
          <p:txBody>
            <a:bodyPr wrap="square" lIns="0" tIns="0" rIns="0" bIns="0" rtlCol="0">
              <a:prstTxWarp prst="textNoShape">
                <a:avLst/>
              </a:prstTxWarp>
              <a:noAutofit/>
            </a:bodyPr>
            <a:lstStyle/>
            <a:p>
              <a:endParaRPr lang="fr-FR" sz="900"/>
            </a:p>
          </p:txBody>
        </p:sp>
        <p:sp>
          <p:nvSpPr>
            <p:cNvPr id="17" name="Graphic 8"/>
            <p:cNvSpPr/>
            <p:nvPr/>
          </p:nvSpPr>
          <p:spPr>
            <a:xfrm>
              <a:off x="6350" y="1737360"/>
              <a:ext cx="6135370" cy="1231900"/>
            </a:xfrm>
            <a:custGeom>
              <a:avLst/>
              <a:gdLst/>
              <a:ahLst/>
              <a:cxnLst/>
              <a:rect l="l" t="t" r="r" b="b"/>
              <a:pathLst>
                <a:path w="6135370" h="1231900">
                  <a:moveTo>
                    <a:pt x="0" y="0"/>
                  </a:moveTo>
                  <a:lnTo>
                    <a:pt x="0" y="698500"/>
                  </a:lnTo>
                </a:path>
                <a:path w="6135370" h="1231900">
                  <a:moveTo>
                    <a:pt x="6134862" y="698500"/>
                  </a:moveTo>
                  <a:lnTo>
                    <a:pt x="6134862" y="0"/>
                  </a:lnTo>
                </a:path>
                <a:path w="6135370" h="1231900">
                  <a:moveTo>
                    <a:pt x="0" y="1231900"/>
                  </a:moveTo>
                  <a:lnTo>
                    <a:pt x="3290062" y="1231900"/>
                  </a:lnTo>
                </a:path>
                <a:path w="6135370" h="1231900">
                  <a:moveTo>
                    <a:pt x="0" y="698500"/>
                  </a:moveTo>
                  <a:lnTo>
                    <a:pt x="0" y="1231900"/>
                  </a:lnTo>
                </a:path>
                <a:path w="6135370" h="1231900">
                  <a:moveTo>
                    <a:pt x="3290062" y="1231900"/>
                  </a:moveTo>
                  <a:lnTo>
                    <a:pt x="6134862" y="1231900"/>
                  </a:lnTo>
                </a:path>
                <a:path w="6135370" h="1231900">
                  <a:moveTo>
                    <a:pt x="6134862" y="1231900"/>
                  </a:moveTo>
                  <a:lnTo>
                    <a:pt x="6134862" y="698500"/>
                  </a:lnTo>
                </a:path>
              </a:pathLst>
            </a:custGeom>
            <a:ln w="12700">
              <a:solidFill>
                <a:srgbClr val="000000"/>
              </a:solidFill>
              <a:prstDash val="solid"/>
            </a:ln>
          </p:spPr>
          <p:txBody>
            <a:bodyPr wrap="square" lIns="0" tIns="0" rIns="0" bIns="0" rtlCol="0">
              <a:prstTxWarp prst="textNoShape">
                <a:avLst/>
              </a:prstTxWarp>
              <a:noAutofit/>
            </a:bodyPr>
            <a:lstStyle/>
            <a:p>
              <a:endParaRPr lang="fr-FR" sz="900"/>
            </a:p>
          </p:txBody>
        </p:sp>
        <p:sp>
          <p:nvSpPr>
            <p:cNvPr id="18" name="Textbox 9"/>
            <p:cNvSpPr txBox="1"/>
            <p:nvPr/>
          </p:nvSpPr>
          <p:spPr>
            <a:xfrm>
              <a:off x="82550" y="403324"/>
              <a:ext cx="5304790" cy="1047115"/>
            </a:xfrm>
            <a:prstGeom prst="rect">
              <a:avLst/>
            </a:prstGeom>
          </p:spPr>
          <p:txBody>
            <a:bodyPr wrap="square" lIns="0" tIns="0" rIns="0" bIns="0" rtlCol="0">
              <a:noAutofit/>
            </a:bodyPr>
            <a:lstStyle/>
            <a:p>
              <a:pPr marL="1104638">
                <a:lnSpc>
                  <a:spcPts val="448"/>
                </a:lnSpc>
              </a:pPr>
              <a:r>
                <a:rPr lang="fr-FR" sz="400" b="1" dirty="0">
                  <a:latin typeface="Arial" panose="020B0604020202020204" pitchFamily="34" charset="0"/>
                  <a:ea typeface="Calibri" panose="020F0502020204030204" pitchFamily="34" charset="0"/>
                  <a:cs typeface="Arial" panose="020B0604020202020204" pitchFamily="34" charset="0"/>
                </a:rPr>
                <a:t>RELEVE D’IDENTITE </a:t>
              </a:r>
              <a:r>
                <a:rPr lang="fr-FR" sz="400" b="1" spc="-5" dirty="0">
                  <a:latin typeface="Arial" panose="020B0604020202020204" pitchFamily="34" charset="0"/>
                  <a:ea typeface="Calibri" panose="020F0502020204030204" pitchFamily="34" charset="0"/>
                  <a:cs typeface="Arial" panose="020B0604020202020204" pitchFamily="34" charset="0"/>
                </a:rPr>
                <a:t>BANCAIRE</a:t>
              </a:r>
              <a:endParaRPr lang="fr-FR" sz="550" dirty="0">
                <a:latin typeface="Arial" panose="020B0604020202020204" pitchFamily="34" charset="0"/>
                <a:ea typeface="Calibri" panose="020F0502020204030204" pitchFamily="34" charset="0"/>
                <a:cs typeface="Arial" panose="020B0604020202020204" pitchFamily="34" charset="0"/>
              </a:endParaRPr>
            </a:p>
            <a:p>
              <a:pPr>
                <a:spcBef>
                  <a:spcPts val="55"/>
                </a:spcBef>
              </a:pPr>
              <a:r>
                <a:rPr lang="fr-FR" sz="400" b="1" dirty="0">
                  <a:latin typeface="Arial" panose="020B0604020202020204" pitchFamily="34" charset="0"/>
                  <a:ea typeface="Calibri" panose="020F0502020204030204" pitchFamily="34" charset="0"/>
                  <a:cs typeface="Arial" panose="020B0604020202020204" pitchFamily="34" charset="0"/>
                </a:rPr>
                <a:t> </a:t>
              </a:r>
              <a:endParaRPr lang="fr-FR" sz="550" dirty="0">
                <a:latin typeface="Arial" panose="020B0604020202020204" pitchFamily="34" charset="0"/>
                <a:ea typeface="Calibri" panose="020F0502020204030204" pitchFamily="34" charset="0"/>
                <a:cs typeface="Arial" panose="020B0604020202020204" pitchFamily="34" charset="0"/>
              </a:endParaRPr>
            </a:p>
            <a:p>
              <a:r>
                <a:rPr lang="fr-FR" sz="400" dirty="0">
                  <a:latin typeface="Arial" panose="020B0604020202020204" pitchFamily="34" charset="0"/>
                  <a:ea typeface="Calibri" panose="020F0502020204030204" pitchFamily="34" charset="0"/>
                  <a:cs typeface="Arial" panose="020B0604020202020204" pitchFamily="34" charset="0"/>
                </a:rPr>
                <a:t>Identifiant national de compte bancaire - </a:t>
              </a:r>
              <a:r>
                <a:rPr lang="fr-FR" sz="400" spc="-13" dirty="0">
                  <a:latin typeface="Arial" panose="020B0604020202020204" pitchFamily="34" charset="0"/>
                  <a:ea typeface="Calibri" panose="020F0502020204030204" pitchFamily="34" charset="0"/>
                  <a:cs typeface="Arial" panose="020B0604020202020204" pitchFamily="34" charset="0"/>
                </a:rPr>
                <a:t>RIB</a:t>
              </a:r>
              <a:endParaRPr lang="fr-FR" sz="550" dirty="0">
                <a:latin typeface="Arial" panose="020B0604020202020204" pitchFamily="34" charset="0"/>
                <a:ea typeface="Calibri" panose="020F0502020204030204" pitchFamily="34" charset="0"/>
                <a:cs typeface="Arial" panose="020B0604020202020204" pitchFamily="34" charset="0"/>
              </a:endParaRPr>
            </a:p>
            <a:p>
              <a:pPr marL="32069">
                <a:lnSpc>
                  <a:spcPts val="455"/>
                </a:lnSpc>
                <a:spcBef>
                  <a:spcPts val="290"/>
                </a:spcBef>
                <a:tabLst>
                  <a:tab pos="348950" algn="l"/>
                  <a:tab pos="717269" algn="l"/>
                  <a:tab pos="1109718" algn="l"/>
                  <a:tab pos="1291972" algn="l"/>
                  <a:tab pos="2116878" algn="l"/>
                </a:tabLst>
              </a:pPr>
              <a:r>
                <a:rPr lang="fr-FR" sz="400" spc="-5" dirty="0">
                  <a:latin typeface="Arial" panose="020B0604020202020204" pitchFamily="34" charset="0"/>
                  <a:ea typeface="Calibri" panose="020F0502020204030204" pitchFamily="34" charset="0"/>
                  <a:cs typeface="Arial" panose="020B0604020202020204" pitchFamily="34" charset="0"/>
                </a:rPr>
                <a:t>Banque</a:t>
              </a:r>
              <a:r>
                <a:rPr lang="fr-FR" sz="400" dirty="0">
                  <a:latin typeface="Arial" panose="020B0604020202020204" pitchFamily="34" charset="0"/>
                  <a:ea typeface="Calibri" panose="020F0502020204030204" pitchFamily="34" charset="0"/>
                  <a:cs typeface="Arial" panose="020B0604020202020204" pitchFamily="34" charset="0"/>
                </a:rPr>
                <a:t>	</a:t>
              </a:r>
              <a:r>
                <a:rPr lang="fr-FR" sz="400" spc="-5" dirty="0">
                  <a:latin typeface="Arial" panose="020B0604020202020204" pitchFamily="34" charset="0"/>
                  <a:ea typeface="Calibri" panose="020F0502020204030204" pitchFamily="34" charset="0"/>
                  <a:cs typeface="Arial" panose="020B0604020202020204" pitchFamily="34" charset="0"/>
                </a:rPr>
                <a:t>Guichet</a:t>
              </a:r>
              <a:r>
                <a:rPr lang="fr-FR" sz="400" dirty="0">
                  <a:latin typeface="Arial" panose="020B0604020202020204" pitchFamily="34" charset="0"/>
                  <a:ea typeface="Calibri" panose="020F0502020204030204" pitchFamily="34" charset="0"/>
                  <a:cs typeface="Arial" panose="020B0604020202020204" pitchFamily="34" charset="0"/>
                </a:rPr>
                <a:t>	N° </a:t>
              </a:r>
              <a:r>
                <a:rPr lang="fr-FR" sz="400" spc="-5" dirty="0">
                  <a:latin typeface="Arial" panose="020B0604020202020204" pitchFamily="34" charset="0"/>
                  <a:ea typeface="Calibri" panose="020F0502020204030204" pitchFamily="34" charset="0"/>
                  <a:cs typeface="Arial" panose="020B0604020202020204" pitchFamily="34" charset="0"/>
                </a:rPr>
                <a:t>compte</a:t>
              </a:r>
              <a:r>
                <a:rPr lang="fr-FR" sz="400" dirty="0">
                  <a:latin typeface="Arial" panose="020B0604020202020204" pitchFamily="34" charset="0"/>
                  <a:ea typeface="Calibri" panose="020F0502020204030204" pitchFamily="34" charset="0"/>
                  <a:cs typeface="Arial" panose="020B0604020202020204" pitchFamily="34" charset="0"/>
                </a:rPr>
                <a:t>	</a:t>
              </a:r>
              <a:r>
                <a:rPr lang="fr-FR" sz="400" spc="-13" dirty="0">
                  <a:latin typeface="Arial" panose="020B0604020202020204" pitchFamily="34" charset="0"/>
                  <a:ea typeface="Calibri" panose="020F0502020204030204" pitchFamily="34" charset="0"/>
                  <a:cs typeface="Arial" panose="020B0604020202020204" pitchFamily="34" charset="0"/>
                </a:rPr>
                <a:t>Clé</a:t>
              </a:r>
              <a:r>
                <a:rPr lang="fr-FR" sz="400" dirty="0">
                  <a:latin typeface="Arial" panose="020B0604020202020204" pitchFamily="34" charset="0"/>
                  <a:ea typeface="Calibri" panose="020F0502020204030204" pitchFamily="34" charset="0"/>
                  <a:cs typeface="Arial" panose="020B0604020202020204" pitchFamily="34" charset="0"/>
                </a:rPr>
                <a:t>	</a:t>
              </a:r>
              <a:r>
                <a:rPr lang="fr-FR" sz="400" spc="-5" dirty="0">
                  <a:latin typeface="Arial" panose="020B0604020202020204" pitchFamily="34" charset="0"/>
                  <a:ea typeface="Calibri" panose="020F0502020204030204" pitchFamily="34" charset="0"/>
                  <a:cs typeface="Arial" panose="020B0604020202020204" pitchFamily="34" charset="0"/>
                </a:rPr>
                <a:t>Devise</a:t>
              </a:r>
              <a:r>
                <a:rPr lang="fr-FR" sz="400" dirty="0">
                  <a:latin typeface="Arial" panose="020B0604020202020204" pitchFamily="34" charset="0"/>
                  <a:ea typeface="Calibri" panose="020F0502020204030204" pitchFamily="34" charset="0"/>
                  <a:cs typeface="Arial" panose="020B0604020202020204" pitchFamily="34" charset="0"/>
                </a:rPr>
                <a:t>	</a:t>
              </a:r>
              <a:r>
                <a:rPr lang="fr-FR" sz="400" spc="-5" dirty="0">
                  <a:latin typeface="Arial" panose="020B0604020202020204" pitchFamily="34" charset="0"/>
                  <a:ea typeface="Calibri" panose="020F0502020204030204" pitchFamily="34" charset="0"/>
                  <a:cs typeface="Arial" panose="020B0604020202020204" pitchFamily="34" charset="0"/>
                </a:rPr>
                <a:t>Domiciliation</a:t>
              </a:r>
              <a:endParaRPr lang="fr-FR" sz="550" dirty="0">
                <a:latin typeface="Arial" panose="020B0604020202020204" pitchFamily="34" charset="0"/>
                <a:ea typeface="Calibri" panose="020F0502020204030204" pitchFamily="34" charset="0"/>
                <a:cs typeface="Arial" panose="020B0604020202020204" pitchFamily="34" charset="0"/>
              </a:endParaRPr>
            </a:p>
            <a:p>
              <a:pPr marL="48898">
                <a:lnSpc>
                  <a:spcPts val="455"/>
                </a:lnSpc>
                <a:tabLst>
                  <a:tab pos="365461" algn="l"/>
                  <a:tab pos="681071" algn="l"/>
                  <a:tab pos="1119244" algn="l"/>
                  <a:tab pos="1316103" algn="l"/>
                  <a:tab pos="1875566" algn="l"/>
                </a:tabLst>
              </a:pPr>
              <a:r>
                <a:rPr lang="fr-FR" sz="400" b="1" spc="-5" dirty="0">
                  <a:latin typeface="Arial" panose="020B0604020202020204" pitchFamily="34" charset="0"/>
                  <a:ea typeface="Calibri" panose="020F0502020204030204" pitchFamily="34" charset="0"/>
                  <a:cs typeface="Arial" panose="020B0604020202020204" pitchFamily="34" charset="0"/>
                </a:rPr>
                <a:t>30066</a:t>
              </a:r>
              <a:r>
                <a:rPr lang="fr-FR" sz="400" b="1" dirty="0">
                  <a:latin typeface="Arial" panose="020B0604020202020204" pitchFamily="34" charset="0"/>
                  <a:ea typeface="Calibri" panose="020F0502020204030204" pitchFamily="34" charset="0"/>
                  <a:cs typeface="Arial" panose="020B0604020202020204" pitchFamily="34" charset="0"/>
                </a:rPr>
                <a:t>	</a:t>
              </a:r>
              <a:r>
                <a:rPr lang="fr-FR" sz="400" b="1" spc="-5" dirty="0">
                  <a:latin typeface="Arial" panose="020B0604020202020204" pitchFamily="34" charset="0"/>
                  <a:ea typeface="Calibri" panose="020F0502020204030204" pitchFamily="34" charset="0"/>
                  <a:cs typeface="Arial" panose="020B0604020202020204" pitchFamily="34" charset="0"/>
                </a:rPr>
                <a:t>10341</a:t>
              </a:r>
              <a:r>
                <a:rPr lang="fr-FR" sz="400" b="1" dirty="0">
                  <a:latin typeface="Arial" panose="020B0604020202020204" pitchFamily="34" charset="0"/>
                  <a:ea typeface="Calibri" panose="020F0502020204030204" pitchFamily="34" charset="0"/>
                  <a:cs typeface="Arial" panose="020B0604020202020204" pitchFamily="34" charset="0"/>
                </a:rPr>
                <a:t>	</a:t>
              </a:r>
              <a:r>
                <a:rPr lang="fr-FR" sz="400" b="1" spc="-5" dirty="0">
                  <a:latin typeface="Arial" panose="020B0604020202020204" pitchFamily="34" charset="0"/>
                  <a:ea typeface="Calibri" panose="020F0502020204030204" pitchFamily="34" charset="0"/>
                  <a:cs typeface="Arial" panose="020B0604020202020204" pitchFamily="34" charset="0"/>
                </a:rPr>
                <a:t>00010571701</a:t>
              </a:r>
              <a:r>
                <a:rPr lang="fr-FR" sz="400" b="1" dirty="0">
                  <a:latin typeface="Arial" panose="020B0604020202020204" pitchFamily="34" charset="0"/>
                  <a:ea typeface="Calibri" panose="020F0502020204030204" pitchFamily="34" charset="0"/>
                  <a:cs typeface="Arial" panose="020B0604020202020204" pitchFamily="34" charset="0"/>
                </a:rPr>
                <a:t>	</a:t>
              </a:r>
              <a:r>
                <a:rPr lang="fr-FR" sz="400" b="1" spc="-13" dirty="0">
                  <a:latin typeface="Arial" panose="020B0604020202020204" pitchFamily="34" charset="0"/>
                  <a:ea typeface="Calibri" panose="020F0502020204030204" pitchFamily="34" charset="0"/>
                  <a:cs typeface="Arial" panose="020B0604020202020204" pitchFamily="34" charset="0"/>
                </a:rPr>
                <a:t>48</a:t>
              </a:r>
              <a:r>
                <a:rPr lang="fr-FR" sz="400" b="1" dirty="0">
                  <a:latin typeface="Arial" panose="020B0604020202020204" pitchFamily="34" charset="0"/>
                  <a:ea typeface="Calibri" panose="020F0502020204030204" pitchFamily="34" charset="0"/>
                  <a:cs typeface="Arial" panose="020B0604020202020204" pitchFamily="34" charset="0"/>
                </a:rPr>
                <a:t>	</a:t>
              </a:r>
              <a:r>
                <a:rPr lang="fr-FR" sz="400" b="1" spc="-13" dirty="0">
                  <a:latin typeface="Arial" panose="020B0604020202020204" pitchFamily="34" charset="0"/>
                  <a:ea typeface="Calibri" panose="020F0502020204030204" pitchFamily="34" charset="0"/>
                  <a:cs typeface="Arial" panose="020B0604020202020204" pitchFamily="34" charset="0"/>
                </a:rPr>
                <a:t>EUR</a:t>
              </a:r>
              <a:r>
                <a:rPr lang="fr-FR" sz="400" b="1" dirty="0">
                  <a:latin typeface="Arial" panose="020B0604020202020204" pitchFamily="34" charset="0"/>
                  <a:ea typeface="Calibri" panose="020F0502020204030204" pitchFamily="34" charset="0"/>
                  <a:cs typeface="Arial" panose="020B0604020202020204" pitchFamily="34" charset="0"/>
                </a:rPr>
                <a:t>	CIC PARIS LA MOTTE </a:t>
              </a:r>
              <a:r>
                <a:rPr lang="fr-FR" sz="400" b="1" spc="-5" dirty="0">
                  <a:latin typeface="Arial" panose="020B0604020202020204" pitchFamily="34" charset="0"/>
                  <a:ea typeface="Calibri" panose="020F0502020204030204" pitchFamily="34" charset="0"/>
                  <a:cs typeface="Arial" panose="020B0604020202020204" pitchFamily="34" charset="0"/>
                </a:rPr>
                <a:t>PICQUET</a:t>
              </a:r>
              <a:endParaRPr lang="fr-FR" sz="550" dirty="0">
                <a:latin typeface="Arial" panose="020B0604020202020204" pitchFamily="34" charset="0"/>
                <a:ea typeface="Calibri" panose="020F0502020204030204" pitchFamily="34" charset="0"/>
                <a:cs typeface="Arial" panose="020B0604020202020204" pitchFamily="34" charset="0"/>
              </a:endParaRPr>
            </a:p>
            <a:p>
              <a:pPr>
                <a:spcBef>
                  <a:spcPts val="290"/>
                </a:spcBef>
              </a:pPr>
              <a:r>
                <a:rPr lang="fr-FR" sz="400" dirty="0">
                  <a:latin typeface="Arial" panose="020B0604020202020204" pitchFamily="34" charset="0"/>
                  <a:ea typeface="Calibri" panose="020F0502020204030204" pitchFamily="34" charset="0"/>
                  <a:cs typeface="Arial" panose="020B0604020202020204" pitchFamily="34" charset="0"/>
                </a:rPr>
                <a:t>Identifiant international de compte </a:t>
              </a:r>
              <a:r>
                <a:rPr lang="fr-FR" sz="400" spc="-5" dirty="0">
                  <a:latin typeface="Arial" panose="020B0604020202020204" pitchFamily="34" charset="0"/>
                  <a:ea typeface="Calibri" panose="020F0502020204030204" pitchFamily="34" charset="0"/>
                  <a:cs typeface="Arial" panose="020B0604020202020204" pitchFamily="34" charset="0"/>
                </a:rPr>
                <a:t>bancaire</a:t>
              </a:r>
              <a:endParaRPr lang="fr-FR" sz="550" dirty="0">
                <a:latin typeface="Arial" panose="020B0604020202020204" pitchFamily="34" charset="0"/>
                <a:ea typeface="Calibri" panose="020F0502020204030204" pitchFamily="34" charset="0"/>
                <a:cs typeface="Arial" panose="020B0604020202020204" pitchFamily="34" charset="0"/>
              </a:endParaRPr>
            </a:p>
            <a:p>
              <a:pPr marL="257505">
                <a:spcBef>
                  <a:spcPts val="290"/>
                </a:spcBef>
              </a:pPr>
              <a:r>
                <a:rPr lang="fr-FR" sz="400" dirty="0">
                  <a:latin typeface="Arial" panose="020B0604020202020204" pitchFamily="34" charset="0"/>
                  <a:ea typeface="Calibri" panose="020F0502020204030204" pitchFamily="34" charset="0"/>
                  <a:cs typeface="Arial" panose="020B0604020202020204" pitchFamily="34" charset="0"/>
                </a:rPr>
                <a:t>IBAN (International Bank </a:t>
              </a:r>
              <a:r>
                <a:rPr lang="fr-FR" sz="400" dirty="0" err="1">
                  <a:latin typeface="Arial" panose="020B0604020202020204" pitchFamily="34" charset="0"/>
                  <a:ea typeface="Calibri" panose="020F0502020204030204" pitchFamily="34" charset="0"/>
                  <a:cs typeface="Arial" panose="020B0604020202020204" pitchFamily="34" charset="0"/>
                </a:rPr>
                <a:t>Account</a:t>
              </a:r>
              <a:r>
                <a:rPr lang="fr-FR" sz="400" dirty="0">
                  <a:latin typeface="Arial" panose="020B0604020202020204" pitchFamily="34" charset="0"/>
                  <a:ea typeface="Calibri" panose="020F0502020204030204" pitchFamily="34" charset="0"/>
                  <a:cs typeface="Arial" panose="020B0604020202020204" pitchFamily="34" charset="0"/>
                </a:rPr>
                <a:t> </a:t>
              </a:r>
              <a:r>
                <a:rPr lang="fr-FR" sz="400" spc="-5" dirty="0" err="1">
                  <a:latin typeface="Arial" panose="020B0604020202020204" pitchFamily="34" charset="0"/>
                  <a:ea typeface="Calibri" panose="020F0502020204030204" pitchFamily="34" charset="0"/>
                  <a:cs typeface="Arial" panose="020B0604020202020204" pitchFamily="34" charset="0"/>
                </a:rPr>
                <a:t>Number</a:t>
              </a:r>
              <a:r>
                <a:rPr lang="fr-FR" sz="400" spc="-5" dirty="0">
                  <a:latin typeface="Arial" panose="020B0604020202020204" pitchFamily="34" charset="0"/>
                  <a:ea typeface="Calibri" panose="020F0502020204030204" pitchFamily="34" charset="0"/>
                  <a:cs typeface="Arial" panose="020B0604020202020204" pitchFamily="34" charset="0"/>
                </a:rPr>
                <a:t>)</a:t>
              </a:r>
              <a:endParaRPr lang="fr-FR" sz="550" dirty="0">
                <a:latin typeface="Arial" panose="020B0604020202020204" pitchFamily="34" charset="0"/>
                <a:ea typeface="Calibri" panose="020F0502020204030204" pitchFamily="34" charset="0"/>
                <a:cs typeface="Arial" panose="020B0604020202020204" pitchFamily="34" charset="0"/>
              </a:endParaRPr>
            </a:p>
          </p:txBody>
        </p:sp>
        <p:sp>
          <p:nvSpPr>
            <p:cNvPr id="19" name="Textbox 10"/>
            <p:cNvSpPr txBox="1"/>
            <p:nvPr/>
          </p:nvSpPr>
          <p:spPr>
            <a:xfrm>
              <a:off x="199517" y="1451074"/>
              <a:ext cx="2746375" cy="113664"/>
            </a:xfrm>
            <a:prstGeom prst="rect">
              <a:avLst/>
            </a:prstGeom>
          </p:spPr>
          <p:txBody>
            <a:bodyPr wrap="square" lIns="0" tIns="0" rIns="0" bIns="0" rtlCol="0">
              <a:noAutofit/>
            </a:bodyPr>
            <a:lstStyle/>
            <a:p>
              <a:pPr>
                <a:lnSpc>
                  <a:spcPts val="448"/>
                </a:lnSpc>
                <a:tabLst>
                  <a:tab pos="222896" algn="l"/>
                  <a:tab pos="434679" algn="l"/>
                  <a:tab pos="646463" algn="l"/>
                  <a:tab pos="858245" algn="l"/>
                  <a:tab pos="1070029" algn="l"/>
                  <a:tab pos="1281812" algn="l"/>
                </a:tabLst>
              </a:pPr>
              <a:r>
                <a:rPr lang="fr-FR" sz="400" b="1" spc="-10" dirty="0">
                  <a:latin typeface="Arial" panose="020B0604020202020204" pitchFamily="34" charset="0"/>
                  <a:ea typeface="Calibri" panose="020F0502020204030204" pitchFamily="34" charset="0"/>
                  <a:cs typeface="Times New Roman" panose="02020603050405020304" pitchFamily="18" charset="0"/>
                </a:rPr>
                <a:t>FR76</a:t>
              </a:r>
              <a:r>
                <a:rPr lang="fr-FR" sz="400" b="1" dirty="0">
                  <a:latin typeface="Arial" panose="020B0604020202020204" pitchFamily="34" charset="0"/>
                  <a:ea typeface="Calibri" panose="020F0502020204030204" pitchFamily="34" charset="0"/>
                  <a:cs typeface="Times New Roman" panose="02020603050405020304" pitchFamily="18" charset="0"/>
                </a:rPr>
                <a:t>	</a:t>
              </a:r>
              <a:r>
                <a:rPr lang="fr-FR" sz="400" b="1" spc="-10" dirty="0">
                  <a:latin typeface="Arial" panose="020B0604020202020204" pitchFamily="34" charset="0"/>
                  <a:ea typeface="Calibri" panose="020F0502020204030204" pitchFamily="34" charset="0"/>
                  <a:cs typeface="Times New Roman" panose="02020603050405020304" pitchFamily="18" charset="0"/>
                </a:rPr>
                <a:t>3006</a:t>
              </a:r>
              <a:r>
                <a:rPr lang="fr-FR" sz="400" b="1" dirty="0">
                  <a:latin typeface="Arial" panose="020B0604020202020204" pitchFamily="34" charset="0"/>
                  <a:ea typeface="Calibri" panose="020F0502020204030204" pitchFamily="34" charset="0"/>
                  <a:cs typeface="Times New Roman" panose="02020603050405020304" pitchFamily="18" charset="0"/>
                </a:rPr>
                <a:t>	</a:t>
              </a:r>
              <a:r>
                <a:rPr lang="fr-FR" sz="400" b="1" spc="-10" dirty="0">
                  <a:latin typeface="Arial" panose="020B0604020202020204" pitchFamily="34" charset="0"/>
                  <a:ea typeface="Calibri" panose="020F0502020204030204" pitchFamily="34" charset="0"/>
                  <a:cs typeface="Times New Roman" panose="02020603050405020304" pitchFamily="18" charset="0"/>
                </a:rPr>
                <a:t>6103</a:t>
              </a:r>
              <a:r>
                <a:rPr lang="fr-FR" sz="400" b="1" dirty="0">
                  <a:latin typeface="Arial" panose="020B0604020202020204" pitchFamily="34" charset="0"/>
                  <a:ea typeface="Calibri" panose="020F0502020204030204" pitchFamily="34" charset="0"/>
                  <a:cs typeface="Times New Roman" panose="02020603050405020304" pitchFamily="18" charset="0"/>
                </a:rPr>
                <a:t>	</a:t>
              </a:r>
              <a:r>
                <a:rPr lang="fr-FR" sz="400" b="1" spc="-10" dirty="0">
                  <a:latin typeface="Arial" panose="020B0604020202020204" pitchFamily="34" charset="0"/>
                  <a:ea typeface="Calibri" panose="020F0502020204030204" pitchFamily="34" charset="0"/>
                  <a:cs typeface="Times New Roman" panose="02020603050405020304" pitchFamily="18" charset="0"/>
                </a:rPr>
                <a:t>4100</a:t>
              </a:r>
              <a:r>
                <a:rPr lang="fr-FR" sz="400" b="1" dirty="0">
                  <a:latin typeface="Arial" panose="020B0604020202020204" pitchFamily="34" charset="0"/>
                  <a:ea typeface="Calibri" panose="020F0502020204030204" pitchFamily="34" charset="0"/>
                  <a:cs typeface="Times New Roman" panose="02020603050405020304" pitchFamily="18" charset="0"/>
                </a:rPr>
                <a:t>	</a:t>
              </a:r>
              <a:r>
                <a:rPr lang="fr-FR" sz="400" b="1" spc="-10" dirty="0">
                  <a:latin typeface="Arial" panose="020B0604020202020204" pitchFamily="34" charset="0"/>
                  <a:ea typeface="Calibri" panose="020F0502020204030204" pitchFamily="34" charset="0"/>
                  <a:cs typeface="Times New Roman" panose="02020603050405020304" pitchFamily="18" charset="0"/>
                </a:rPr>
                <a:t>0105</a:t>
              </a:r>
              <a:r>
                <a:rPr lang="fr-FR" sz="400" b="1" dirty="0">
                  <a:latin typeface="Arial" panose="020B0604020202020204" pitchFamily="34" charset="0"/>
                  <a:ea typeface="Calibri" panose="020F0502020204030204" pitchFamily="34" charset="0"/>
                  <a:cs typeface="Times New Roman" panose="02020603050405020304" pitchFamily="18" charset="0"/>
                </a:rPr>
                <a:t>	</a:t>
              </a:r>
              <a:r>
                <a:rPr lang="fr-FR" sz="400" b="1" spc="-10" dirty="0">
                  <a:latin typeface="Arial" panose="020B0604020202020204" pitchFamily="34" charset="0"/>
                  <a:ea typeface="Calibri" panose="020F0502020204030204" pitchFamily="34" charset="0"/>
                  <a:cs typeface="Times New Roman" panose="02020603050405020304" pitchFamily="18" charset="0"/>
                </a:rPr>
                <a:t>7170</a:t>
              </a:r>
              <a:r>
                <a:rPr lang="fr-FR" sz="400" b="1" dirty="0">
                  <a:latin typeface="Arial" panose="020B0604020202020204" pitchFamily="34" charset="0"/>
                  <a:ea typeface="Calibri" panose="020F0502020204030204" pitchFamily="34" charset="0"/>
                  <a:cs typeface="Times New Roman" panose="02020603050405020304" pitchFamily="18" charset="0"/>
                </a:rPr>
                <a:t>	</a:t>
              </a:r>
              <a:r>
                <a:rPr lang="fr-FR" sz="400" b="1" spc="-13" dirty="0">
                  <a:latin typeface="Arial" panose="020B0604020202020204" pitchFamily="34" charset="0"/>
                  <a:ea typeface="Calibri" panose="020F0502020204030204" pitchFamily="34" charset="0"/>
                  <a:cs typeface="Times New Roman" panose="02020603050405020304" pitchFamily="18" charset="0"/>
                </a:rPr>
                <a:t>148</a:t>
              </a:r>
              <a:endParaRPr lang="fr-FR" sz="550" dirty="0">
                <a:latin typeface="Calibri" panose="020F0502020204030204" pitchFamily="34" charset="0"/>
                <a:ea typeface="Calibri" panose="020F0502020204030204" pitchFamily="34" charset="0"/>
                <a:cs typeface="Times New Roman" panose="02020603050405020304" pitchFamily="18" charset="0"/>
              </a:endParaRPr>
            </a:p>
          </p:txBody>
        </p:sp>
        <p:sp>
          <p:nvSpPr>
            <p:cNvPr id="20" name="Textbox 11"/>
            <p:cNvSpPr txBox="1"/>
            <p:nvPr/>
          </p:nvSpPr>
          <p:spPr>
            <a:xfrm>
              <a:off x="4011421" y="1336774"/>
              <a:ext cx="1198880" cy="227965"/>
            </a:xfrm>
            <a:prstGeom prst="rect">
              <a:avLst/>
            </a:prstGeom>
          </p:spPr>
          <p:txBody>
            <a:bodyPr wrap="square" lIns="0" tIns="0" rIns="0" bIns="0" rtlCol="0">
              <a:noAutofit/>
            </a:bodyPr>
            <a:lstStyle/>
            <a:p>
              <a:pPr marR="5715" algn="ctr">
                <a:lnSpc>
                  <a:spcPts val="443"/>
                </a:lnSpc>
              </a:pPr>
              <a:r>
                <a:rPr lang="fr-FR" sz="400" dirty="0">
                  <a:latin typeface="Arial" panose="020B0604020202020204" pitchFamily="34" charset="0"/>
                  <a:ea typeface="Calibri" panose="020F0502020204030204" pitchFamily="34" charset="0"/>
                  <a:cs typeface="Arial" panose="020B0604020202020204" pitchFamily="34" charset="0"/>
                </a:rPr>
                <a:t>BIC (Bank Identifier </a:t>
              </a:r>
              <a:r>
                <a:rPr lang="fr-FR" sz="400" spc="-5" dirty="0">
                  <a:latin typeface="Arial" panose="020B0604020202020204" pitchFamily="34" charset="0"/>
                  <a:ea typeface="Calibri" panose="020F0502020204030204" pitchFamily="34" charset="0"/>
                  <a:cs typeface="Arial" panose="020B0604020202020204" pitchFamily="34" charset="0"/>
                </a:rPr>
                <a:t>Code)</a:t>
              </a:r>
              <a:endParaRPr lang="fr-FR" sz="550" dirty="0">
                <a:latin typeface="Arial" panose="020B0604020202020204" pitchFamily="34" charset="0"/>
                <a:ea typeface="Calibri" panose="020F0502020204030204" pitchFamily="34" charset="0"/>
                <a:cs typeface="Arial" panose="020B0604020202020204" pitchFamily="34" charset="0"/>
              </a:endParaRPr>
            </a:p>
            <a:p>
              <a:pPr marR="5398" algn="ctr">
                <a:lnSpc>
                  <a:spcPts val="455"/>
                </a:lnSpc>
              </a:pPr>
              <a:r>
                <a:rPr lang="fr-FR" sz="400" b="1" spc="-5" dirty="0">
                  <a:latin typeface="Arial" panose="020B0604020202020204" pitchFamily="34" charset="0"/>
                  <a:ea typeface="Calibri" panose="020F0502020204030204" pitchFamily="34" charset="0"/>
                  <a:cs typeface="Arial" panose="020B0604020202020204" pitchFamily="34" charset="0"/>
                </a:rPr>
                <a:t>CMCIFRPP</a:t>
              </a:r>
              <a:endParaRPr lang="fr-FR" sz="550" dirty="0">
                <a:latin typeface="Arial" panose="020B0604020202020204" pitchFamily="34" charset="0"/>
                <a:ea typeface="Calibri" panose="020F0502020204030204" pitchFamily="34" charset="0"/>
                <a:cs typeface="Arial" panose="020B0604020202020204" pitchFamily="34" charset="0"/>
              </a:endParaRPr>
            </a:p>
          </p:txBody>
        </p:sp>
        <p:sp>
          <p:nvSpPr>
            <p:cNvPr id="21" name="Textbox 12"/>
            <p:cNvSpPr txBox="1"/>
            <p:nvPr/>
          </p:nvSpPr>
          <p:spPr>
            <a:xfrm>
              <a:off x="44450" y="1774924"/>
              <a:ext cx="3227070" cy="1155065"/>
            </a:xfrm>
            <a:prstGeom prst="rect">
              <a:avLst/>
            </a:prstGeom>
          </p:spPr>
          <p:txBody>
            <a:bodyPr wrap="square" lIns="0" tIns="0" rIns="0" bIns="0" rtlCol="0">
              <a:noAutofit/>
            </a:bodyPr>
            <a:lstStyle/>
            <a:p>
              <a:pPr marL="133357">
                <a:lnSpc>
                  <a:spcPts val="443"/>
                </a:lnSpc>
              </a:pPr>
              <a:r>
                <a:rPr lang="fr-FR" sz="400" b="1" spc="-5" dirty="0">
                  <a:solidFill>
                    <a:srgbClr val="00B050"/>
                  </a:solidFill>
                  <a:latin typeface="Arial" panose="020B0604020202020204" pitchFamily="34" charset="0"/>
                  <a:ea typeface="Calibri" panose="020F0502020204030204" pitchFamily="34" charset="0"/>
                  <a:cs typeface="Arial" panose="020B0604020202020204" pitchFamily="34" charset="0"/>
                </a:rPr>
                <a:t>Domiciliation</a:t>
              </a:r>
              <a:endParaRPr lang="fr-FR" sz="550" dirty="0">
                <a:solidFill>
                  <a:srgbClr val="00B050"/>
                </a:solidFill>
                <a:latin typeface="Arial" panose="020B0604020202020204" pitchFamily="34" charset="0"/>
                <a:ea typeface="Calibri" panose="020F0502020204030204" pitchFamily="34" charset="0"/>
                <a:cs typeface="Arial" panose="020B0604020202020204" pitchFamily="34" charset="0"/>
              </a:endParaRPr>
            </a:p>
            <a:p>
              <a:pPr marL="133357" marR="696630">
                <a:lnSpc>
                  <a:spcPct val="97000"/>
                </a:lnSpc>
                <a:spcBef>
                  <a:spcPts val="2"/>
                </a:spcBef>
              </a:pPr>
              <a:r>
                <a:rPr lang="fr-FR" sz="400" dirty="0">
                  <a:solidFill>
                    <a:srgbClr val="00B050"/>
                  </a:solidFill>
                  <a:latin typeface="Arial" panose="020B0604020202020204" pitchFamily="34" charset="0"/>
                  <a:ea typeface="Calibri" panose="020F0502020204030204" pitchFamily="34" charset="0"/>
                  <a:cs typeface="Arial" panose="020B0604020202020204" pitchFamily="34" charset="0"/>
                </a:rPr>
                <a:t>CIC PARIS LA MOTTE PICQUET 107 BOULEVARD DE </a:t>
              </a:r>
              <a:r>
                <a:rPr lang="fr-FR" sz="400" spc="-5" dirty="0">
                  <a:solidFill>
                    <a:srgbClr val="00B050"/>
                  </a:solidFill>
                  <a:latin typeface="Arial" panose="020B0604020202020204" pitchFamily="34" charset="0"/>
                  <a:ea typeface="Calibri" panose="020F0502020204030204" pitchFamily="34" charset="0"/>
                  <a:cs typeface="Arial" panose="020B0604020202020204" pitchFamily="34" charset="0"/>
                </a:rPr>
                <a:t>GRENELLE</a:t>
              </a:r>
              <a:endParaRPr lang="fr-FR" sz="550" dirty="0">
                <a:solidFill>
                  <a:srgbClr val="00B050"/>
                </a:solidFill>
                <a:latin typeface="Arial" panose="020B0604020202020204" pitchFamily="34" charset="0"/>
                <a:ea typeface="Calibri" panose="020F0502020204030204" pitchFamily="34" charset="0"/>
                <a:cs typeface="Arial" panose="020B0604020202020204" pitchFamily="34" charset="0"/>
              </a:endParaRPr>
            </a:p>
            <a:p>
              <a:pPr marL="133357">
                <a:lnSpc>
                  <a:spcPts val="430"/>
                </a:lnSpc>
              </a:pPr>
              <a:r>
                <a:rPr lang="fr-FR" sz="400" dirty="0">
                  <a:solidFill>
                    <a:srgbClr val="00B050"/>
                  </a:solidFill>
                  <a:latin typeface="Arial" panose="020B0604020202020204" pitchFamily="34" charset="0"/>
                  <a:ea typeface="Calibri" panose="020F0502020204030204" pitchFamily="34" charset="0"/>
                  <a:cs typeface="Arial" panose="020B0604020202020204" pitchFamily="34" charset="0"/>
                </a:rPr>
                <a:t>75019 </a:t>
              </a:r>
              <a:r>
                <a:rPr lang="fr-FR" sz="400" spc="-5" dirty="0">
                  <a:solidFill>
                    <a:srgbClr val="00B050"/>
                  </a:solidFill>
                  <a:latin typeface="Arial" panose="020B0604020202020204" pitchFamily="34" charset="0"/>
                  <a:ea typeface="Calibri" panose="020F0502020204030204" pitchFamily="34" charset="0"/>
                  <a:cs typeface="Arial" panose="020B0604020202020204" pitchFamily="34" charset="0"/>
                </a:rPr>
                <a:t>PARIS</a:t>
              </a:r>
              <a:endParaRPr lang="fr-FR" sz="550" dirty="0">
                <a:solidFill>
                  <a:srgbClr val="00B050"/>
                </a:solidFill>
                <a:latin typeface="Arial" panose="020B0604020202020204" pitchFamily="34" charset="0"/>
                <a:ea typeface="Calibri" panose="020F0502020204030204" pitchFamily="34" charset="0"/>
                <a:cs typeface="Arial" panose="020B0604020202020204" pitchFamily="34" charset="0"/>
              </a:endParaRPr>
            </a:p>
            <a:p>
              <a:pPr marL="133357">
                <a:lnSpc>
                  <a:spcPts val="750"/>
                </a:lnSpc>
              </a:pPr>
              <a:r>
                <a:rPr lang="fr-FR" sz="600" spc="-15" dirty="0">
                  <a:solidFill>
                    <a:srgbClr val="00B050"/>
                  </a:solidFill>
                  <a:latin typeface="Arial" panose="020B0604020202020204" pitchFamily="34" charset="0"/>
                  <a:ea typeface="Calibri" panose="020F0502020204030204" pitchFamily="34" charset="0"/>
                  <a:cs typeface="Arial" panose="020B0604020202020204" pitchFamily="34" charset="0"/>
                </a:rPr>
                <a:t>☎</a:t>
              </a:r>
              <a:r>
                <a:rPr lang="fr-FR" sz="400" spc="-15" dirty="0">
                  <a:solidFill>
                    <a:srgbClr val="00B050"/>
                  </a:solidFill>
                  <a:latin typeface="Arial" panose="020B0604020202020204" pitchFamily="34" charset="0"/>
                  <a:ea typeface="Calibri" panose="020F0502020204030204" pitchFamily="34" charset="0"/>
                  <a:cs typeface="Arial" panose="020B0604020202020204" pitchFamily="34" charset="0"/>
                </a:rPr>
                <a:t>01</a:t>
              </a:r>
              <a:r>
                <a:rPr lang="fr-FR" sz="400" spc="-10" dirty="0">
                  <a:solidFill>
                    <a:srgbClr val="00B050"/>
                  </a:solidFill>
                  <a:latin typeface="Arial" panose="020B0604020202020204" pitchFamily="34" charset="0"/>
                  <a:ea typeface="Calibri" panose="020F0502020204030204" pitchFamily="34" charset="0"/>
                  <a:cs typeface="Arial" panose="020B0604020202020204" pitchFamily="34" charset="0"/>
                </a:rPr>
                <a:t> </a:t>
              </a:r>
              <a:r>
                <a:rPr lang="fr-FR" sz="400" spc="-15" dirty="0">
                  <a:solidFill>
                    <a:srgbClr val="00B050"/>
                  </a:solidFill>
                  <a:latin typeface="Arial" panose="020B0604020202020204" pitchFamily="34" charset="0"/>
                  <a:ea typeface="Calibri" panose="020F0502020204030204" pitchFamily="34" charset="0"/>
                  <a:cs typeface="Arial" panose="020B0604020202020204" pitchFamily="34" charset="0"/>
                </a:rPr>
                <a:t>54</a:t>
              </a:r>
              <a:r>
                <a:rPr lang="fr-FR" sz="400" spc="-8" dirty="0">
                  <a:solidFill>
                    <a:srgbClr val="00B050"/>
                  </a:solidFill>
                  <a:latin typeface="Arial" panose="020B0604020202020204" pitchFamily="34" charset="0"/>
                  <a:ea typeface="Calibri" panose="020F0502020204030204" pitchFamily="34" charset="0"/>
                  <a:cs typeface="Arial" panose="020B0604020202020204" pitchFamily="34" charset="0"/>
                </a:rPr>
                <a:t> </a:t>
              </a:r>
              <a:r>
                <a:rPr lang="fr-FR" sz="400" spc="-15" dirty="0">
                  <a:solidFill>
                    <a:srgbClr val="00B050"/>
                  </a:solidFill>
                  <a:latin typeface="Arial" panose="020B0604020202020204" pitchFamily="34" charset="0"/>
                  <a:ea typeface="Calibri" panose="020F0502020204030204" pitchFamily="34" charset="0"/>
                  <a:cs typeface="Arial" panose="020B0604020202020204" pitchFamily="34" charset="0"/>
                </a:rPr>
                <a:t>38</a:t>
              </a:r>
              <a:r>
                <a:rPr lang="fr-FR" sz="400" spc="-10" dirty="0">
                  <a:solidFill>
                    <a:srgbClr val="00B050"/>
                  </a:solidFill>
                  <a:latin typeface="Arial" panose="020B0604020202020204" pitchFamily="34" charset="0"/>
                  <a:ea typeface="Calibri" panose="020F0502020204030204" pitchFamily="34" charset="0"/>
                  <a:cs typeface="Arial" panose="020B0604020202020204" pitchFamily="34" charset="0"/>
                </a:rPr>
                <a:t> </a:t>
              </a:r>
              <a:r>
                <a:rPr lang="fr-FR" sz="400" spc="-15" dirty="0">
                  <a:solidFill>
                    <a:srgbClr val="00B050"/>
                  </a:solidFill>
                  <a:latin typeface="Arial" panose="020B0604020202020204" pitchFamily="34" charset="0"/>
                  <a:ea typeface="Calibri" panose="020F0502020204030204" pitchFamily="34" charset="0"/>
                  <a:cs typeface="Arial" panose="020B0604020202020204" pitchFamily="34" charset="0"/>
                </a:rPr>
                <a:t>43</a:t>
              </a:r>
              <a:r>
                <a:rPr lang="fr-FR" sz="400" spc="-8" dirty="0">
                  <a:solidFill>
                    <a:srgbClr val="00B050"/>
                  </a:solidFill>
                  <a:latin typeface="Arial" panose="020B0604020202020204" pitchFamily="34" charset="0"/>
                  <a:ea typeface="Calibri" panose="020F0502020204030204" pitchFamily="34" charset="0"/>
                  <a:cs typeface="Arial" panose="020B0604020202020204" pitchFamily="34" charset="0"/>
                </a:rPr>
                <a:t> </a:t>
              </a:r>
              <a:r>
                <a:rPr lang="fr-FR" sz="400" spc="-15" dirty="0">
                  <a:solidFill>
                    <a:srgbClr val="00B050"/>
                  </a:solidFill>
                  <a:latin typeface="Arial" panose="020B0604020202020204" pitchFamily="34" charset="0"/>
                  <a:ea typeface="Calibri" panose="020F0502020204030204" pitchFamily="34" charset="0"/>
                  <a:cs typeface="Arial" panose="020B0604020202020204" pitchFamily="34" charset="0"/>
                </a:rPr>
                <a:t>75</a:t>
              </a:r>
              <a:endParaRPr lang="fr-FR" sz="550" dirty="0">
                <a:solidFill>
                  <a:srgbClr val="00B050"/>
                </a:solidFill>
                <a:latin typeface="Arial" panose="020B0604020202020204" pitchFamily="34" charset="0"/>
                <a:ea typeface="Calibri" panose="020F0502020204030204" pitchFamily="34" charset="0"/>
                <a:cs typeface="Arial" panose="020B0604020202020204" pitchFamily="34" charset="0"/>
              </a:endParaRPr>
            </a:p>
            <a:p>
              <a:pPr marR="5715" algn="just">
                <a:lnSpc>
                  <a:spcPct val="97000"/>
                </a:lnSpc>
                <a:spcBef>
                  <a:spcPts val="217"/>
                </a:spcBef>
              </a:pPr>
              <a:r>
                <a:rPr lang="fr-FR" sz="400" dirty="0">
                  <a:latin typeface="Arial" panose="020B0604020202020204" pitchFamily="34" charset="0"/>
                  <a:ea typeface="Calibri" panose="020F0502020204030204" pitchFamily="34" charset="0"/>
                  <a:cs typeface="Arial" panose="020B0604020202020204" pitchFamily="34" charset="0"/>
                </a:rPr>
                <a:t>Remettez ce relevé à tout autre organisme ayant besoin de connaître vos références bancaires pour la domiciliation de vos virements ou de prélèvements à votre compte. Vous éviterez ainsi des erreurs ou des retards d’exécution.</a:t>
              </a:r>
              <a:endParaRPr lang="fr-FR" sz="550" dirty="0">
                <a:latin typeface="Arial" panose="020B0604020202020204" pitchFamily="34" charset="0"/>
                <a:ea typeface="Calibri" panose="020F0502020204030204" pitchFamily="34" charset="0"/>
                <a:cs typeface="Arial" panose="020B0604020202020204" pitchFamily="34" charset="0"/>
              </a:endParaRPr>
            </a:p>
          </p:txBody>
        </p:sp>
        <p:sp>
          <p:nvSpPr>
            <p:cNvPr id="22" name="Textbox 13"/>
            <p:cNvSpPr txBox="1"/>
            <p:nvPr/>
          </p:nvSpPr>
          <p:spPr>
            <a:xfrm>
              <a:off x="3661033" y="1682618"/>
              <a:ext cx="1797050" cy="321844"/>
            </a:xfrm>
            <a:prstGeom prst="rect">
              <a:avLst/>
            </a:prstGeom>
            <a:solidFill>
              <a:srgbClr val="FF00FF"/>
            </a:solidFill>
          </p:spPr>
          <p:txBody>
            <a:bodyPr wrap="square" lIns="0" tIns="0" rIns="0" bIns="0" rtlCol="0">
              <a:noAutofit/>
            </a:bodyPr>
            <a:lstStyle/>
            <a:p>
              <a:pPr>
                <a:lnSpc>
                  <a:spcPts val="443"/>
                </a:lnSpc>
              </a:pPr>
              <a:r>
                <a:rPr lang="fr-FR" sz="500" b="1" dirty="0">
                  <a:latin typeface="Arial" panose="020B0604020202020204" pitchFamily="34" charset="0"/>
                  <a:ea typeface="Calibri" panose="020F0502020204030204" pitchFamily="34" charset="0"/>
                  <a:cs typeface="Arial" panose="020B0604020202020204" pitchFamily="34" charset="0"/>
                </a:rPr>
                <a:t>Titulaire du compte (</a:t>
              </a:r>
              <a:r>
                <a:rPr lang="fr-FR" sz="500" b="1" dirty="0" err="1">
                  <a:latin typeface="Arial" panose="020B0604020202020204" pitchFamily="34" charset="0"/>
                  <a:ea typeface="Calibri" panose="020F0502020204030204" pitchFamily="34" charset="0"/>
                  <a:cs typeface="Arial" panose="020B0604020202020204" pitchFamily="34" charset="0"/>
                </a:rPr>
                <a:t>Account</a:t>
              </a:r>
              <a:r>
                <a:rPr lang="fr-FR" sz="500" b="1" dirty="0">
                  <a:latin typeface="Arial" panose="020B0604020202020204" pitchFamily="34" charset="0"/>
                  <a:ea typeface="Calibri" panose="020F0502020204030204" pitchFamily="34" charset="0"/>
                  <a:cs typeface="Arial" panose="020B0604020202020204" pitchFamily="34" charset="0"/>
                </a:rPr>
                <a:t> </a:t>
              </a:r>
              <a:r>
                <a:rPr lang="fr-FR" sz="500" b="1" spc="-5" dirty="0" err="1">
                  <a:latin typeface="Arial" panose="020B0604020202020204" pitchFamily="34" charset="0"/>
                  <a:ea typeface="Calibri" panose="020F0502020204030204" pitchFamily="34" charset="0"/>
                  <a:cs typeface="Arial" panose="020B0604020202020204" pitchFamily="34" charset="0"/>
                </a:rPr>
                <a:t>Owner</a:t>
              </a:r>
              <a:r>
                <a:rPr lang="fr-FR" sz="500" b="1" spc="-5" dirty="0">
                  <a:latin typeface="Arial" panose="020B0604020202020204" pitchFamily="34" charset="0"/>
                  <a:ea typeface="Calibri" panose="020F0502020204030204" pitchFamily="34" charset="0"/>
                  <a:cs typeface="Arial" panose="020B0604020202020204" pitchFamily="34" charset="0"/>
                </a:rPr>
                <a:t>)</a:t>
              </a:r>
              <a:endParaRPr lang="fr-FR" sz="500" dirty="0">
                <a:latin typeface="Arial" panose="020B0604020202020204" pitchFamily="34" charset="0"/>
                <a:ea typeface="Calibri" panose="020F0502020204030204" pitchFamily="34" charset="0"/>
                <a:cs typeface="Arial" panose="020B0604020202020204" pitchFamily="34" charset="0"/>
              </a:endParaRPr>
            </a:p>
            <a:p>
              <a:pPr marR="211466">
                <a:lnSpc>
                  <a:spcPct val="97000"/>
                </a:lnSpc>
                <a:spcBef>
                  <a:spcPts val="2"/>
                </a:spcBef>
              </a:pPr>
              <a:endParaRPr lang="fr-FR" sz="400" dirty="0">
                <a:latin typeface="Arial" panose="020B0604020202020204" pitchFamily="34" charset="0"/>
                <a:ea typeface="Calibri" panose="020F0502020204030204" pitchFamily="34" charset="0"/>
                <a:cs typeface="Arial" panose="020B0604020202020204" pitchFamily="34" charset="0"/>
              </a:endParaRPr>
            </a:p>
            <a:p>
              <a:pPr marR="211466">
                <a:lnSpc>
                  <a:spcPct val="97000"/>
                </a:lnSpc>
                <a:spcBef>
                  <a:spcPts val="2"/>
                </a:spcBef>
              </a:pPr>
              <a:r>
                <a:rPr lang="fr-FR" sz="400" dirty="0">
                  <a:latin typeface="Arial" panose="020B0604020202020204" pitchFamily="34" charset="0"/>
                  <a:ea typeface="Calibri" panose="020F0502020204030204" pitchFamily="34" charset="0"/>
                  <a:cs typeface="Arial" panose="020B0604020202020204" pitchFamily="34" charset="0"/>
                </a:rPr>
                <a:t> </a:t>
              </a:r>
              <a:r>
                <a:rPr lang="fr-FR" sz="600" dirty="0">
                  <a:latin typeface="Arial" panose="020B0604020202020204" pitchFamily="34" charset="0"/>
                  <a:ea typeface="Calibri" panose="020F0502020204030204" pitchFamily="34" charset="0"/>
                  <a:cs typeface="Arial" panose="020B0604020202020204" pitchFamily="34" charset="0"/>
                </a:rPr>
                <a:t>BALARUK</a:t>
              </a:r>
              <a:r>
                <a:rPr lang="fr-FR" sz="600" spc="100" dirty="0">
                  <a:latin typeface="Arial" panose="020B0604020202020204" pitchFamily="34" charset="0"/>
                  <a:ea typeface="Calibri" panose="020F0502020204030204" pitchFamily="34" charset="0"/>
                  <a:cs typeface="Arial" panose="020B0604020202020204" pitchFamily="34" charset="0"/>
                </a:rPr>
                <a:t> 75</a:t>
              </a:r>
              <a:endParaRPr lang="fr-FR" sz="600" dirty="0">
                <a:latin typeface="Arial" panose="020B0604020202020204" pitchFamily="34" charset="0"/>
                <a:ea typeface="Calibri" panose="020F0502020204030204" pitchFamily="34" charset="0"/>
                <a:cs typeface="Arial" panose="020B0604020202020204" pitchFamily="34" charset="0"/>
              </a:endParaRPr>
            </a:p>
          </p:txBody>
        </p:sp>
        <p:sp>
          <p:nvSpPr>
            <p:cNvPr id="23" name="Textbox 14"/>
            <p:cNvSpPr txBox="1"/>
            <p:nvPr/>
          </p:nvSpPr>
          <p:spPr>
            <a:xfrm>
              <a:off x="3474211" y="2473424"/>
              <a:ext cx="2502535" cy="216135"/>
            </a:xfrm>
            <a:prstGeom prst="rect">
              <a:avLst/>
            </a:prstGeom>
          </p:spPr>
          <p:txBody>
            <a:bodyPr wrap="square" lIns="0" tIns="0" rIns="0" bIns="0" rtlCol="0">
              <a:noAutofit/>
            </a:bodyPr>
            <a:lstStyle/>
            <a:p>
              <a:pPr>
                <a:lnSpc>
                  <a:spcPts val="448"/>
                </a:lnSpc>
              </a:pPr>
              <a:r>
                <a:rPr lang="fr-FR" sz="400" dirty="0">
                  <a:latin typeface="Arial" panose="020B0604020202020204" pitchFamily="34" charset="0"/>
                  <a:ea typeface="Calibri" panose="020F0502020204030204" pitchFamily="34" charset="0"/>
                  <a:cs typeface="Arial" panose="020B0604020202020204" pitchFamily="34" charset="0"/>
                </a:rPr>
                <a:t>PARTIE RESERVEE AU DESTINATAIRE DU </a:t>
              </a:r>
              <a:r>
                <a:rPr lang="fr-FR" sz="400" spc="-5" dirty="0">
                  <a:latin typeface="Arial" panose="020B0604020202020204" pitchFamily="34" charset="0"/>
                  <a:ea typeface="Calibri" panose="020F0502020204030204" pitchFamily="34" charset="0"/>
                  <a:cs typeface="Arial" panose="020B0604020202020204" pitchFamily="34" charset="0"/>
                </a:rPr>
                <a:t>RELEVE</a:t>
              </a:r>
              <a:endParaRPr lang="fr-FR" sz="550" dirty="0">
                <a:latin typeface="Arial" panose="020B0604020202020204" pitchFamily="34" charset="0"/>
                <a:ea typeface="Calibri" panose="020F0502020204030204" pitchFamily="34" charset="0"/>
                <a:cs typeface="Arial" panose="020B0604020202020204" pitchFamily="34" charset="0"/>
              </a:endParaRPr>
            </a:p>
          </p:txBody>
        </p:sp>
      </p:grpSp>
      <p:cxnSp>
        <p:nvCxnSpPr>
          <p:cNvPr id="25" name="Connecteur en angle 24"/>
          <p:cNvCxnSpPr/>
          <p:nvPr/>
        </p:nvCxnSpPr>
        <p:spPr>
          <a:xfrm flipV="1">
            <a:off x="2162672" y="2379655"/>
            <a:ext cx="803896" cy="456472"/>
          </a:xfrm>
          <a:prstGeom prst="bentConnector3">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sp>
        <p:nvSpPr>
          <p:cNvPr id="41" name="ZoneTexte 40"/>
          <p:cNvSpPr txBox="1"/>
          <p:nvPr/>
        </p:nvSpPr>
        <p:spPr>
          <a:xfrm>
            <a:off x="4381500" y="2433563"/>
            <a:ext cx="3124200" cy="230832"/>
          </a:xfrm>
          <a:prstGeom prst="rect">
            <a:avLst/>
          </a:prstGeom>
          <a:noFill/>
        </p:spPr>
        <p:txBody>
          <a:bodyPr wrap="square" rtlCol="0">
            <a:spAutoFit/>
          </a:bodyPr>
          <a:lstStyle/>
          <a:p>
            <a:endParaRPr lang="fr-FR" sz="900" dirty="0"/>
          </a:p>
        </p:txBody>
      </p:sp>
      <p:sp>
        <p:nvSpPr>
          <p:cNvPr id="46" name="ZoneTexte 45"/>
          <p:cNvSpPr txBox="1"/>
          <p:nvPr/>
        </p:nvSpPr>
        <p:spPr>
          <a:xfrm>
            <a:off x="3487592" y="3384489"/>
            <a:ext cx="739024" cy="646331"/>
          </a:xfrm>
          <a:prstGeom prst="rect">
            <a:avLst/>
          </a:prstGeom>
          <a:solidFill>
            <a:srgbClr val="FF00FF"/>
          </a:solidFill>
        </p:spPr>
        <p:txBody>
          <a:bodyPr wrap="square" rtlCol="0">
            <a:spAutoFit/>
          </a:bodyPr>
          <a:lstStyle/>
          <a:p>
            <a:r>
              <a:rPr lang="fr-FR" sz="900" dirty="0"/>
              <a:t>    Nom identique sans  abréviation</a:t>
            </a:r>
          </a:p>
        </p:txBody>
      </p:sp>
      <p:sp>
        <p:nvSpPr>
          <p:cNvPr id="49" name="ZoneTexte 48"/>
          <p:cNvSpPr txBox="1"/>
          <p:nvPr/>
        </p:nvSpPr>
        <p:spPr>
          <a:xfrm>
            <a:off x="7692149" y="1997666"/>
            <a:ext cx="1266548" cy="230832"/>
          </a:xfrm>
          <a:prstGeom prst="rect">
            <a:avLst/>
          </a:prstGeom>
          <a:solidFill>
            <a:srgbClr val="FFFF00"/>
          </a:solidFill>
        </p:spPr>
        <p:txBody>
          <a:bodyPr wrap="square" rtlCol="0">
            <a:spAutoFit/>
          </a:bodyPr>
          <a:lstStyle/>
          <a:p>
            <a:r>
              <a:rPr lang="fr-FR" sz="900" dirty="0"/>
              <a:t>Entreprise active</a:t>
            </a:r>
          </a:p>
        </p:txBody>
      </p:sp>
      <p:sp>
        <p:nvSpPr>
          <p:cNvPr id="50" name="ZoneTexte 49"/>
          <p:cNvSpPr txBox="1"/>
          <p:nvPr/>
        </p:nvSpPr>
        <p:spPr>
          <a:xfrm>
            <a:off x="7754838" y="2433563"/>
            <a:ext cx="1309162" cy="369332"/>
          </a:xfrm>
          <a:prstGeom prst="rect">
            <a:avLst/>
          </a:prstGeom>
          <a:solidFill>
            <a:srgbClr val="00FFFF"/>
          </a:solidFill>
        </p:spPr>
        <p:txBody>
          <a:bodyPr wrap="square" rtlCol="0">
            <a:spAutoFit/>
          </a:bodyPr>
          <a:lstStyle/>
          <a:p>
            <a:r>
              <a:rPr lang="fr-FR" sz="900" dirty="0"/>
              <a:t>           Vérification n° SIREN et adresse</a:t>
            </a:r>
          </a:p>
        </p:txBody>
      </p:sp>
      <p:sp>
        <p:nvSpPr>
          <p:cNvPr id="51" name="ZoneTexte 50"/>
          <p:cNvSpPr txBox="1"/>
          <p:nvPr/>
        </p:nvSpPr>
        <p:spPr>
          <a:xfrm>
            <a:off x="2138293" y="4392824"/>
            <a:ext cx="1084146" cy="337080"/>
          </a:xfrm>
          <a:prstGeom prst="rect">
            <a:avLst/>
          </a:prstGeom>
          <a:solidFill>
            <a:srgbClr val="00FFFF"/>
          </a:solidFill>
        </p:spPr>
        <p:txBody>
          <a:bodyPr wrap="square" rtlCol="0">
            <a:spAutoFit/>
          </a:bodyPr>
          <a:lstStyle/>
          <a:p>
            <a:pPr marR="211466">
              <a:lnSpc>
                <a:spcPct val="97000"/>
              </a:lnSpc>
              <a:spcBef>
                <a:spcPts val="2"/>
              </a:spcBef>
            </a:pPr>
            <a:r>
              <a:rPr lang="fr-FR" sz="600" dirty="0">
                <a:solidFill>
                  <a:prstClr val="black"/>
                </a:solidFill>
                <a:latin typeface="Arial" panose="020B0604020202020204" pitchFamily="34" charset="0"/>
                <a:ea typeface="Calibri" panose="020F0502020204030204" pitchFamily="34" charset="0"/>
                <a:cs typeface="Arial" panose="020B0604020202020204" pitchFamily="34" charset="0"/>
              </a:rPr>
              <a:t>45 RUE LAKANAL</a:t>
            </a:r>
          </a:p>
          <a:p>
            <a:pPr marR="211466">
              <a:lnSpc>
                <a:spcPct val="97000"/>
              </a:lnSpc>
              <a:spcBef>
                <a:spcPts val="2"/>
              </a:spcBef>
            </a:pPr>
            <a:endParaRPr lang="fr-FR" sz="6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a:lnSpc>
                <a:spcPts val="450"/>
              </a:lnSpc>
            </a:pPr>
            <a:r>
              <a:rPr lang="fr-FR" sz="600" dirty="0">
                <a:solidFill>
                  <a:prstClr val="black"/>
                </a:solidFill>
                <a:latin typeface="Arial" panose="020B0604020202020204" pitchFamily="34" charset="0"/>
                <a:ea typeface="Calibri" panose="020F0502020204030204" pitchFamily="34" charset="0"/>
                <a:cs typeface="Arial" panose="020B0604020202020204" pitchFamily="34" charset="0"/>
              </a:rPr>
              <a:t>75019 </a:t>
            </a:r>
            <a:r>
              <a:rPr lang="fr-FR" sz="600" spc="-5" dirty="0">
                <a:solidFill>
                  <a:prstClr val="black"/>
                </a:solidFill>
                <a:latin typeface="Arial" panose="020B0604020202020204" pitchFamily="34" charset="0"/>
                <a:ea typeface="Calibri" panose="020F0502020204030204" pitchFamily="34" charset="0"/>
                <a:cs typeface="Arial" panose="020B0604020202020204" pitchFamily="34" charset="0"/>
              </a:rPr>
              <a:t>PARIS</a:t>
            </a:r>
            <a:endParaRPr lang="fr-FR" sz="6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
        <p:nvSpPr>
          <p:cNvPr id="58" name="Étoile à 8 branches 57"/>
          <p:cNvSpPr/>
          <p:nvPr/>
        </p:nvSpPr>
        <p:spPr>
          <a:xfrm>
            <a:off x="3251424" y="3917019"/>
            <a:ext cx="363425" cy="309808"/>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900" dirty="0"/>
          </a:p>
          <a:p>
            <a:pPr algn="ctr"/>
            <a:r>
              <a:rPr lang="fr-FR" sz="900" dirty="0"/>
              <a:t>4</a:t>
            </a:r>
          </a:p>
          <a:p>
            <a:pPr algn="ctr"/>
            <a:endParaRPr lang="fr-FR" sz="900" dirty="0"/>
          </a:p>
        </p:txBody>
      </p:sp>
      <p:sp>
        <p:nvSpPr>
          <p:cNvPr id="59" name="Étoile à 8 branches 58"/>
          <p:cNvSpPr/>
          <p:nvPr/>
        </p:nvSpPr>
        <p:spPr>
          <a:xfrm>
            <a:off x="7610533" y="2320898"/>
            <a:ext cx="363425" cy="309808"/>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900" dirty="0"/>
          </a:p>
          <a:p>
            <a:pPr algn="ctr"/>
            <a:r>
              <a:rPr lang="fr-FR" sz="900" dirty="0"/>
              <a:t>3</a:t>
            </a:r>
          </a:p>
          <a:p>
            <a:pPr algn="ctr"/>
            <a:endParaRPr lang="fr-FR" sz="900" dirty="0"/>
          </a:p>
        </p:txBody>
      </p:sp>
      <p:sp>
        <p:nvSpPr>
          <p:cNvPr id="61" name="Étoile à 8 branches 60"/>
          <p:cNvSpPr/>
          <p:nvPr/>
        </p:nvSpPr>
        <p:spPr>
          <a:xfrm>
            <a:off x="2868914" y="2049666"/>
            <a:ext cx="363425" cy="309808"/>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900" dirty="0"/>
          </a:p>
          <a:p>
            <a:pPr algn="ctr"/>
            <a:r>
              <a:rPr lang="fr-FR" sz="900" dirty="0"/>
              <a:t>1</a:t>
            </a:r>
          </a:p>
          <a:p>
            <a:pPr algn="ctr"/>
            <a:endParaRPr lang="fr-FR" sz="900" dirty="0"/>
          </a:p>
        </p:txBody>
      </p:sp>
      <p:sp>
        <p:nvSpPr>
          <p:cNvPr id="35" name="Rectangle 34"/>
          <p:cNvSpPr/>
          <p:nvPr/>
        </p:nvSpPr>
        <p:spPr>
          <a:xfrm>
            <a:off x="1712188" y="5378890"/>
            <a:ext cx="4141005" cy="276999"/>
          </a:xfrm>
          <a:prstGeom prst="rect">
            <a:avLst/>
          </a:prstGeom>
        </p:spPr>
        <p:txBody>
          <a:bodyPr wrap="none">
            <a:spAutoFit/>
          </a:bodyPr>
          <a:lstStyle/>
          <a:p>
            <a:pPr algn="ctr"/>
            <a:r>
              <a:rPr lang="fr-FR" sz="1200" b="1" dirty="0">
                <a:solidFill>
                  <a:srgbClr val="FF0000"/>
                </a:solidFill>
              </a:rPr>
              <a:t>TOUTES ERREURS DE RIB ENTRAINENT LE REJET DU PAIEMENT</a:t>
            </a:r>
            <a:endParaRPr lang="fr-FR" sz="1200" dirty="0">
              <a:solidFill>
                <a:srgbClr val="FF0000"/>
              </a:solidFill>
            </a:endParaRPr>
          </a:p>
        </p:txBody>
      </p:sp>
      <p:pic>
        <p:nvPicPr>
          <p:cNvPr id="5" name="Image 4"/>
          <p:cNvPicPr>
            <a:picLocks noChangeAspect="1"/>
          </p:cNvPicPr>
          <p:nvPr/>
        </p:nvPicPr>
        <p:blipFill>
          <a:blip r:embed="rId7"/>
          <a:stretch>
            <a:fillRect/>
          </a:stretch>
        </p:blipFill>
        <p:spPr>
          <a:xfrm>
            <a:off x="4153583" y="1512738"/>
            <a:ext cx="3485357" cy="3683811"/>
          </a:xfrm>
          <a:prstGeom prst="rect">
            <a:avLst/>
          </a:prstGeom>
        </p:spPr>
      </p:pic>
      <p:cxnSp>
        <p:nvCxnSpPr>
          <p:cNvPr id="44" name="Connecteur en angle 43"/>
          <p:cNvCxnSpPr/>
          <p:nvPr/>
        </p:nvCxnSpPr>
        <p:spPr>
          <a:xfrm flipV="1">
            <a:off x="2980498" y="3288408"/>
            <a:ext cx="2527206" cy="1027598"/>
          </a:xfrm>
          <a:prstGeom prst="bentConnector3">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sp>
        <p:nvSpPr>
          <p:cNvPr id="60" name="Étoile à 8 branches 59"/>
          <p:cNvSpPr/>
          <p:nvPr/>
        </p:nvSpPr>
        <p:spPr>
          <a:xfrm>
            <a:off x="7275516" y="1926875"/>
            <a:ext cx="363425" cy="309808"/>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900" dirty="0"/>
          </a:p>
          <a:p>
            <a:pPr algn="ctr"/>
            <a:r>
              <a:rPr lang="fr-FR" sz="900" dirty="0"/>
              <a:t>2</a:t>
            </a:r>
          </a:p>
          <a:p>
            <a:pPr algn="ctr"/>
            <a:endParaRPr lang="fr-FR" sz="900" dirty="0"/>
          </a:p>
        </p:txBody>
      </p:sp>
      <p:cxnSp>
        <p:nvCxnSpPr>
          <p:cNvPr id="48" name="Connecteur en angle 47"/>
          <p:cNvCxnSpPr/>
          <p:nvPr/>
        </p:nvCxnSpPr>
        <p:spPr>
          <a:xfrm flipV="1">
            <a:off x="7239001" y="2247901"/>
            <a:ext cx="719222" cy="712349"/>
          </a:xfrm>
          <a:prstGeom prst="bentConnector3">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9477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485" y="805296"/>
            <a:ext cx="3764416" cy="1390650"/>
          </a:xfrm>
          <a:custGeom>
            <a:avLst/>
            <a:gdLst/>
            <a:ahLst/>
            <a:cxnLst/>
            <a:rect l="l" t="t" r="r" b="b"/>
            <a:pathLst>
              <a:path w="8728200" h="3857287">
                <a:moveTo>
                  <a:pt x="0" y="0"/>
                </a:moveTo>
                <a:lnTo>
                  <a:pt x="8728200" y="0"/>
                </a:lnTo>
                <a:lnTo>
                  <a:pt x="8728200" y="3857287"/>
                </a:lnTo>
                <a:lnTo>
                  <a:pt x="0" y="3857287"/>
                </a:lnTo>
                <a:lnTo>
                  <a:pt x="0" y="0"/>
                </a:lnTo>
                <a:close/>
              </a:path>
            </a:pathLst>
          </a:custGeom>
          <a:blipFill>
            <a:blip r:embed="rId3"/>
            <a:stretch>
              <a:fillRect r="-11077" b="-90183"/>
            </a:stretch>
          </a:blipFill>
        </p:spPr>
      </p:sp>
      <p:sp>
        <p:nvSpPr>
          <p:cNvPr id="3" name="Freeform 3"/>
          <p:cNvSpPr/>
          <p:nvPr/>
        </p:nvSpPr>
        <p:spPr>
          <a:xfrm>
            <a:off x="7821336" y="3126277"/>
            <a:ext cx="1322665" cy="2874473"/>
          </a:xfrm>
          <a:custGeom>
            <a:avLst/>
            <a:gdLst/>
            <a:ahLst/>
            <a:cxnLst/>
            <a:rect l="l" t="t" r="r" b="b"/>
            <a:pathLst>
              <a:path w="2645330" h="5748947">
                <a:moveTo>
                  <a:pt x="0" y="0"/>
                </a:moveTo>
                <a:lnTo>
                  <a:pt x="2645330" y="0"/>
                </a:lnTo>
                <a:lnTo>
                  <a:pt x="2645330" y="5748947"/>
                </a:lnTo>
                <a:lnTo>
                  <a:pt x="0" y="5748947"/>
                </a:lnTo>
                <a:lnTo>
                  <a:pt x="0" y="0"/>
                </a:lnTo>
                <a:close/>
              </a:path>
            </a:pathLst>
          </a:custGeom>
          <a:blipFill>
            <a:blip r:embed="rId4"/>
            <a:stretch>
              <a:fillRect l="-349697" t="-56572"/>
            </a:stretch>
          </a:blipFill>
        </p:spPr>
      </p:sp>
      <p:sp>
        <p:nvSpPr>
          <p:cNvPr id="4" name="Freeform 4"/>
          <p:cNvSpPr/>
          <p:nvPr/>
        </p:nvSpPr>
        <p:spPr>
          <a:xfrm>
            <a:off x="1" y="3684636"/>
            <a:ext cx="1862345" cy="2316115"/>
          </a:xfrm>
          <a:custGeom>
            <a:avLst/>
            <a:gdLst/>
            <a:ahLst/>
            <a:cxnLst/>
            <a:rect l="l" t="t" r="r" b="b"/>
            <a:pathLst>
              <a:path w="3724691" h="4632230">
                <a:moveTo>
                  <a:pt x="0" y="0"/>
                </a:moveTo>
                <a:lnTo>
                  <a:pt x="3724691" y="0"/>
                </a:lnTo>
                <a:lnTo>
                  <a:pt x="3724691" y="4632230"/>
                </a:lnTo>
                <a:lnTo>
                  <a:pt x="0" y="4632230"/>
                </a:lnTo>
                <a:lnTo>
                  <a:pt x="0" y="0"/>
                </a:lnTo>
                <a:close/>
              </a:path>
            </a:pathLst>
          </a:custGeom>
          <a:blipFill>
            <a:blip r:embed="rId5"/>
            <a:stretch>
              <a:fillRect l="-4882" t="-130476" r="-273926"/>
            </a:stretch>
          </a:blipFill>
        </p:spPr>
      </p:sp>
      <p:sp>
        <p:nvSpPr>
          <p:cNvPr id="11" name="Espace réservé du contenu 5"/>
          <p:cNvSpPr txBox="1">
            <a:spLocks/>
          </p:cNvSpPr>
          <p:nvPr/>
        </p:nvSpPr>
        <p:spPr>
          <a:xfrm>
            <a:off x="487085" y="2368971"/>
            <a:ext cx="7334250" cy="2461600"/>
          </a:xfrm>
          <a:prstGeom prst="rect">
            <a:avLst/>
          </a:prstGeom>
        </p:spPr>
        <p:txBody>
          <a:bodyPr vert="horz" lIns="45720" tIns="22860" rIns="45720" bIns="2286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fr-FR" sz="1600" dirty="0"/>
          </a:p>
          <a:p>
            <a:pPr marL="0" indent="0">
              <a:buNone/>
            </a:pPr>
            <a:endParaRPr lang="fr-FR" sz="1600" dirty="0"/>
          </a:p>
        </p:txBody>
      </p:sp>
      <p:sp>
        <p:nvSpPr>
          <p:cNvPr id="5" name="Espace réservé du numéro de diapositive 4"/>
          <p:cNvSpPr>
            <a:spLocks noGrp="1"/>
          </p:cNvSpPr>
          <p:nvPr>
            <p:ph type="sldNum" sz="quarter" idx="12"/>
          </p:nvPr>
        </p:nvSpPr>
        <p:spPr/>
        <p:txBody>
          <a:bodyPr/>
          <a:lstStyle/>
          <a:p>
            <a:fld id="{B6F15528-21DE-4FAA-801E-634DDDAF4B2B}" type="slidenum">
              <a:rPr lang="en-US" smtClean="0"/>
              <a:pPr/>
              <a:t>8</a:t>
            </a:fld>
            <a:endParaRPr lang="en-US" dirty="0"/>
          </a:p>
        </p:txBody>
      </p:sp>
      <p:pic>
        <p:nvPicPr>
          <p:cNvPr id="12" name="Image 11" descr="Une image contenant texte, Police, capture d’écran, conception&#10;&#10;Le contenu généré par l’IA peut être incorrect.">
            <a:extLst>
              <a:ext uri="{FF2B5EF4-FFF2-40B4-BE49-F238E27FC236}">
                <a16:creationId xmlns:a16="http://schemas.microsoft.com/office/drawing/2014/main" id="{D96EDC85-0BD3-491A-AD2C-6D4CB72971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6319" y="910817"/>
            <a:ext cx="2699766" cy="896112"/>
          </a:xfrm>
          <a:prstGeom prst="rect">
            <a:avLst/>
          </a:prstGeom>
        </p:spPr>
      </p:pic>
      <p:sp>
        <p:nvSpPr>
          <p:cNvPr id="7" name="Title 1">
            <a:extLst>
              <a:ext uri="{FF2B5EF4-FFF2-40B4-BE49-F238E27FC236}">
                <a16:creationId xmlns:a16="http://schemas.microsoft.com/office/drawing/2014/main" id="{31266C16-4D33-502E-02DE-FAB7AE9B4437}"/>
              </a:ext>
            </a:extLst>
          </p:cNvPr>
          <p:cNvSpPr>
            <a:spLocks noGrp="1"/>
          </p:cNvSpPr>
          <p:nvPr>
            <p:ph type="title"/>
          </p:nvPr>
        </p:nvSpPr>
        <p:spPr>
          <a:xfrm>
            <a:off x="2063117" y="787373"/>
            <a:ext cx="8229600" cy="1143000"/>
          </a:xfrm>
        </p:spPr>
        <p:txBody>
          <a:bodyPr>
            <a:normAutofit/>
          </a:bodyPr>
          <a:lstStyle/>
          <a:p>
            <a:r>
              <a:rPr sz="2800" b="1" dirty="0" err="1">
                <a:solidFill>
                  <a:schemeClr val="tx2"/>
                </a:solidFill>
                <a:latin typeface="Marianne" panose="02000000000000000000" pitchFamily="2" charset="0"/>
              </a:rPr>
              <a:t>Critères</a:t>
            </a:r>
            <a:r>
              <a:rPr sz="5400" dirty="0"/>
              <a:t> </a:t>
            </a:r>
            <a:r>
              <a:rPr sz="2800" b="1" dirty="0">
                <a:solidFill>
                  <a:schemeClr val="tx2"/>
                </a:solidFill>
                <a:latin typeface="Marianne" panose="02000000000000000000" pitchFamily="2" charset="0"/>
              </a:rPr>
              <a:t>de </a:t>
            </a:r>
            <a:r>
              <a:rPr sz="2800" b="1" dirty="0" err="1">
                <a:solidFill>
                  <a:schemeClr val="tx2"/>
                </a:solidFill>
                <a:latin typeface="Marianne" panose="02000000000000000000" pitchFamily="2" charset="0"/>
              </a:rPr>
              <a:t>sélection</a:t>
            </a:r>
            <a:endParaRPr sz="2800" b="1" dirty="0">
              <a:solidFill>
                <a:schemeClr val="tx2"/>
              </a:solidFill>
              <a:latin typeface="Marianne" panose="02000000000000000000" pitchFamily="2" charset="0"/>
            </a:endParaRPr>
          </a:p>
        </p:txBody>
      </p:sp>
      <p:sp>
        <p:nvSpPr>
          <p:cNvPr id="10" name="Content Placeholder 2">
            <a:extLst>
              <a:ext uri="{FF2B5EF4-FFF2-40B4-BE49-F238E27FC236}">
                <a16:creationId xmlns:a16="http://schemas.microsoft.com/office/drawing/2014/main" id="{491A02A8-F71B-C283-8027-978BD7A970CF}"/>
              </a:ext>
            </a:extLst>
          </p:cNvPr>
          <p:cNvSpPr>
            <a:spLocks noGrp="1"/>
          </p:cNvSpPr>
          <p:nvPr>
            <p:ph idx="1"/>
          </p:nvPr>
        </p:nvSpPr>
        <p:spPr>
          <a:xfrm>
            <a:off x="487085" y="2162529"/>
            <a:ext cx="8229600" cy="1897407"/>
          </a:xfrm>
        </p:spPr>
        <p:txBody>
          <a:bodyPr/>
          <a:lstStyle/>
          <a:p>
            <a:r>
              <a:rPr dirty="0" err="1"/>
              <a:t>Qualité</a:t>
            </a:r>
            <a:r>
              <a:rPr dirty="0"/>
              <a:t> du </a:t>
            </a:r>
            <a:r>
              <a:rPr dirty="0" err="1"/>
              <a:t>projet</a:t>
            </a:r>
            <a:endParaRPr dirty="0"/>
          </a:p>
          <a:p>
            <a:r>
              <a:rPr dirty="0"/>
              <a:t>Impact local </a:t>
            </a:r>
            <a:r>
              <a:rPr dirty="0" err="1"/>
              <a:t>en</a:t>
            </a:r>
            <a:r>
              <a:rPr dirty="0"/>
              <a:t> Essonne</a:t>
            </a:r>
          </a:p>
          <a:p>
            <a:r>
              <a:rPr dirty="0" err="1"/>
              <a:t>Partenariats</a:t>
            </a:r>
            <a:r>
              <a:rPr dirty="0"/>
              <a:t> </a:t>
            </a:r>
            <a:r>
              <a:rPr dirty="0" err="1"/>
              <a:t>territoriaux</a:t>
            </a:r>
            <a:endParaRPr dirty="0"/>
          </a:p>
        </p:txBody>
      </p:sp>
      <p:sp>
        <p:nvSpPr>
          <p:cNvPr id="13" name="ZoneTexte 12">
            <a:extLst>
              <a:ext uri="{FF2B5EF4-FFF2-40B4-BE49-F238E27FC236}">
                <a16:creationId xmlns:a16="http://schemas.microsoft.com/office/drawing/2014/main" id="{A3E67EC7-F163-F968-D8FB-AF44F058E979}"/>
              </a:ext>
            </a:extLst>
          </p:cNvPr>
          <p:cNvSpPr txBox="1"/>
          <p:nvPr/>
        </p:nvSpPr>
        <p:spPr>
          <a:xfrm>
            <a:off x="1836251" y="4453493"/>
            <a:ext cx="5066067" cy="584775"/>
          </a:xfrm>
          <a:prstGeom prst="rect">
            <a:avLst/>
          </a:prstGeom>
          <a:noFill/>
        </p:spPr>
        <p:txBody>
          <a:bodyPr wrap="none" rtlCol="0">
            <a:spAutoFit/>
          </a:bodyPr>
          <a:lstStyle/>
          <a:p>
            <a:pPr marL="342900" indent="-342900">
              <a:spcBef>
                <a:spcPct val="20000"/>
              </a:spcBef>
              <a:buFont typeface="Arial"/>
              <a:buChar char="•"/>
            </a:pPr>
            <a:r>
              <a:rPr lang="fr-FR" sz="3200" dirty="0"/>
              <a:t>Puis validation préfectorale</a:t>
            </a:r>
          </a:p>
        </p:txBody>
      </p:sp>
    </p:spTree>
    <p:extLst>
      <p:ext uri="{BB962C8B-B14F-4D97-AF65-F5344CB8AC3E}">
        <p14:creationId xmlns:p14="http://schemas.microsoft.com/office/powerpoint/2010/main" val="3672184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485" y="805296"/>
            <a:ext cx="3764416" cy="1390650"/>
          </a:xfrm>
          <a:custGeom>
            <a:avLst/>
            <a:gdLst/>
            <a:ahLst/>
            <a:cxnLst/>
            <a:rect l="l" t="t" r="r" b="b"/>
            <a:pathLst>
              <a:path w="8728200" h="3857287">
                <a:moveTo>
                  <a:pt x="0" y="0"/>
                </a:moveTo>
                <a:lnTo>
                  <a:pt x="8728200" y="0"/>
                </a:lnTo>
                <a:lnTo>
                  <a:pt x="8728200" y="3857287"/>
                </a:lnTo>
                <a:lnTo>
                  <a:pt x="0" y="3857287"/>
                </a:lnTo>
                <a:lnTo>
                  <a:pt x="0" y="0"/>
                </a:lnTo>
                <a:close/>
              </a:path>
            </a:pathLst>
          </a:custGeom>
          <a:blipFill>
            <a:blip r:embed="rId3"/>
            <a:stretch>
              <a:fillRect r="-11077" b="-90183"/>
            </a:stretch>
          </a:blipFill>
        </p:spPr>
      </p:sp>
      <p:sp>
        <p:nvSpPr>
          <p:cNvPr id="3" name="Freeform 3"/>
          <p:cNvSpPr/>
          <p:nvPr/>
        </p:nvSpPr>
        <p:spPr>
          <a:xfrm>
            <a:off x="7821336" y="3126277"/>
            <a:ext cx="1322665" cy="2874473"/>
          </a:xfrm>
          <a:custGeom>
            <a:avLst/>
            <a:gdLst/>
            <a:ahLst/>
            <a:cxnLst/>
            <a:rect l="l" t="t" r="r" b="b"/>
            <a:pathLst>
              <a:path w="2645330" h="5748947">
                <a:moveTo>
                  <a:pt x="0" y="0"/>
                </a:moveTo>
                <a:lnTo>
                  <a:pt x="2645330" y="0"/>
                </a:lnTo>
                <a:lnTo>
                  <a:pt x="2645330" y="5748947"/>
                </a:lnTo>
                <a:lnTo>
                  <a:pt x="0" y="5748947"/>
                </a:lnTo>
                <a:lnTo>
                  <a:pt x="0" y="0"/>
                </a:lnTo>
                <a:close/>
              </a:path>
            </a:pathLst>
          </a:custGeom>
          <a:blipFill>
            <a:blip r:embed="rId4"/>
            <a:stretch>
              <a:fillRect l="-349697" t="-56572"/>
            </a:stretch>
          </a:blipFill>
        </p:spPr>
      </p:sp>
      <p:sp>
        <p:nvSpPr>
          <p:cNvPr id="4" name="Freeform 4"/>
          <p:cNvSpPr/>
          <p:nvPr/>
        </p:nvSpPr>
        <p:spPr>
          <a:xfrm>
            <a:off x="1" y="3684636"/>
            <a:ext cx="1862345" cy="2316115"/>
          </a:xfrm>
          <a:custGeom>
            <a:avLst/>
            <a:gdLst/>
            <a:ahLst/>
            <a:cxnLst/>
            <a:rect l="l" t="t" r="r" b="b"/>
            <a:pathLst>
              <a:path w="3724691" h="4632230">
                <a:moveTo>
                  <a:pt x="0" y="0"/>
                </a:moveTo>
                <a:lnTo>
                  <a:pt x="3724691" y="0"/>
                </a:lnTo>
                <a:lnTo>
                  <a:pt x="3724691" y="4632230"/>
                </a:lnTo>
                <a:lnTo>
                  <a:pt x="0" y="4632230"/>
                </a:lnTo>
                <a:lnTo>
                  <a:pt x="0" y="0"/>
                </a:lnTo>
                <a:close/>
              </a:path>
            </a:pathLst>
          </a:custGeom>
          <a:blipFill>
            <a:blip r:embed="rId5"/>
            <a:stretch>
              <a:fillRect l="-4882" t="-130476" r="-273926"/>
            </a:stretch>
          </a:blipFill>
        </p:spPr>
      </p:sp>
      <p:sp>
        <p:nvSpPr>
          <p:cNvPr id="7" name="Freeform 7"/>
          <p:cNvSpPr/>
          <p:nvPr/>
        </p:nvSpPr>
        <p:spPr>
          <a:xfrm>
            <a:off x="228601" y="918869"/>
            <a:ext cx="2725625" cy="676864"/>
          </a:xfrm>
          <a:custGeom>
            <a:avLst/>
            <a:gdLst/>
            <a:ahLst/>
            <a:cxnLst/>
            <a:rect l="l" t="t" r="r" b="b"/>
            <a:pathLst>
              <a:path w="5451251" h="1353727">
                <a:moveTo>
                  <a:pt x="0" y="0"/>
                </a:moveTo>
                <a:lnTo>
                  <a:pt x="5451251" y="0"/>
                </a:lnTo>
                <a:lnTo>
                  <a:pt x="5451251" y="1353727"/>
                </a:lnTo>
                <a:lnTo>
                  <a:pt x="0" y="1353727"/>
                </a:lnTo>
                <a:lnTo>
                  <a:pt x="0" y="0"/>
                </a:lnTo>
                <a:close/>
              </a:path>
            </a:pathLst>
          </a:custGeom>
          <a:blipFill>
            <a:blip r:embed="rId6"/>
            <a:stretch>
              <a:fillRect/>
            </a:stretch>
          </a:blipFill>
        </p:spPr>
      </p:sp>
      <p:sp>
        <p:nvSpPr>
          <p:cNvPr id="11" name="Espace réservé du contenu 5"/>
          <p:cNvSpPr txBox="1">
            <a:spLocks/>
          </p:cNvSpPr>
          <p:nvPr/>
        </p:nvSpPr>
        <p:spPr>
          <a:xfrm>
            <a:off x="487085" y="2368971"/>
            <a:ext cx="7334250" cy="2461600"/>
          </a:xfrm>
          <a:prstGeom prst="rect">
            <a:avLst/>
          </a:prstGeom>
        </p:spPr>
        <p:txBody>
          <a:bodyPr vert="horz" lIns="45720" tIns="22860" rIns="45720" bIns="2286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fr-FR" sz="1600" dirty="0"/>
          </a:p>
          <a:p>
            <a:pPr marL="0" indent="0">
              <a:buNone/>
            </a:pPr>
            <a:endParaRPr lang="fr-FR" sz="1600" dirty="0"/>
          </a:p>
        </p:txBody>
      </p:sp>
      <p:sp>
        <p:nvSpPr>
          <p:cNvPr id="5" name="Espace réservé du numéro de diapositive 4"/>
          <p:cNvSpPr>
            <a:spLocks noGrp="1"/>
          </p:cNvSpPr>
          <p:nvPr>
            <p:ph type="sldNum" sz="quarter" idx="12"/>
          </p:nvPr>
        </p:nvSpPr>
        <p:spPr/>
        <p:txBody>
          <a:bodyPr/>
          <a:lstStyle/>
          <a:p>
            <a:fld id="{B6F15528-21DE-4FAA-801E-634DDDAF4B2B}" type="slidenum">
              <a:rPr lang="en-US" smtClean="0"/>
              <a:pPr/>
              <a:t>9</a:t>
            </a:fld>
            <a:endParaRPr lang="en-US"/>
          </a:p>
        </p:txBody>
      </p:sp>
      <p:sp>
        <p:nvSpPr>
          <p:cNvPr id="8" name="Title 1">
            <a:extLst>
              <a:ext uri="{FF2B5EF4-FFF2-40B4-BE49-F238E27FC236}">
                <a16:creationId xmlns:a16="http://schemas.microsoft.com/office/drawing/2014/main" id="{5EAC8A46-C611-2361-9FB5-3E26D9C0BD52}"/>
              </a:ext>
            </a:extLst>
          </p:cNvPr>
          <p:cNvSpPr txBox="1">
            <a:spLocks/>
          </p:cNvSpPr>
          <p:nvPr/>
        </p:nvSpPr>
        <p:spPr>
          <a:xfrm>
            <a:off x="565570" y="2368971"/>
            <a:ext cx="8012861" cy="1102519"/>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fr-FR" sz="3300" b="1" dirty="0"/>
          </a:p>
        </p:txBody>
      </p:sp>
      <p:sp>
        <p:nvSpPr>
          <p:cNvPr id="9" name="Subtitle 2">
            <a:extLst>
              <a:ext uri="{FF2B5EF4-FFF2-40B4-BE49-F238E27FC236}">
                <a16:creationId xmlns:a16="http://schemas.microsoft.com/office/drawing/2014/main" id="{F06A184D-579D-DC2C-71B0-AB634FE91BD6}"/>
              </a:ext>
            </a:extLst>
          </p:cNvPr>
          <p:cNvSpPr txBox="1">
            <a:spLocks/>
          </p:cNvSpPr>
          <p:nvPr/>
        </p:nvSpPr>
        <p:spPr>
          <a:xfrm>
            <a:off x="324504" y="3977879"/>
            <a:ext cx="8494990" cy="131445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r-FR" sz="2700" dirty="0">
              <a:solidFill>
                <a:schemeClr val="accent1">
                  <a:lumMod val="75000"/>
                </a:schemeClr>
              </a:solidFill>
            </a:endParaRPr>
          </a:p>
        </p:txBody>
      </p:sp>
      <p:sp>
        <p:nvSpPr>
          <p:cNvPr id="6" name="ZoneTexte 5">
            <a:extLst>
              <a:ext uri="{FF2B5EF4-FFF2-40B4-BE49-F238E27FC236}">
                <a16:creationId xmlns:a16="http://schemas.microsoft.com/office/drawing/2014/main" id="{3212C811-B6CC-47F6-6BA4-00CFE138463C}"/>
              </a:ext>
            </a:extLst>
          </p:cNvPr>
          <p:cNvSpPr txBox="1"/>
          <p:nvPr/>
        </p:nvSpPr>
        <p:spPr>
          <a:xfrm>
            <a:off x="2314575" y="2914651"/>
            <a:ext cx="4629150" cy="646331"/>
          </a:xfrm>
          <a:prstGeom prst="rect">
            <a:avLst/>
          </a:prstGeom>
          <a:noFill/>
        </p:spPr>
        <p:txBody>
          <a:bodyPr wrap="square" rtlCol="0">
            <a:spAutoFit/>
          </a:bodyPr>
          <a:lstStyle/>
          <a:p>
            <a:pPr algn="ctr"/>
            <a:r>
              <a:rPr lang="fr-FR" sz="3600" b="1" dirty="0"/>
              <a:t>Questions/réponses </a:t>
            </a:r>
          </a:p>
        </p:txBody>
      </p:sp>
    </p:spTree>
    <p:extLst>
      <p:ext uri="{BB962C8B-B14F-4D97-AF65-F5344CB8AC3E}">
        <p14:creationId xmlns:p14="http://schemas.microsoft.com/office/powerpoint/2010/main" val="10166245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475</TotalTime>
  <Words>981</Words>
  <Application>Microsoft Office PowerPoint</Application>
  <PresentationFormat>Affichage à l'écran (4:3)</PresentationFormat>
  <Paragraphs>149</Paragraphs>
  <Slides>9</Slides>
  <Notes>8</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9</vt:i4>
      </vt:variant>
    </vt:vector>
  </HeadingPairs>
  <TitlesOfParts>
    <vt:vector size="15" baseType="lpstr">
      <vt:lpstr>Aptos</vt:lpstr>
      <vt:lpstr>Arial</vt:lpstr>
      <vt:lpstr>Calibri</vt:lpstr>
      <vt:lpstr>Marianne</vt:lpstr>
      <vt:lpstr>Wingdings</vt:lpstr>
      <vt:lpstr>Office Theme</vt:lpstr>
      <vt:lpstr>Présentation PowerPoint</vt:lpstr>
      <vt:lpstr>Calendrier</vt:lpstr>
      <vt:lpstr>Éligibilité</vt:lpstr>
      <vt:lpstr>Priorités AJ-DSR 2026 en Essonne</vt:lpstr>
      <vt:lpstr>Priorités AJ-DSR « Continuité éducative » 2026 en Essonne</vt:lpstr>
      <vt:lpstr>Présentation PowerPoint</vt:lpstr>
      <vt:lpstr>Présentation PowerPoint</vt:lpstr>
      <vt:lpstr>Critères de sélection</vt:lpstr>
      <vt:lpstr>Présentation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Delphine Cazin</dc:creator>
  <cp:keywords/>
  <dc:description>generated using python-pptx</dc:description>
  <cp:lastModifiedBy>Delphine Cazin</cp:lastModifiedBy>
  <cp:revision>20</cp:revision>
  <dcterms:created xsi:type="dcterms:W3CDTF">2013-01-27T09:14:16Z</dcterms:created>
  <dcterms:modified xsi:type="dcterms:W3CDTF">2026-04-09T13:30:07Z</dcterms:modified>
  <cp:category/>
</cp:coreProperties>
</file>