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modernComment_1B0_AE6780F7.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817" r:id="rId5"/>
  </p:sldMasterIdLst>
  <p:notesMasterIdLst>
    <p:notesMasterId r:id="rId34"/>
  </p:notesMasterIdLst>
  <p:handoutMasterIdLst>
    <p:handoutMasterId r:id="rId35"/>
  </p:handoutMasterIdLst>
  <p:sldIdLst>
    <p:sldId id="331" r:id="rId6"/>
    <p:sldId id="434" r:id="rId7"/>
    <p:sldId id="431" r:id="rId8"/>
    <p:sldId id="438" r:id="rId9"/>
    <p:sldId id="417" r:id="rId10"/>
    <p:sldId id="437" r:id="rId11"/>
    <p:sldId id="333" r:id="rId12"/>
    <p:sldId id="430" r:id="rId13"/>
    <p:sldId id="433" r:id="rId14"/>
    <p:sldId id="387" r:id="rId15"/>
    <p:sldId id="339" r:id="rId16"/>
    <p:sldId id="390" r:id="rId17"/>
    <p:sldId id="422" r:id="rId18"/>
    <p:sldId id="419" r:id="rId19"/>
    <p:sldId id="423" r:id="rId20"/>
    <p:sldId id="424" r:id="rId21"/>
    <p:sldId id="425" r:id="rId22"/>
    <p:sldId id="409" r:id="rId23"/>
    <p:sldId id="410" r:id="rId24"/>
    <p:sldId id="380" r:id="rId25"/>
    <p:sldId id="426" r:id="rId26"/>
    <p:sldId id="427" r:id="rId27"/>
    <p:sldId id="428" r:id="rId28"/>
    <p:sldId id="415" r:id="rId29"/>
    <p:sldId id="420" r:id="rId30"/>
    <p:sldId id="436" r:id="rId31"/>
    <p:sldId id="435" r:id="rId32"/>
    <p:sldId id="432" r:id="rId33"/>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1"/>
            <p14:sldId id="434"/>
            <p14:sldId id="431"/>
            <p14:sldId id="438"/>
            <p14:sldId id="417"/>
            <p14:sldId id="437"/>
            <p14:sldId id="333"/>
            <p14:sldId id="430"/>
            <p14:sldId id="433"/>
            <p14:sldId id="387"/>
            <p14:sldId id="339"/>
            <p14:sldId id="390"/>
            <p14:sldId id="422"/>
            <p14:sldId id="419"/>
            <p14:sldId id="423"/>
            <p14:sldId id="424"/>
            <p14:sldId id="425"/>
            <p14:sldId id="409"/>
            <p14:sldId id="410"/>
            <p14:sldId id="380"/>
            <p14:sldId id="426"/>
            <p14:sldId id="427"/>
            <p14:sldId id="428"/>
            <p14:sldId id="415"/>
            <p14:sldId id="420"/>
            <p14:sldId id="436"/>
            <p14:sldId id="435"/>
            <p14:sldId id="432"/>
          </p14:sldIdLst>
        </p14:section>
      </p14:sectionLst>
    </p:ext>
    <p:ext uri="{EFAFB233-063F-42B5-8137-9DF3F51BA10A}">
      <p15:sldGuideLst xmlns:p15="http://schemas.microsoft.com/office/powerpoint/2012/main">
        <p15:guide id="1" orient="horz" pos="1620">
          <p15:clr>
            <a:srgbClr val="A4A3A4"/>
          </p15:clr>
        </p15:guide>
        <p15:guide id="2" orient="horz" pos="169" userDrawn="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B13A05-B3A7-E26B-B0EF-FEE930AD154B}" name="Marie-Eve  SABOT" initials="MES" userId="S::marie-eve.sabot@ac-versailles.fr::63e58e57-1f67-4f6b-b496-bfeca70f5703" providerId="AD"/>
  <p188:author id="{12DEAFA0-2584-95DF-97D8-32C058E0298C}" name="Charlotte Saint-Cricq" initials="CS" userId="S::charlotte.saint-cricq@ac-versailles.fr::43ff0963-b7db-4f30-bf8f-b2ee478541f1" providerId="AD"/>
  <p188:author id="{2AD9C1AD-B923-589D-05DF-627CA06ED1E6}" name="Severine Lablanche" initials="SL" userId="S-1-5-21-1750527873-1037266120-3498459047-4397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5A"/>
    <a:srgbClr val="00B0F0"/>
    <a:srgbClr val="37DCB1"/>
    <a:srgbClr val="C9E167"/>
    <a:srgbClr val="F58926"/>
    <a:srgbClr val="95FFE3"/>
    <a:srgbClr val="C6C6EA"/>
    <a:srgbClr val="FFF7CC"/>
    <a:srgbClr val="DACCF1"/>
    <a:srgbClr val="FBDD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7"/>
    <p:restoredTop sz="93883" autoAdjust="0"/>
  </p:normalViewPr>
  <p:slideViewPr>
    <p:cSldViewPr showGuides="1">
      <p:cViewPr varScale="1">
        <p:scale>
          <a:sx n="136" d="100"/>
          <a:sy n="136" d="100"/>
        </p:scale>
        <p:origin x="204" y="114"/>
      </p:cViewPr>
      <p:guideLst>
        <p:guide orient="horz" pos="1620"/>
        <p:guide orient="horz" pos="169"/>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53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comments/modernComment_1B0_AE6780F7.xml><?xml version="1.0" encoding="utf-8"?>
<p188:cmLst xmlns:a="http://schemas.openxmlformats.org/drawingml/2006/main" xmlns:r="http://schemas.openxmlformats.org/officeDocument/2006/relationships" xmlns:p188="http://schemas.microsoft.com/office/powerpoint/2018/8/main">
  <p188:cm id="{5DDB8E3A-94CB-4F94-877F-9DC2BE1A818E}" authorId="{12DEAFA0-2584-95DF-97D8-32C058E0298C}" created="2026-02-17T14:17:11.304">
    <pc:sldMkLst xmlns:pc="http://schemas.microsoft.com/office/powerpoint/2013/main/command">
      <pc:docMk/>
      <pc:sldMk cId="2926018807" sldId="432"/>
    </pc:sldMkLst>
    <p188:txBody>
      <a:bodyPr/>
      <a:lstStyle/>
      <a:p>
        <a:r>
          <a:rPr lang="fr-FR"/>
          <a:t>Mettre une icone pour le tel et des puces fleches pour les mails </a:t>
        </a:r>
      </a:p>
    </p188:txBody>
  </p188:cm>
</p188: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22431F-03DC-4F60-9A4B-A5A05F477C39}" type="doc">
      <dgm:prSet loTypeId="urn:microsoft.com/office/officeart/2005/8/layout/hProcess11" loCatId="process" qsTypeId="urn:microsoft.com/office/officeart/2005/8/quickstyle/simple1" qsCatId="simple" csTypeId="urn:microsoft.com/office/officeart/2005/8/colors/colorful2" csCatId="colorful" phldr="1"/>
      <dgm:spPr/>
      <dgm:t>
        <a:bodyPr/>
        <a:lstStyle/>
        <a:p>
          <a:endParaRPr lang="fr-FR"/>
        </a:p>
      </dgm:t>
    </dgm:pt>
    <dgm:pt modelId="{5145ABBF-0A6C-4864-8370-AAC53B58D5A2}">
      <dgm:prSet phldrT="[Texte]" custT="1"/>
      <dgm:spPr/>
      <dgm:t>
        <a:bodyPr/>
        <a:lstStyle/>
        <a:p>
          <a:pPr>
            <a:spcAft>
              <a:spcPct val="35000"/>
            </a:spcAft>
          </a:pPr>
          <a:r>
            <a:rPr lang="fr-FR" sz="1100" b="1" dirty="0">
              <a:latin typeface="+mj-lt"/>
              <a:cs typeface="Calibri" panose="020F0502020204030204" pitchFamily="34" charset="0"/>
            </a:rPr>
            <a:t>Saisie des vœux</a:t>
          </a:r>
        </a:p>
        <a:p>
          <a:pPr>
            <a:spcAft>
              <a:spcPts val="0"/>
            </a:spcAft>
          </a:pPr>
          <a:r>
            <a:rPr lang="fr-FR" sz="1100" dirty="0">
              <a:latin typeface="+mj-lt"/>
              <a:cs typeface="Calibri" panose="020F0502020204030204" pitchFamily="34" charset="0"/>
            </a:rPr>
            <a:t>Du 23 mars 2026 (12h) au </a:t>
          </a:r>
        </a:p>
        <a:p>
          <a:pPr>
            <a:spcAft>
              <a:spcPts val="0"/>
            </a:spcAft>
          </a:pPr>
          <a:r>
            <a:rPr lang="fr-FR" sz="1100" dirty="0">
              <a:latin typeface="+mj-lt"/>
              <a:cs typeface="Calibri" panose="020F0502020204030204" pitchFamily="34" charset="0"/>
            </a:rPr>
            <a:t>7 avril 2026 (12h)</a:t>
          </a:r>
          <a:endParaRPr lang="fr-FR" sz="1000" dirty="0">
            <a:latin typeface="+mj-lt"/>
            <a:cs typeface="Calibri" panose="020F0502020204030204" pitchFamily="34" charset="0"/>
          </a:endParaRPr>
        </a:p>
      </dgm:t>
    </dgm:pt>
    <dgm:pt modelId="{348D3BFD-FA35-4060-A762-A51691777F83}" type="parTrans" cxnId="{90B4EF98-C0DA-4BCD-B658-3E526B3CECBB}">
      <dgm:prSet/>
      <dgm:spPr/>
      <dgm:t>
        <a:bodyPr/>
        <a:lstStyle/>
        <a:p>
          <a:endParaRPr lang="fr-FR"/>
        </a:p>
      </dgm:t>
    </dgm:pt>
    <dgm:pt modelId="{A71A1A43-6F77-4129-8648-1534619CF75F}" type="sibTrans" cxnId="{90B4EF98-C0DA-4BCD-B658-3E526B3CECBB}">
      <dgm:prSet/>
      <dgm:spPr/>
      <dgm:t>
        <a:bodyPr/>
        <a:lstStyle/>
        <a:p>
          <a:endParaRPr lang="fr-FR"/>
        </a:p>
      </dgm:t>
    </dgm:pt>
    <dgm:pt modelId="{C26FC239-3AE0-4977-A67C-0E54A3811A67}">
      <dgm:prSet phldrT="[Texte]" custT="1"/>
      <dgm:spPr/>
      <dgm:t>
        <a:bodyPr/>
        <a:lstStyle/>
        <a:p>
          <a:r>
            <a:rPr lang="fr-FR" sz="1100" b="1" dirty="0">
              <a:latin typeface="+mj-lt"/>
              <a:cs typeface="Calibri" panose="020F0502020204030204" pitchFamily="34" charset="0"/>
            </a:rPr>
            <a:t>- téléchargement de la confirmation de mutation sur I-prof/SIAM  </a:t>
          </a:r>
        </a:p>
        <a:p>
          <a:r>
            <a:rPr lang="fr-FR" sz="1100" b="1" dirty="0">
              <a:latin typeface="+mj-lt"/>
              <a:cs typeface="Calibri" panose="020F0502020204030204" pitchFamily="34" charset="0"/>
            </a:rPr>
            <a:t>- téléversement de la confirmation de mutation et des pièces justificatives</a:t>
          </a:r>
        </a:p>
        <a:p>
          <a:r>
            <a:rPr lang="fr-FR" sz="1100" dirty="0">
              <a:latin typeface="+mj-lt"/>
              <a:cs typeface="Calibri" panose="020F0502020204030204" pitchFamily="34" charset="0"/>
            </a:rPr>
            <a:t>Du 8 avril 2026 au 13 avril 2026</a:t>
          </a:r>
        </a:p>
      </dgm:t>
    </dgm:pt>
    <dgm:pt modelId="{8BA3DC7E-EEEA-4550-ABCE-4B175EBE9B7A}" type="parTrans" cxnId="{CB97E385-60B5-4E45-8A6B-64E7E89E93B7}">
      <dgm:prSet/>
      <dgm:spPr/>
      <dgm:t>
        <a:bodyPr/>
        <a:lstStyle/>
        <a:p>
          <a:endParaRPr lang="fr-FR"/>
        </a:p>
      </dgm:t>
    </dgm:pt>
    <dgm:pt modelId="{82873C88-BC7A-42B2-BF5B-2CF055000A13}" type="sibTrans" cxnId="{CB97E385-60B5-4E45-8A6B-64E7E89E93B7}">
      <dgm:prSet/>
      <dgm:spPr/>
      <dgm:t>
        <a:bodyPr/>
        <a:lstStyle/>
        <a:p>
          <a:endParaRPr lang="fr-FR"/>
        </a:p>
      </dgm:t>
    </dgm:pt>
    <dgm:pt modelId="{CB73687F-404F-4027-B820-650A742EA739}">
      <dgm:prSet custT="1"/>
      <dgm:spPr/>
      <dgm:t>
        <a:bodyPr/>
        <a:lstStyle/>
        <a:p>
          <a:r>
            <a:rPr lang="fr-FR" sz="1100" b="1" dirty="0">
              <a:latin typeface="+mj-lt"/>
              <a:cs typeface="Calibri" panose="020F0502020204030204" pitchFamily="34" charset="0"/>
            </a:rPr>
            <a:t>Demande de modification des barèmes</a:t>
          </a:r>
        </a:p>
        <a:p>
          <a:r>
            <a:rPr lang="fr-FR" sz="1100" dirty="0">
              <a:latin typeface="+mj-lt"/>
              <a:cs typeface="Calibri" panose="020F0502020204030204" pitchFamily="34" charset="0"/>
            </a:rPr>
            <a:t>Du 6 mai 2026 (16h) au 27 mai 2026 (12h) </a:t>
          </a:r>
        </a:p>
      </dgm:t>
    </dgm:pt>
    <dgm:pt modelId="{2A90942C-E8F9-4788-9501-E4C133602C77}" type="parTrans" cxnId="{F92B7B10-79CB-4093-AA39-7C70BAB34CB4}">
      <dgm:prSet/>
      <dgm:spPr/>
      <dgm:t>
        <a:bodyPr/>
        <a:lstStyle/>
        <a:p>
          <a:endParaRPr lang="fr-FR"/>
        </a:p>
      </dgm:t>
    </dgm:pt>
    <dgm:pt modelId="{93A554EA-07D5-4F3E-8477-C7A0FDB62014}" type="sibTrans" cxnId="{F92B7B10-79CB-4093-AA39-7C70BAB34CB4}">
      <dgm:prSet/>
      <dgm:spPr/>
      <dgm:t>
        <a:bodyPr/>
        <a:lstStyle/>
        <a:p>
          <a:endParaRPr lang="fr-FR"/>
        </a:p>
      </dgm:t>
    </dgm:pt>
    <dgm:pt modelId="{C9A4D68B-9322-4694-B403-BEBE10CA8BBF}">
      <dgm:prSet custT="1"/>
      <dgm:spPr/>
      <dgm:t>
        <a:bodyPr/>
        <a:lstStyle/>
        <a:p>
          <a:r>
            <a:rPr lang="fr-FR" sz="1100" b="1" dirty="0"/>
            <a:t>Affichage définitif des barèmes </a:t>
          </a:r>
        </a:p>
        <a:p>
          <a:r>
            <a:rPr lang="fr-FR" sz="1100" dirty="0"/>
            <a:t>28 mai 2026 (16h)</a:t>
          </a:r>
          <a:endParaRPr lang="fr-FR" sz="1100" dirty="0">
            <a:latin typeface="+mj-lt"/>
            <a:cs typeface="Calibri" panose="020F0502020204030204" pitchFamily="34" charset="0"/>
          </a:endParaRPr>
        </a:p>
      </dgm:t>
    </dgm:pt>
    <dgm:pt modelId="{442AB8A5-EA62-462A-8FFA-FD36AF506377}" type="parTrans" cxnId="{092B1C32-D0A3-4E7C-BB2C-2EF207EDA62D}">
      <dgm:prSet/>
      <dgm:spPr/>
      <dgm:t>
        <a:bodyPr/>
        <a:lstStyle/>
        <a:p>
          <a:endParaRPr lang="fr-FR"/>
        </a:p>
      </dgm:t>
    </dgm:pt>
    <dgm:pt modelId="{90BA287A-8BA1-4F66-9619-6B36D503ECF1}" type="sibTrans" cxnId="{092B1C32-D0A3-4E7C-BB2C-2EF207EDA62D}">
      <dgm:prSet/>
      <dgm:spPr/>
      <dgm:t>
        <a:bodyPr/>
        <a:lstStyle/>
        <a:p>
          <a:endParaRPr lang="fr-FR"/>
        </a:p>
      </dgm:t>
    </dgm:pt>
    <dgm:pt modelId="{FF9F4B6A-A51C-4268-B0F9-0F439202AD2F}">
      <dgm:prSet custT="1"/>
      <dgm:spPr/>
      <dgm:t>
        <a:bodyPr/>
        <a:lstStyle/>
        <a:p>
          <a:r>
            <a:rPr lang="fr-FR" sz="1100" b="1" i="0" dirty="0">
              <a:latin typeface="+mj-lt"/>
              <a:cs typeface="Calibri" panose="020F0502020204030204" pitchFamily="34" charset="0"/>
            </a:rPr>
            <a:t>Demande de révision d’affectation</a:t>
          </a:r>
        </a:p>
        <a:p>
          <a:r>
            <a:rPr lang="fr-FR" sz="1100" dirty="0">
              <a:latin typeface="+mj-lt"/>
              <a:cs typeface="Calibri" panose="020F0502020204030204" pitchFamily="34" charset="0"/>
            </a:rPr>
            <a:t>Du 5 juin au</a:t>
          </a:r>
          <a:br>
            <a:rPr lang="fr-FR" sz="1100" dirty="0">
              <a:latin typeface="+mj-lt"/>
              <a:cs typeface="Calibri" panose="020F0502020204030204" pitchFamily="34" charset="0"/>
            </a:rPr>
          </a:br>
          <a:r>
            <a:rPr lang="fr-FR" sz="1100" dirty="0">
              <a:latin typeface="+mj-lt"/>
              <a:cs typeface="Calibri" panose="020F0502020204030204" pitchFamily="34" charset="0"/>
            </a:rPr>
            <a:t>5 août 2026</a:t>
          </a:r>
        </a:p>
      </dgm:t>
    </dgm:pt>
    <dgm:pt modelId="{4E822707-0271-4815-9D57-8FDA1F24EC7A}" type="parTrans" cxnId="{74029F39-8366-49CC-AAD1-9A8C665E97B6}">
      <dgm:prSet/>
      <dgm:spPr/>
      <dgm:t>
        <a:bodyPr/>
        <a:lstStyle/>
        <a:p>
          <a:endParaRPr lang="fr-FR"/>
        </a:p>
      </dgm:t>
    </dgm:pt>
    <dgm:pt modelId="{E9E08C84-0023-4C1D-A319-A9F4E9A3E50A}" type="sibTrans" cxnId="{74029F39-8366-49CC-AAD1-9A8C665E97B6}">
      <dgm:prSet/>
      <dgm:spPr/>
      <dgm:t>
        <a:bodyPr/>
        <a:lstStyle/>
        <a:p>
          <a:endParaRPr lang="fr-FR"/>
        </a:p>
      </dgm:t>
    </dgm:pt>
    <dgm:pt modelId="{1080652D-9439-4574-9D10-0A3375C4F55E}">
      <dgm:prSet phldrT="[Texte]" custT="1"/>
      <dgm:spPr/>
      <dgm:t>
        <a:bodyPr/>
        <a:lstStyle/>
        <a:p>
          <a:r>
            <a:rPr lang="fr-FR" sz="1100" b="1" dirty="0">
              <a:latin typeface="+mj-lt"/>
              <a:cs typeface="Calibri" panose="020F0502020204030204" pitchFamily="34" charset="0"/>
            </a:rPr>
            <a:t>Affichage provisoire des barèmes sur I-Prof/SIAM</a:t>
          </a:r>
        </a:p>
        <a:p>
          <a:r>
            <a:rPr lang="fr-FR" sz="1100" dirty="0">
              <a:latin typeface="+mj-lt"/>
              <a:cs typeface="Calibri" panose="020F0502020204030204" pitchFamily="34" charset="0"/>
            </a:rPr>
            <a:t>6 mai 2026 (16h)</a:t>
          </a:r>
        </a:p>
      </dgm:t>
    </dgm:pt>
    <dgm:pt modelId="{556E0F54-2658-4665-B307-E1F6FF4D0276}" type="sibTrans" cxnId="{8A77BB97-D671-410D-AA07-D98128586B68}">
      <dgm:prSet/>
      <dgm:spPr/>
      <dgm:t>
        <a:bodyPr/>
        <a:lstStyle/>
        <a:p>
          <a:endParaRPr lang="fr-FR"/>
        </a:p>
      </dgm:t>
    </dgm:pt>
    <dgm:pt modelId="{B8CE1E3A-742E-4B47-A3DF-5F925CDF56E1}" type="parTrans" cxnId="{8A77BB97-D671-410D-AA07-D98128586B68}">
      <dgm:prSet/>
      <dgm:spPr/>
      <dgm:t>
        <a:bodyPr/>
        <a:lstStyle/>
        <a:p>
          <a:endParaRPr lang="fr-FR"/>
        </a:p>
      </dgm:t>
    </dgm:pt>
    <dgm:pt modelId="{4B42AF13-3861-4BE8-9C59-D11C3D7D8FF8}" type="pres">
      <dgm:prSet presAssocID="{1E22431F-03DC-4F60-9A4B-A5A05F477C39}" presName="Name0" presStyleCnt="0">
        <dgm:presLayoutVars>
          <dgm:dir/>
          <dgm:resizeHandles val="exact"/>
        </dgm:presLayoutVars>
      </dgm:prSet>
      <dgm:spPr/>
    </dgm:pt>
    <dgm:pt modelId="{001A604F-6791-4D9C-A43E-80EA8898B439}" type="pres">
      <dgm:prSet presAssocID="{1E22431F-03DC-4F60-9A4B-A5A05F477C39}" presName="arrow" presStyleLbl="bgShp" presStyleIdx="0" presStyleCnt="1"/>
      <dgm:spPr/>
    </dgm:pt>
    <dgm:pt modelId="{92A30CAD-C443-4015-9B6D-A96304D1904D}" type="pres">
      <dgm:prSet presAssocID="{1E22431F-03DC-4F60-9A4B-A5A05F477C39}" presName="points" presStyleCnt="0"/>
      <dgm:spPr/>
    </dgm:pt>
    <dgm:pt modelId="{385F9325-D69C-4645-ADE9-FD4419F1B983}" type="pres">
      <dgm:prSet presAssocID="{5145ABBF-0A6C-4864-8370-AAC53B58D5A2}" presName="compositeA" presStyleCnt="0"/>
      <dgm:spPr/>
    </dgm:pt>
    <dgm:pt modelId="{A0BBCAAD-5184-4154-A0C0-C415E6D0E1B1}" type="pres">
      <dgm:prSet presAssocID="{5145ABBF-0A6C-4864-8370-AAC53B58D5A2}" presName="textA" presStyleLbl="revTx" presStyleIdx="0" presStyleCnt="6" custScaleX="147021" custLinFactNeighborX="16927" custLinFactNeighborY="-951">
        <dgm:presLayoutVars>
          <dgm:bulletEnabled val="1"/>
        </dgm:presLayoutVars>
      </dgm:prSet>
      <dgm:spPr/>
    </dgm:pt>
    <dgm:pt modelId="{44C1FCD1-7E88-4A80-954D-CB45A651A105}" type="pres">
      <dgm:prSet presAssocID="{5145ABBF-0A6C-4864-8370-AAC53B58D5A2}" presName="circleA" presStyleLbl="node1" presStyleIdx="0" presStyleCnt="6" custLinFactNeighborX="32667" custLinFactNeighborY="-3681"/>
      <dgm:spPr>
        <a:solidFill>
          <a:schemeClr val="accent6">
            <a:lumMod val="50000"/>
          </a:schemeClr>
        </a:solidFill>
      </dgm:spPr>
    </dgm:pt>
    <dgm:pt modelId="{77F0773B-F766-484F-A3EC-CCB0EEC16F71}" type="pres">
      <dgm:prSet presAssocID="{5145ABBF-0A6C-4864-8370-AAC53B58D5A2}" presName="spaceA" presStyleCnt="0"/>
      <dgm:spPr/>
    </dgm:pt>
    <dgm:pt modelId="{28BD8E05-3954-4BE1-854F-0DF8612C6F2E}" type="pres">
      <dgm:prSet presAssocID="{A71A1A43-6F77-4129-8648-1534619CF75F}" presName="space" presStyleCnt="0"/>
      <dgm:spPr/>
    </dgm:pt>
    <dgm:pt modelId="{0938E9E7-4ECD-4117-8F26-E098099846E7}" type="pres">
      <dgm:prSet presAssocID="{C26FC239-3AE0-4977-A67C-0E54A3811A67}" presName="compositeB" presStyleCnt="0"/>
      <dgm:spPr/>
    </dgm:pt>
    <dgm:pt modelId="{D5411B7F-879A-4146-A3C6-9FAFFD4C740A}" type="pres">
      <dgm:prSet presAssocID="{C26FC239-3AE0-4977-A67C-0E54A3811A67}" presName="textB" presStyleLbl="revTx" presStyleIdx="1" presStyleCnt="6" custAng="0" custScaleX="232059" custLinFactNeighborX="-36681" custLinFactNeighborY="-1626">
        <dgm:presLayoutVars>
          <dgm:bulletEnabled val="1"/>
        </dgm:presLayoutVars>
      </dgm:prSet>
      <dgm:spPr/>
    </dgm:pt>
    <dgm:pt modelId="{7EE0A8C2-40D3-473E-A8BD-CF112F3FF84A}" type="pres">
      <dgm:prSet presAssocID="{C26FC239-3AE0-4977-A67C-0E54A3811A67}" presName="circleB" presStyleLbl="node1" presStyleIdx="1" presStyleCnt="6" custLinFactNeighborX="-74309" custLinFactNeighborY="-3682"/>
      <dgm:spPr>
        <a:solidFill>
          <a:srgbClr val="21215A"/>
        </a:solidFill>
      </dgm:spPr>
    </dgm:pt>
    <dgm:pt modelId="{0634D2BB-1047-4D1A-A6C4-833F1986D6DB}" type="pres">
      <dgm:prSet presAssocID="{C26FC239-3AE0-4977-A67C-0E54A3811A67}" presName="spaceB" presStyleCnt="0"/>
      <dgm:spPr/>
    </dgm:pt>
    <dgm:pt modelId="{AA8D13B1-E402-4F7D-A300-FFCBDA7EB381}" type="pres">
      <dgm:prSet presAssocID="{82873C88-BC7A-42B2-BF5B-2CF055000A13}" presName="space" presStyleCnt="0"/>
      <dgm:spPr/>
    </dgm:pt>
    <dgm:pt modelId="{2547956E-15D7-43C1-9737-006FBBE530BB}" type="pres">
      <dgm:prSet presAssocID="{1080652D-9439-4574-9D10-0A3375C4F55E}" presName="compositeA" presStyleCnt="0"/>
      <dgm:spPr/>
    </dgm:pt>
    <dgm:pt modelId="{8220638D-0088-4090-8459-38D437771C2E}" type="pres">
      <dgm:prSet presAssocID="{1080652D-9439-4574-9D10-0A3375C4F55E}" presName="textA" presStyleLbl="revTx" presStyleIdx="2" presStyleCnt="6" custScaleX="230802" custLinFactX="-19409" custLinFactNeighborX="-100000" custLinFactNeighborY="-1045">
        <dgm:presLayoutVars>
          <dgm:bulletEnabled val="1"/>
        </dgm:presLayoutVars>
      </dgm:prSet>
      <dgm:spPr/>
    </dgm:pt>
    <dgm:pt modelId="{855B36D1-7499-4F32-9D76-447F42576BEE}" type="pres">
      <dgm:prSet presAssocID="{1080652D-9439-4574-9D10-0A3375C4F55E}" presName="circleA" presStyleLbl="node1" presStyleIdx="2" presStyleCnt="6" custLinFactX="-100000" custLinFactNeighborX="-165364" custLinFactNeighborY="-3191"/>
      <dgm:spPr>
        <a:solidFill>
          <a:srgbClr val="00B0F0"/>
        </a:solidFill>
      </dgm:spPr>
    </dgm:pt>
    <dgm:pt modelId="{1C41A96A-E375-4BC1-8457-02258D471353}" type="pres">
      <dgm:prSet presAssocID="{1080652D-9439-4574-9D10-0A3375C4F55E}" presName="spaceA" presStyleCnt="0"/>
      <dgm:spPr/>
    </dgm:pt>
    <dgm:pt modelId="{7C09D8B2-31D1-4F5F-81CD-3E39584CDAD9}" type="pres">
      <dgm:prSet presAssocID="{556E0F54-2658-4665-B307-E1F6FF4D0276}" presName="space" presStyleCnt="0"/>
      <dgm:spPr/>
    </dgm:pt>
    <dgm:pt modelId="{0D9AF8F3-4584-43A1-BE1D-EBC4D46D6934}" type="pres">
      <dgm:prSet presAssocID="{CB73687F-404F-4027-B820-650A742EA739}" presName="compositeB" presStyleCnt="0"/>
      <dgm:spPr/>
    </dgm:pt>
    <dgm:pt modelId="{1AA73D0A-8320-4F9E-B7F3-C5B4C5939F4A}" type="pres">
      <dgm:prSet presAssocID="{CB73687F-404F-4027-B820-650A742EA739}" presName="textB" presStyleLbl="revTx" presStyleIdx="3" presStyleCnt="6" custScaleX="151216" custLinFactX="-70014" custLinFactNeighborX="-100000" custLinFactNeighborY="-3109">
        <dgm:presLayoutVars>
          <dgm:bulletEnabled val="1"/>
        </dgm:presLayoutVars>
      </dgm:prSet>
      <dgm:spPr/>
    </dgm:pt>
    <dgm:pt modelId="{5E9C08A1-0A54-4965-AB07-47B421159ECB}" type="pres">
      <dgm:prSet presAssocID="{CB73687F-404F-4027-B820-650A742EA739}" presName="circleB" presStyleLbl="node1" presStyleIdx="3" presStyleCnt="6" custLinFactX="-151553" custLinFactNeighborX="-200000" custLinFactNeighborY="-3191"/>
      <dgm:spPr>
        <a:solidFill>
          <a:srgbClr val="37DCB1"/>
        </a:solidFill>
      </dgm:spPr>
    </dgm:pt>
    <dgm:pt modelId="{E62E6F9D-5FF4-4A6B-B3BD-CD976B4BE3DD}" type="pres">
      <dgm:prSet presAssocID="{CB73687F-404F-4027-B820-650A742EA739}" presName="spaceB" presStyleCnt="0"/>
      <dgm:spPr/>
    </dgm:pt>
    <dgm:pt modelId="{17CF8455-C6E2-4012-BEF8-E1A6D622A84D}" type="pres">
      <dgm:prSet presAssocID="{93A554EA-07D5-4F3E-8477-C7A0FDB62014}" presName="space" presStyleCnt="0"/>
      <dgm:spPr/>
    </dgm:pt>
    <dgm:pt modelId="{695108FB-1204-4DC1-967A-39DC7695449D}" type="pres">
      <dgm:prSet presAssocID="{C9A4D68B-9322-4694-B403-BEBE10CA8BBF}" presName="compositeA" presStyleCnt="0"/>
      <dgm:spPr/>
    </dgm:pt>
    <dgm:pt modelId="{5F35B15F-67C1-4A5F-A0EF-52D33C4F8BF2}" type="pres">
      <dgm:prSet presAssocID="{C9A4D68B-9322-4694-B403-BEBE10CA8BBF}" presName="textA" presStyleLbl="revTx" presStyleIdx="4" presStyleCnt="6" custScaleX="154586" custLinFactX="-82188" custLinFactNeighborX="-100000">
        <dgm:presLayoutVars>
          <dgm:bulletEnabled val="1"/>
        </dgm:presLayoutVars>
      </dgm:prSet>
      <dgm:spPr/>
    </dgm:pt>
    <dgm:pt modelId="{F63AAF0F-5027-4D31-A452-5103C7A1A996}" type="pres">
      <dgm:prSet presAssocID="{C9A4D68B-9322-4694-B403-BEBE10CA8BBF}" presName="circleA" presStyleLbl="node1" presStyleIdx="4" presStyleCnt="6" custLinFactX="-180213" custLinFactNeighborX="-200000" custLinFactNeighborY="-3191"/>
      <dgm:spPr>
        <a:solidFill>
          <a:srgbClr val="C9E167"/>
        </a:solidFill>
      </dgm:spPr>
    </dgm:pt>
    <dgm:pt modelId="{81E965F4-9AE0-41C0-B133-B56210D06F22}" type="pres">
      <dgm:prSet presAssocID="{C9A4D68B-9322-4694-B403-BEBE10CA8BBF}" presName="spaceA" presStyleCnt="0"/>
      <dgm:spPr/>
    </dgm:pt>
    <dgm:pt modelId="{DAAE3947-040F-4DB1-9130-064E9769B521}" type="pres">
      <dgm:prSet presAssocID="{90BA287A-8BA1-4F66-9619-6B36D503ECF1}" presName="space" presStyleCnt="0"/>
      <dgm:spPr/>
    </dgm:pt>
    <dgm:pt modelId="{1E90F785-54C0-44D6-A1B4-41A35A97C03A}" type="pres">
      <dgm:prSet presAssocID="{FF9F4B6A-A51C-4268-B0F9-0F439202AD2F}" presName="compositeB" presStyleCnt="0"/>
      <dgm:spPr/>
    </dgm:pt>
    <dgm:pt modelId="{6E57D2B6-E13F-4F00-9D8D-0AFCB8EF7500}" type="pres">
      <dgm:prSet presAssocID="{FF9F4B6A-A51C-4268-B0F9-0F439202AD2F}" presName="textB" presStyleLbl="revTx" presStyleIdx="5" presStyleCnt="6" custScaleX="153933" custScaleY="70355" custLinFactY="-38420" custLinFactNeighborX="-77670" custLinFactNeighborY="-100000">
        <dgm:presLayoutVars>
          <dgm:bulletEnabled val="1"/>
        </dgm:presLayoutVars>
      </dgm:prSet>
      <dgm:spPr/>
    </dgm:pt>
    <dgm:pt modelId="{40C77F51-112F-438C-8E70-0BCC004A0385}" type="pres">
      <dgm:prSet presAssocID="{FF9F4B6A-A51C-4268-B0F9-0F439202AD2F}" presName="circleB" presStyleLbl="node1" presStyleIdx="5" presStyleCnt="6" custLinFactX="-71256" custLinFactNeighborX="-100000" custLinFactNeighborY="-32836"/>
      <dgm:spPr>
        <a:solidFill>
          <a:srgbClr val="FF7777"/>
        </a:solidFill>
      </dgm:spPr>
    </dgm:pt>
    <dgm:pt modelId="{A5394F23-BDA2-4604-A8CA-5F7A9D7E1B46}" type="pres">
      <dgm:prSet presAssocID="{FF9F4B6A-A51C-4268-B0F9-0F439202AD2F}" presName="spaceB" presStyleCnt="0"/>
      <dgm:spPr/>
    </dgm:pt>
  </dgm:ptLst>
  <dgm:cxnLst>
    <dgm:cxn modelId="{F92B7B10-79CB-4093-AA39-7C70BAB34CB4}" srcId="{1E22431F-03DC-4F60-9A4B-A5A05F477C39}" destId="{CB73687F-404F-4027-B820-650A742EA739}" srcOrd="3" destOrd="0" parTransId="{2A90942C-E8F9-4788-9501-E4C133602C77}" sibTransId="{93A554EA-07D5-4F3E-8477-C7A0FDB62014}"/>
    <dgm:cxn modelId="{092B1C32-D0A3-4E7C-BB2C-2EF207EDA62D}" srcId="{1E22431F-03DC-4F60-9A4B-A5A05F477C39}" destId="{C9A4D68B-9322-4694-B403-BEBE10CA8BBF}" srcOrd="4" destOrd="0" parTransId="{442AB8A5-EA62-462A-8FFA-FD36AF506377}" sibTransId="{90BA287A-8BA1-4F66-9619-6B36D503ECF1}"/>
    <dgm:cxn modelId="{74029F39-8366-49CC-AAD1-9A8C665E97B6}" srcId="{1E22431F-03DC-4F60-9A4B-A5A05F477C39}" destId="{FF9F4B6A-A51C-4268-B0F9-0F439202AD2F}" srcOrd="5" destOrd="0" parTransId="{4E822707-0271-4815-9D57-8FDA1F24EC7A}" sibTransId="{E9E08C84-0023-4C1D-A319-A9F4E9A3E50A}"/>
    <dgm:cxn modelId="{CD3F3541-14B5-4688-9A01-2113AEDB8775}" type="presOf" srcId="{CB73687F-404F-4027-B820-650A742EA739}" destId="{1AA73D0A-8320-4F9E-B7F3-C5B4C5939F4A}" srcOrd="0" destOrd="0" presId="urn:microsoft.com/office/officeart/2005/8/layout/hProcess11"/>
    <dgm:cxn modelId="{AB3BCE48-F208-4DE9-B8A7-18DA9FD1E0DF}" type="presOf" srcId="{1080652D-9439-4574-9D10-0A3375C4F55E}" destId="{8220638D-0088-4090-8459-38D437771C2E}" srcOrd="0" destOrd="0" presId="urn:microsoft.com/office/officeart/2005/8/layout/hProcess11"/>
    <dgm:cxn modelId="{04417669-1820-41EB-85F0-D57561A703A2}" type="presOf" srcId="{FF9F4B6A-A51C-4268-B0F9-0F439202AD2F}" destId="{6E57D2B6-E13F-4F00-9D8D-0AFCB8EF7500}" srcOrd="0" destOrd="0" presId="urn:microsoft.com/office/officeart/2005/8/layout/hProcess11"/>
    <dgm:cxn modelId="{EC38F56A-4246-4B3A-940D-22A27A543003}" type="presOf" srcId="{1E22431F-03DC-4F60-9A4B-A5A05F477C39}" destId="{4B42AF13-3861-4BE8-9C59-D11C3D7D8FF8}" srcOrd="0" destOrd="0" presId="urn:microsoft.com/office/officeart/2005/8/layout/hProcess11"/>
    <dgm:cxn modelId="{CB97E385-60B5-4E45-8A6B-64E7E89E93B7}" srcId="{1E22431F-03DC-4F60-9A4B-A5A05F477C39}" destId="{C26FC239-3AE0-4977-A67C-0E54A3811A67}" srcOrd="1" destOrd="0" parTransId="{8BA3DC7E-EEEA-4550-ABCE-4B175EBE9B7A}" sibTransId="{82873C88-BC7A-42B2-BF5B-2CF055000A13}"/>
    <dgm:cxn modelId="{8A77BB97-D671-410D-AA07-D98128586B68}" srcId="{1E22431F-03DC-4F60-9A4B-A5A05F477C39}" destId="{1080652D-9439-4574-9D10-0A3375C4F55E}" srcOrd="2" destOrd="0" parTransId="{B8CE1E3A-742E-4B47-A3DF-5F925CDF56E1}" sibTransId="{556E0F54-2658-4665-B307-E1F6FF4D0276}"/>
    <dgm:cxn modelId="{90B4EF98-C0DA-4BCD-B658-3E526B3CECBB}" srcId="{1E22431F-03DC-4F60-9A4B-A5A05F477C39}" destId="{5145ABBF-0A6C-4864-8370-AAC53B58D5A2}" srcOrd="0" destOrd="0" parTransId="{348D3BFD-FA35-4060-A762-A51691777F83}" sibTransId="{A71A1A43-6F77-4129-8648-1534619CF75F}"/>
    <dgm:cxn modelId="{1AF4E0A2-B1F0-40AB-AC5B-187C1E54F735}" type="presOf" srcId="{C9A4D68B-9322-4694-B403-BEBE10CA8BBF}" destId="{5F35B15F-67C1-4A5F-A0EF-52D33C4F8BF2}" srcOrd="0" destOrd="0" presId="urn:microsoft.com/office/officeart/2005/8/layout/hProcess11"/>
    <dgm:cxn modelId="{A8D121BB-B1D6-454A-A88D-0F6ADABE88FF}" type="presOf" srcId="{5145ABBF-0A6C-4864-8370-AAC53B58D5A2}" destId="{A0BBCAAD-5184-4154-A0C0-C415E6D0E1B1}" srcOrd="0" destOrd="0" presId="urn:microsoft.com/office/officeart/2005/8/layout/hProcess11"/>
    <dgm:cxn modelId="{BC0840CB-6B82-48CE-928D-13A7165195A8}" type="presOf" srcId="{C26FC239-3AE0-4977-A67C-0E54A3811A67}" destId="{D5411B7F-879A-4146-A3C6-9FAFFD4C740A}" srcOrd="0" destOrd="0" presId="urn:microsoft.com/office/officeart/2005/8/layout/hProcess11"/>
    <dgm:cxn modelId="{C7801E72-3B43-4E79-8D87-05CD19C4962D}" type="presParOf" srcId="{4B42AF13-3861-4BE8-9C59-D11C3D7D8FF8}" destId="{001A604F-6791-4D9C-A43E-80EA8898B439}" srcOrd="0" destOrd="0" presId="urn:microsoft.com/office/officeart/2005/8/layout/hProcess11"/>
    <dgm:cxn modelId="{DAE81556-BA27-46AC-A5FC-73CEAC31E001}" type="presParOf" srcId="{4B42AF13-3861-4BE8-9C59-D11C3D7D8FF8}" destId="{92A30CAD-C443-4015-9B6D-A96304D1904D}" srcOrd="1" destOrd="0" presId="urn:microsoft.com/office/officeart/2005/8/layout/hProcess11"/>
    <dgm:cxn modelId="{2DBBCA20-BD74-46C2-8AC3-5960102A020F}" type="presParOf" srcId="{92A30CAD-C443-4015-9B6D-A96304D1904D}" destId="{385F9325-D69C-4645-ADE9-FD4419F1B983}" srcOrd="0" destOrd="0" presId="urn:microsoft.com/office/officeart/2005/8/layout/hProcess11"/>
    <dgm:cxn modelId="{32FA79D4-FF17-495C-A520-CB1702EF5063}" type="presParOf" srcId="{385F9325-D69C-4645-ADE9-FD4419F1B983}" destId="{A0BBCAAD-5184-4154-A0C0-C415E6D0E1B1}" srcOrd="0" destOrd="0" presId="urn:microsoft.com/office/officeart/2005/8/layout/hProcess11"/>
    <dgm:cxn modelId="{5D66DA39-1891-4995-92BA-CF5154202958}" type="presParOf" srcId="{385F9325-D69C-4645-ADE9-FD4419F1B983}" destId="{44C1FCD1-7E88-4A80-954D-CB45A651A105}" srcOrd="1" destOrd="0" presId="urn:microsoft.com/office/officeart/2005/8/layout/hProcess11"/>
    <dgm:cxn modelId="{E67B8BCC-120D-485F-8096-90DDC340B483}" type="presParOf" srcId="{385F9325-D69C-4645-ADE9-FD4419F1B983}" destId="{77F0773B-F766-484F-A3EC-CCB0EEC16F71}" srcOrd="2" destOrd="0" presId="urn:microsoft.com/office/officeart/2005/8/layout/hProcess11"/>
    <dgm:cxn modelId="{3BA73CC6-F396-4C87-95B7-F4963FD750F2}" type="presParOf" srcId="{92A30CAD-C443-4015-9B6D-A96304D1904D}" destId="{28BD8E05-3954-4BE1-854F-0DF8612C6F2E}" srcOrd="1" destOrd="0" presId="urn:microsoft.com/office/officeart/2005/8/layout/hProcess11"/>
    <dgm:cxn modelId="{06E06DB4-BE6C-42D6-9E31-B4BF025FDD9C}" type="presParOf" srcId="{92A30CAD-C443-4015-9B6D-A96304D1904D}" destId="{0938E9E7-4ECD-4117-8F26-E098099846E7}" srcOrd="2" destOrd="0" presId="urn:microsoft.com/office/officeart/2005/8/layout/hProcess11"/>
    <dgm:cxn modelId="{2A479141-3D7D-4A61-9E2C-31EFC43A6480}" type="presParOf" srcId="{0938E9E7-4ECD-4117-8F26-E098099846E7}" destId="{D5411B7F-879A-4146-A3C6-9FAFFD4C740A}" srcOrd="0" destOrd="0" presId="urn:microsoft.com/office/officeart/2005/8/layout/hProcess11"/>
    <dgm:cxn modelId="{0B1A80E1-FFEF-4536-940E-2149C204BDED}" type="presParOf" srcId="{0938E9E7-4ECD-4117-8F26-E098099846E7}" destId="{7EE0A8C2-40D3-473E-A8BD-CF112F3FF84A}" srcOrd="1" destOrd="0" presId="urn:microsoft.com/office/officeart/2005/8/layout/hProcess11"/>
    <dgm:cxn modelId="{087158CF-FCE6-41D2-9BC9-441D1805D4CF}" type="presParOf" srcId="{0938E9E7-4ECD-4117-8F26-E098099846E7}" destId="{0634D2BB-1047-4D1A-A6C4-833F1986D6DB}" srcOrd="2" destOrd="0" presId="urn:microsoft.com/office/officeart/2005/8/layout/hProcess11"/>
    <dgm:cxn modelId="{FAD88059-995B-4E57-82BE-8AD336FC5C51}" type="presParOf" srcId="{92A30CAD-C443-4015-9B6D-A96304D1904D}" destId="{AA8D13B1-E402-4F7D-A300-FFCBDA7EB381}" srcOrd="3" destOrd="0" presId="urn:microsoft.com/office/officeart/2005/8/layout/hProcess11"/>
    <dgm:cxn modelId="{170096E3-D02A-4924-9955-672905032A1F}" type="presParOf" srcId="{92A30CAD-C443-4015-9B6D-A96304D1904D}" destId="{2547956E-15D7-43C1-9737-006FBBE530BB}" srcOrd="4" destOrd="0" presId="urn:microsoft.com/office/officeart/2005/8/layout/hProcess11"/>
    <dgm:cxn modelId="{96DFE563-6A7A-4A27-A342-9FF7FF06CD0D}" type="presParOf" srcId="{2547956E-15D7-43C1-9737-006FBBE530BB}" destId="{8220638D-0088-4090-8459-38D437771C2E}" srcOrd="0" destOrd="0" presId="urn:microsoft.com/office/officeart/2005/8/layout/hProcess11"/>
    <dgm:cxn modelId="{722FB1EE-7AB5-4172-BE30-60CF0B76A102}" type="presParOf" srcId="{2547956E-15D7-43C1-9737-006FBBE530BB}" destId="{855B36D1-7499-4F32-9D76-447F42576BEE}" srcOrd="1" destOrd="0" presId="urn:microsoft.com/office/officeart/2005/8/layout/hProcess11"/>
    <dgm:cxn modelId="{C83C9E3D-94B0-4D9A-B17A-0C56ED7F07B0}" type="presParOf" srcId="{2547956E-15D7-43C1-9737-006FBBE530BB}" destId="{1C41A96A-E375-4BC1-8457-02258D471353}" srcOrd="2" destOrd="0" presId="urn:microsoft.com/office/officeart/2005/8/layout/hProcess11"/>
    <dgm:cxn modelId="{4CDBC0E5-8F10-44B0-B3DB-3ACF793D4DA5}" type="presParOf" srcId="{92A30CAD-C443-4015-9B6D-A96304D1904D}" destId="{7C09D8B2-31D1-4F5F-81CD-3E39584CDAD9}" srcOrd="5" destOrd="0" presId="urn:microsoft.com/office/officeart/2005/8/layout/hProcess11"/>
    <dgm:cxn modelId="{2F7EBBE9-55FE-420A-8298-E41FE48907A6}" type="presParOf" srcId="{92A30CAD-C443-4015-9B6D-A96304D1904D}" destId="{0D9AF8F3-4584-43A1-BE1D-EBC4D46D6934}" srcOrd="6" destOrd="0" presId="urn:microsoft.com/office/officeart/2005/8/layout/hProcess11"/>
    <dgm:cxn modelId="{78AFE0D7-7E72-40C4-BF06-2FA5F8E57681}" type="presParOf" srcId="{0D9AF8F3-4584-43A1-BE1D-EBC4D46D6934}" destId="{1AA73D0A-8320-4F9E-B7F3-C5B4C5939F4A}" srcOrd="0" destOrd="0" presId="urn:microsoft.com/office/officeart/2005/8/layout/hProcess11"/>
    <dgm:cxn modelId="{74067A3F-7594-4605-8181-A6A7F4C7B76A}" type="presParOf" srcId="{0D9AF8F3-4584-43A1-BE1D-EBC4D46D6934}" destId="{5E9C08A1-0A54-4965-AB07-47B421159ECB}" srcOrd="1" destOrd="0" presId="urn:microsoft.com/office/officeart/2005/8/layout/hProcess11"/>
    <dgm:cxn modelId="{E3810308-A9B3-4356-A905-12833282219D}" type="presParOf" srcId="{0D9AF8F3-4584-43A1-BE1D-EBC4D46D6934}" destId="{E62E6F9D-5FF4-4A6B-B3BD-CD976B4BE3DD}" srcOrd="2" destOrd="0" presId="urn:microsoft.com/office/officeart/2005/8/layout/hProcess11"/>
    <dgm:cxn modelId="{FF164601-5F1C-4137-8CEC-ED1A632BBF51}" type="presParOf" srcId="{92A30CAD-C443-4015-9B6D-A96304D1904D}" destId="{17CF8455-C6E2-4012-BEF8-E1A6D622A84D}" srcOrd="7" destOrd="0" presId="urn:microsoft.com/office/officeart/2005/8/layout/hProcess11"/>
    <dgm:cxn modelId="{D774ED37-CBB0-4E5E-8E99-484192EDDDAF}" type="presParOf" srcId="{92A30CAD-C443-4015-9B6D-A96304D1904D}" destId="{695108FB-1204-4DC1-967A-39DC7695449D}" srcOrd="8" destOrd="0" presId="urn:microsoft.com/office/officeart/2005/8/layout/hProcess11"/>
    <dgm:cxn modelId="{9F8403D3-7082-4E86-B8F9-26E3B16D1D2D}" type="presParOf" srcId="{695108FB-1204-4DC1-967A-39DC7695449D}" destId="{5F35B15F-67C1-4A5F-A0EF-52D33C4F8BF2}" srcOrd="0" destOrd="0" presId="urn:microsoft.com/office/officeart/2005/8/layout/hProcess11"/>
    <dgm:cxn modelId="{F7071BC8-3D63-46AD-B491-7E6F00731488}" type="presParOf" srcId="{695108FB-1204-4DC1-967A-39DC7695449D}" destId="{F63AAF0F-5027-4D31-A452-5103C7A1A996}" srcOrd="1" destOrd="0" presId="urn:microsoft.com/office/officeart/2005/8/layout/hProcess11"/>
    <dgm:cxn modelId="{107C77A3-9064-4E51-A385-61486295BF93}" type="presParOf" srcId="{695108FB-1204-4DC1-967A-39DC7695449D}" destId="{81E965F4-9AE0-41C0-B133-B56210D06F22}" srcOrd="2" destOrd="0" presId="urn:microsoft.com/office/officeart/2005/8/layout/hProcess11"/>
    <dgm:cxn modelId="{A21B0789-C4DC-422E-AF1C-589FFC6D985E}" type="presParOf" srcId="{92A30CAD-C443-4015-9B6D-A96304D1904D}" destId="{DAAE3947-040F-4DB1-9130-064E9769B521}" srcOrd="9" destOrd="0" presId="urn:microsoft.com/office/officeart/2005/8/layout/hProcess11"/>
    <dgm:cxn modelId="{E0DAB9CD-4DFB-4AFA-8EDD-39D3DCCC4DB7}" type="presParOf" srcId="{92A30CAD-C443-4015-9B6D-A96304D1904D}" destId="{1E90F785-54C0-44D6-A1B4-41A35A97C03A}" srcOrd="10" destOrd="0" presId="urn:microsoft.com/office/officeart/2005/8/layout/hProcess11"/>
    <dgm:cxn modelId="{2470EBB9-F061-4C55-9B56-1DAC6991F5CB}" type="presParOf" srcId="{1E90F785-54C0-44D6-A1B4-41A35A97C03A}" destId="{6E57D2B6-E13F-4F00-9D8D-0AFCB8EF7500}" srcOrd="0" destOrd="0" presId="urn:microsoft.com/office/officeart/2005/8/layout/hProcess11"/>
    <dgm:cxn modelId="{B7EB176A-6123-41E8-8C43-56CF4E927D9C}" type="presParOf" srcId="{1E90F785-54C0-44D6-A1B4-41A35A97C03A}" destId="{40C77F51-112F-438C-8E70-0BCC004A0385}" srcOrd="1" destOrd="0" presId="urn:microsoft.com/office/officeart/2005/8/layout/hProcess11"/>
    <dgm:cxn modelId="{195EED16-CC27-42ED-BE0A-F60349780397}" type="presParOf" srcId="{1E90F785-54C0-44D6-A1B4-41A35A97C03A}" destId="{A5394F23-BDA2-4604-A8CA-5F7A9D7E1B4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5F96E4-7BD2-4CD7-822E-D191173774D4}" type="doc">
      <dgm:prSet loTypeId="urn:microsoft.com/office/officeart/2005/8/layout/cycle6" loCatId="cycle" qsTypeId="urn:microsoft.com/office/officeart/2005/8/quickstyle/simple1" qsCatId="simple" csTypeId="urn:microsoft.com/office/officeart/2005/8/colors/accent2_3" csCatId="accent2" phldr="1"/>
      <dgm:spPr/>
      <dgm:t>
        <a:bodyPr/>
        <a:lstStyle/>
        <a:p>
          <a:endParaRPr lang="fr-FR"/>
        </a:p>
      </dgm:t>
    </dgm:pt>
    <dgm:pt modelId="{2443AEAD-0274-4B0F-A7DA-25F5F36AFF57}">
      <dgm:prSet phldrT="[Texte]" custT="1"/>
      <dgm:spPr>
        <a:solidFill>
          <a:srgbClr val="FFC6CA"/>
        </a:solidFill>
        <a:ln>
          <a:solidFill>
            <a:srgbClr val="FFC6CA"/>
          </a:solidFill>
        </a:ln>
      </dgm:spPr>
      <dgm:t>
        <a:bodyPr/>
        <a:lstStyle/>
        <a:p>
          <a:r>
            <a:rPr lang="fr-FR" sz="1200" b="1" i="0" dirty="0">
              <a:solidFill>
                <a:schemeClr val="tx1"/>
              </a:solidFill>
              <a:latin typeface="+mj-lt"/>
              <a:cs typeface="Calibri" panose="020F0502020204030204" pitchFamily="34" charset="0"/>
            </a:rPr>
            <a:t>ZRD : </a:t>
          </a:r>
          <a:r>
            <a:rPr lang="fr-FR" sz="1200" b="1" u="sng" dirty="0">
              <a:solidFill>
                <a:schemeClr val="tx1"/>
              </a:solidFill>
              <a:latin typeface="+mj-lt"/>
              <a:cs typeface="Calibri" panose="020F0502020204030204" pitchFamily="34" charset="0"/>
            </a:rPr>
            <a:t>Yvelines</a:t>
          </a:r>
          <a:r>
            <a:rPr lang="fr-FR" sz="1200" u="sng" dirty="0">
              <a:solidFill>
                <a:schemeClr val="tx1"/>
              </a:solidFill>
              <a:latin typeface="+mj-lt"/>
              <a:cs typeface="Calibri" panose="020F0502020204030204" pitchFamily="34" charset="0"/>
            </a:rPr>
            <a:t> </a:t>
          </a:r>
        </a:p>
        <a:p>
          <a:r>
            <a:rPr lang="fr-FR" sz="1200" dirty="0">
              <a:solidFill>
                <a:schemeClr val="tx1"/>
              </a:solidFill>
              <a:latin typeface="+mj-lt"/>
              <a:cs typeface="Calibri" panose="020F0502020204030204" pitchFamily="34" charset="0"/>
            </a:rPr>
            <a:t>    Nord</a:t>
          </a:r>
        </a:p>
        <a:p>
          <a:r>
            <a:rPr lang="fr-FR" sz="1200" dirty="0">
              <a:solidFill>
                <a:schemeClr val="tx1"/>
              </a:solidFill>
              <a:latin typeface="+mj-lt"/>
              <a:cs typeface="Calibri" panose="020F0502020204030204" pitchFamily="34" charset="0"/>
            </a:rPr>
            <a:t>    Sud</a:t>
          </a:r>
          <a:endParaRPr lang="fr-FR" sz="1400" dirty="0">
            <a:solidFill>
              <a:schemeClr val="tx1"/>
            </a:solidFill>
            <a:latin typeface="+mj-lt"/>
            <a:cs typeface="Calibri" panose="020F0502020204030204" pitchFamily="34" charset="0"/>
          </a:endParaRPr>
        </a:p>
      </dgm:t>
    </dgm:pt>
    <dgm:pt modelId="{2AAB3627-47A6-45C7-BBAB-0772555BD5E3}" type="parTrans" cxnId="{57785634-F49F-4000-B58E-351D30BDA6A3}">
      <dgm:prSet/>
      <dgm:spPr/>
      <dgm:t>
        <a:bodyPr/>
        <a:lstStyle/>
        <a:p>
          <a:endParaRPr lang="fr-FR" sz="1400"/>
        </a:p>
      </dgm:t>
    </dgm:pt>
    <dgm:pt modelId="{1EA241DD-A407-4869-80D0-39DE5DE15384}" type="sibTrans" cxnId="{57785634-F49F-4000-B58E-351D30BDA6A3}">
      <dgm:prSet/>
      <dgm:spPr>
        <a:ln>
          <a:solidFill>
            <a:schemeClr val="tx1"/>
          </a:solidFill>
        </a:ln>
      </dgm:spPr>
      <dgm:t>
        <a:bodyPr/>
        <a:lstStyle/>
        <a:p>
          <a:endParaRPr lang="fr-FR" sz="1400"/>
        </a:p>
      </dgm:t>
    </dgm:pt>
    <dgm:pt modelId="{F18F85A2-2BAF-4333-B0C6-5618D5B11E11}">
      <dgm:prSet phldrT="[Texte]" custT="1"/>
      <dgm:spPr>
        <a:solidFill>
          <a:srgbClr val="95FFE3"/>
        </a:solidFill>
        <a:ln>
          <a:solidFill>
            <a:srgbClr val="95FFE3"/>
          </a:solidFill>
        </a:ln>
      </dgm:spPr>
      <dgm:t>
        <a:bodyPr/>
        <a:lstStyle/>
        <a:p>
          <a:pPr>
            <a:spcAft>
              <a:spcPts val="588"/>
            </a:spcAft>
          </a:pPr>
          <a:r>
            <a:rPr lang="fr-FR" sz="1200" b="1" dirty="0">
              <a:solidFill>
                <a:schemeClr val="tx1"/>
              </a:solidFill>
              <a:latin typeface="+mj-lt"/>
              <a:cs typeface="Calibri" panose="020F0502020204030204" pitchFamily="34" charset="0"/>
            </a:rPr>
            <a:t>ZRD : </a:t>
          </a:r>
          <a:r>
            <a:rPr lang="fr-FR" sz="1200" b="1" u="sng" dirty="0">
              <a:solidFill>
                <a:schemeClr val="tx1"/>
              </a:solidFill>
              <a:latin typeface="+mj-lt"/>
              <a:cs typeface="Calibri" panose="020F0502020204030204" pitchFamily="34" charset="0"/>
            </a:rPr>
            <a:t>Essonne</a:t>
          </a:r>
        </a:p>
        <a:p>
          <a:pPr>
            <a:spcAft>
              <a:spcPts val="588"/>
            </a:spcAft>
          </a:pPr>
          <a:r>
            <a:rPr lang="fr-FR" sz="1200" dirty="0">
              <a:solidFill>
                <a:schemeClr val="tx1"/>
              </a:solidFill>
              <a:latin typeface="+mj-lt"/>
              <a:cs typeface="Calibri" panose="020F0502020204030204" pitchFamily="34" charset="0"/>
            </a:rPr>
            <a:t>    Est</a:t>
          </a:r>
        </a:p>
        <a:p>
          <a:pPr>
            <a:spcAft>
              <a:spcPts val="0"/>
            </a:spcAft>
          </a:pPr>
          <a:r>
            <a:rPr lang="fr-FR" sz="1200" dirty="0">
              <a:solidFill>
                <a:schemeClr val="tx1"/>
              </a:solidFill>
              <a:latin typeface="+mj-lt"/>
              <a:cs typeface="Calibri" panose="020F0502020204030204" pitchFamily="34" charset="0"/>
            </a:rPr>
            <a:t>    Ouest</a:t>
          </a:r>
          <a:endParaRPr lang="fr-FR" sz="1400" dirty="0">
            <a:solidFill>
              <a:schemeClr val="tx1"/>
            </a:solidFill>
            <a:latin typeface="+mj-lt"/>
            <a:cs typeface="Calibri" panose="020F0502020204030204" pitchFamily="34" charset="0"/>
          </a:endParaRPr>
        </a:p>
      </dgm:t>
    </dgm:pt>
    <dgm:pt modelId="{CEA7B29D-2C39-4505-B3BE-F1737A474B9E}" type="parTrans" cxnId="{A6D19CFA-0B30-4CE2-A402-9233CBDC2D97}">
      <dgm:prSet/>
      <dgm:spPr/>
      <dgm:t>
        <a:bodyPr/>
        <a:lstStyle/>
        <a:p>
          <a:endParaRPr lang="fr-FR" sz="1400"/>
        </a:p>
      </dgm:t>
    </dgm:pt>
    <dgm:pt modelId="{4041106B-ADA5-4044-AB4C-76A4B733A246}" type="sibTrans" cxnId="{A6D19CFA-0B30-4CE2-A402-9233CBDC2D97}">
      <dgm:prSet/>
      <dgm:spPr>
        <a:ln>
          <a:solidFill>
            <a:schemeClr val="tx1"/>
          </a:solidFill>
        </a:ln>
      </dgm:spPr>
      <dgm:t>
        <a:bodyPr/>
        <a:lstStyle/>
        <a:p>
          <a:endParaRPr lang="fr-FR" sz="1400"/>
        </a:p>
      </dgm:t>
    </dgm:pt>
    <dgm:pt modelId="{88411ACF-7775-413B-939E-39D2CEB7CDA8}">
      <dgm:prSet phldrT="[Texte]" custT="1"/>
      <dgm:spPr>
        <a:solidFill>
          <a:srgbClr val="FBE593"/>
        </a:solidFill>
        <a:ln>
          <a:solidFill>
            <a:srgbClr val="FBE593"/>
          </a:solidFill>
        </a:ln>
      </dgm:spPr>
      <dgm:t>
        <a:bodyPr/>
        <a:lstStyle/>
        <a:p>
          <a:pPr marL="355600" indent="-355600" defTabSz="893763">
            <a:tabLst>
              <a:tab pos="630238" algn="l"/>
            </a:tabLst>
          </a:pPr>
          <a:r>
            <a:rPr lang="fr-FR" sz="1200" b="1" dirty="0">
              <a:solidFill>
                <a:schemeClr val="tx1"/>
              </a:solidFill>
              <a:latin typeface="+mj-lt"/>
              <a:cs typeface="Calibri" panose="020F0502020204030204" pitchFamily="34" charset="0"/>
            </a:rPr>
            <a:t>ZRD : </a:t>
          </a:r>
          <a:r>
            <a:rPr lang="fr-FR" sz="1200" b="1" u="sng" dirty="0">
              <a:solidFill>
                <a:schemeClr val="tx1"/>
              </a:solidFill>
              <a:latin typeface="+mj-lt"/>
              <a:cs typeface="Calibri" panose="020F0502020204030204" pitchFamily="34" charset="0"/>
            </a:rPr>
            <a:t>Hauts de Seine</a:t>
          </a:r>
        </a:p>
        <a:p>
          <a:pPr marL="0" defTabSz="533400"/>
          <a:r>
            <a:rPr lang="fr-FR" sz="1200" dirty="0">
              <a:solidFill>
                <a:schemeClr val="tx1"/>
              </a:solidFill>
              <a:latin typeface="+mj-lt"/>
              <a:cs typeface="Calibri" panose="020F0502020204030204" pitchFamily="34" charset="0"/>
            </a:rPr>
            <a:t>    Nord</a:t>
          </a:r>
        </a:p>
        <a:p>
          <a:pPr marL="0" defTabSz="533400"/>
          <a:r>
            <a:rPr lang="fr-FR" sz="1200" dirty="0">
              <a:solidFill>
                <a:schemeClr val="tx1"/>
              </a:solidFill>
              <a:latin typeface="+mj-lt"/>
              <a:cs typeface="Calibri" panose="020F0502020204030204" pitchFamily="34" charset="0"/>
            </a:rPr>
            <a:t>    Sud</a:t>
          </a:r>
        </a:p>
      </dgm:t>
    </dgm:pt>
    <dgm:pt modelId="{6824B876-0970-4C06-A323-BB039F13F5B1}" type="parTrans" cxnId="{A1DF6CD1-6032-4B78-924F-EE7F58F19D14}">
      <dgm:prSet/>
      <dgm:spPr/>
      <dgm:t>
        <a:bodyPr/>
        <a:lstStyle/>
        <a:p>
          <a:endParaRPr lang="fr-FR" sz="1400"/>
        </a:p>
      </dgm:t>
    </dgm:pt>
    <dgm:pt modelId="{24A5BEDE-476E-4B8E-8659-12D361241998}" type="sibTrans" cxnId="{A1DF6CD1-6032-4B78-924F-EE7F58F19D14}">
      <dgm:prSet/>
      <dgm:spPr>
        <a:ln>
          <a:solidFill>
            <a:schemeClr val="tx1"/>
          </a:solidFill>
        </a:ln>
      </dgm:spPr>
      <dgm:t>
        <a:bodyPr/>
        <a:lstStyle/>
        <a:p>
          <a:endParaRPr lang="fr-FR" sz="1400"/>
        </a:p>
      </dgm:t>
    </dgm:pt>
    <dgm:pt modelId="{BCD84D1E-A3CC-4101-95E7-338E6DE443C7}">
      <dgm:prSet phldrT="[Texte]" custT="1"/>
      <dgm:spPr>
        <a:solidFill>
          <a:srgbClr val="C6C6EA"/>
        </a:solidFill>
        <a:ln>
          <a:solidFill>
            <a:srgbClr val="C6C6EA"/>
          </a:solidFill>
        </a:ln>
      </dgm:spPr>
      <dgm:t>
        <a:bodyPr/>
        <a:lstStyle/>
        <a:p>
          <a:r>
            <a:rPr lang="fr-FR" sz="1200" b="1" dirty="0">
              <a:solidFill>
                <a:schemeClr val="tx1"/>
              </a:solidFill>
              <a:latin typeface="+mj-lt"/>
              <a:cs typeface="Calibri" panose="020F0502020204030204" pitchFamily="34" charset="0"/>
            </a:rPr>
            <a:t>ZRD : </a:t>
          </a:r>
          <a:r>
            <a:rPr lang="fr-FR" sz="1200" b="1" u="sng" dirty="0">
              <a:solidFill>
                <a:schemeClr val="tx1"/>
              </a:solidFill>
              <a:latin typeface="+mj-lt"/>
              <a:cs typeface="Calibri" panose="020F0502020204030204" pitchFamily="34" charset="0"/>
            </a:rPr>
            <a:t>Val d’Oise </a:t>
          </a:r>
        </a:p>
        <a:p>
          <a:r>
            <a:rPr lang="fr-FR" sz="1200" dirty="0">
              <a:solidFill>
                <a:schemeClr val="tx1"/>
              </a:solidFill>
              <a:latin typeface="+mj-lt"/>
              <a:cs typeface="Calibri" panose="020F0502020204030204" pitchFamily="34" charset="0"/>
            </a:rPr>
            <a:t>    Est</a:t>
          </a:r>
        </a:p>
        <a:p>
          <a:r>
            <a:rPr lang="fr-FR" sz="1200" dirty="0">
              <a:solidFill>
                <a:schemeClr val="tx1"/>
              </a:solidFill>
              <a:latin typeface="+mj-lt"/>
              <a:cs typeface="Calibri" panose="020F0502020204030204" pitchFamily="34" charset="0"/>
            </a:rPr>
            <a:t>    Ouest</a:t>
          </a:r>
          <a:endParaRPr lang="fr-FR" sz="1400" dirty="0">
            <a:solidFill>
              <a:schemeClr val="tx1"/>
            </a:solidFill>
            <a:latin typeface="+mj-lt"/>
            <a:cs typeface="Calibri" panose="020F0502020204030204" pitchFamily="34" charset="0"/>
          </a:endParaRPr>
        </a:p>
      </dgm:t>
    </dgm:pt>
    <dgm:pt modelId="{BDC70EAB-E5C9-458B-9192-ED7E5D45191B}" type="parTrans" cxnId="{73CBBB83-3CA9-4A0D-92A6-14FD827DE103}">
      <dgm:prSet/>
      <dgm:spPr/>
      <dgm:t>
        <a:bodyPr/>
        <a:lstStyle/>
        <a:p>
          <a:endParaRPr lang="fr-FR" sz="1400"/>
        </a:p>
      </dgm:t>
    </dgm:pt>
    <dgm:pt modelId="{D19913B5-DD15-470E-B6D1-716F1EE8A675}" type="sibTrans" cxnId="{73CBBB83-3CA9-4A0D-92A6-14FD827DE103}">
      <dgm:prSet/>
      <dgm:spPr>
        <a:ln>
          <a:solidFill>
            <a:schemeClr val="tx1"/>
          </a:solidFill>
        </a:ln>
      </dgm:spPr>
      <dgm:t>
        <a:bodyPr/>
        <a:lstStyle/>
        <a:p>
          <a:endParaRPr lang="fr-FR" sz="1400"/>
        </a:p>
      </dgm:t>
    </dgm:pt>
    <dgm:pt modelId="{A76FBB0D-5EE7-404D-9BBA-AB6095488A81}" type="pres">
      <dgm:prSet presAssocID="{1D5F96E4-7BD2-4CD7-822E-D191173774D4}" presName="cycle" presStyleCnt="0">
        <dgm:presLayoutVars>
          <dgm:dir/>
          <dgm:resizeHandles val="exact"/>
        </dgm:presLayoutVars>
      </dgm:prSet>
      <dgm:spPr/>
    </dgm:pt>
    <dgm:pt modelId="{C7F7358B-CE4A-485B-B995-8B01BFB3E079}" type="pres">
      <dgm:prSet presAssocID="{2443AEAD-0274-4B0F-A7DA-25F5F36AFF57}" presName="node" presStyleLbl="node1" presStyleIdx="0" presStyleCnt="4" custScaleX="149119" custScaleY="148359" custRadScaleRad="100011" custRadScaleInc="-2959">
        <dgm:presLayoutVars>
          <dgm:bulletEnabled val="1"/>
        </dgm:presLayoutVars>
      </dgm:prSet>
      <dgm:spPr/>
    </dgm:pt>
    <dgm:pt modelId="{4DDEEAAF-A472-4BA0-A44B-8A06192EDDB2}" type="pres">
      <dgm:prSet presAssocID="{2443AEAD-0274-4B0F-A7DA-25F5F36AFF57}" presName="spNode" presStyleCnt="0"/>
      <dgm:spPr/>
    </dgm:pt>
    <dgm:pt modelId="{481558AC-BDF6-4E32-BDFF-93BF7998ABBA}" type="pres">
      <dgm:prSet presAssocID="{1EA241DD-A407-4869-80D0-39DE5DE15384}" presName="sibTrans" presStyleLbl="sibTrans1D1" presStyleIdx="0" presStyleCnt="4"/>
      <dgm:spPr/>
    </dgm:pt>
    <dgm:pt modelId="{CA8304DE-0B7A-4871-BBB8-421DF23C59B6}" type="pres">
      <dgm:prSet presAssocID="{F18F85A2-2BAF-4333-B0C6-5618D5B11E11}" presName="node" presStyleLbl="node1" presStyleIdx="1" presStyleCnt="4" custScaleX="144930" custScaleY="139412" custRadScaleRad="99581" custRadScaleInc="-146">
        <dgm:presLayoutVars>
          <dgm:bulletEnabled val="1"/>
        </dgm:presLayoutVars>
      </dgm:prSet>
      <dgm:spPr/>
    </dgm:pt>
    <dgm:pt modelId="{26F69C31-2523-48C7-8910-923AEABB0389}" type="pres">
      <dgm:prSet presAssocID="{F18F85A2-2BAF-4333-B0C6-5618D5B11E11}" presName="spNode" presStyleCnt="0"/>
      <dgm:spPr/>
    </dgm:pt>
    <dgm:pt modelId="{69001FB3-DD4C-4FEB-AA5B-EA5634B80DC9}" type="pres">
      <dgm:prSet presAssocID="{4041106B-ADA5-4044-AB4C-76A4B733A246}" presName="sibTrans" presStyleLbl="sibTrans1D1" presStyleIdx="1" presStyleCnt="4"/>
      <dgm:spPr/>
    </dgm:pt>
    <dgm:pt modelId="{A9F39E6F-B11F-497B-9567-47FE16339164}" type="pres">
      <dgm:prSet presAssocID="{88411ACF-7775-413B-939E-39D2CEB7CDA8}" presName="node" presStyleLbl="node1" presStyleIdx="2" presStyleCnt="4" custScaleX="153830" custScaleY="147464">
        <dgm:presLayoutVars>
          <dgm:bulletEnabled val="1"/>
        </dgm:presLayoutVars>
      </dgm:prSet>
      <dgm:spPr/>
    </dgm:pt>
    <dgm:pt modelId="{7EA344D7-B3EF-4DDE-9D4E-7B59841568E6}" type="pres">
      <dgm:prSet presAssocID="{88411ACF-7775-413B-939E-39D2CEB7CDA8}" presName="spNode" presStyleCnt="0"/>
      <dgm:spPr/>
    </dgm:pt>
    <dgm:pt modelId="{E7292478-114E-48A0-899E-ED88FEB3FE18}" type="pres">
      <dgm:prSet presAssocID="{24A5BEDE-476E-4B8E-8659-12D361241998}" presName="sibTrans" presStyleLbl="sibTrans1D1" presStyleIdx="2" presStyleCnt="4"/>
      <dgm:spPr/>
    </dgm:pt>
    <dgm:pt modelId="{BEC6EAC5-1CDF-4004-8368-B4479631541B}" type="pres">
      <dgm:prSet presAssocID="{BCD84D1E-A3CC-4101-95E7-338E6DE443C7}" presName="node" presStyleLbl="node1" presStyleIdx="3" presStyleCnt="4" custScaleX="154935" custScaleY="140691">
        <dgm:presLayoutVars>
          <dgm:bulletEnabled val="1"/>
        </dgm:presLayoutVars>
      </dgm:prSet>
      <dgm:spPr/>
    </dgm:pt>
    <dgm:pt modelId="{A726409E-BC1D-4F62-AD74-F68FCDE1843A}" type="pres">
      <dgm:prSet presAssocID="{BCD84D1E-A3CC-4101-95E7-338E6DE443C7}" presName="spNode" presStyleCnt="0"/>
      <dgm:spPr/>
    </dgm:pt>
    <dgm:pt modelId="{96016E13-8D62-4668-97B4-2D9A2D1F6DB3}" type="pres">
      <dgm:prSet presAssocID="{D19913B5-DD15-470E-B6D1-716F1EE8A675}" presName="sibTrans" presStyleLbl="sibTrans1D1" presStyleIdx="3" presStyleCnt="4"/>
      <dgm:spPr/>
    </dgm:pt>
  </dgm:ptLst>
  <dgm:cxnLst>
    <dgm:cxn modelId="{5D525C1A-E2D8-4F76-AD29-14B7341EC70C}" type="presOf" srcId="{88411ACF-7775-413B-939E-39D2CEB7CDA8}" destId="{A9F39E6F-B11F-497B-9567-47FE16339164}" srcOrd="0" destOrd="0" presId="urn:microsoft.com/office/officeart/2005/8/layout/cycle6"/>
    <dgm:cxn modelId="{57785634-F49F-4000-B58E-351D30BDA6A3}" srcId="{1D5F96E4-7BD2-4CD7-822E-D191173774D4}" destId="{2443AEAD-0274-4B0F-A7DA-25F5F36AFF57}" srcOrd="0" destOrd="0" parTransId="{2AAB3627-47A6-45C7-BBAB-0772555BD5E3}" sibTransId="{1EA241DD-A407-4869-80D0-39DE5DE15384}"/>
    <dgm:cxn modelId="{BED74949-5B0A-4B3A-B921-46C795A4E935}" type="presOf" srcId="{D19913B5-DD15-470E-B6D1-716F1EE8A675}" destId="{96016E13-8D62-4668-97B4-2D9A2D1F6DB3}" srcOrd="0" destOrd="0" presId="urn:microsoft.com/office/officeart/2005/8/layout/cycle6"/>
    <dgm:cxn modelId="{5774524F-CFF5-4D08-905B-19F9DED8FF33}" type="presOf" srcId="{4041106B-ADA5-4044-AB4C-76A4B733A246}" destId="{69001FB3-DD4C-4FEB-AA5B-EA5634B80DC9}" srcOrd="0" destOrd="0" presId="urn:microsoft.com/office/officeart/2005/8/layout/cycle6"/>
    <dgm:cxn modelId="{DC3A3478-332B-4D82-B0F8-63B0ABD92713}" type="presOf" srcId="{F18F85A2-2BAF-4333-B0C6-5618D5B11E11}" destId="{CA8304DE-0B7A-4871-BBB8-421DF23C59B6}" srcOrd="0" destOrd="0" presId="urn:microsoft.com/office/officeart/2005/8/layout/cycle6"/>
    <dgm:cxn modelId="{73CBBB83-3CA9-4A0D-92A6-14FD827DE103}" srcId="{1D5F96E4-7BD2-4CD7-822E-D191173774D4}" destId="{BCD84D1E-A3CC-4101-95E7-338E6DE443C7}" srcOrd="3" destOrd="0" parTransId="{BDC70EAB-E5C9-458B-9192-ED7E5D45191B}" sibTransId="{D19913B5-DD15-470E-B6D1-716F1EE8A675}"/>
    <dgm:cxn modelId="{34AC788A-BA31-4F5E-9E9A-B6EC82842519}" type="presOf" srcId="{2443AEAD-0274-4B0F-A7DA-25F5F36AFF57}" destId="{C7F7358B-CE4A-485B-B995-8B01BFB3E079}" srcOrd="0" destOrd="0" presId="urn:microsoft.com/office/officeart/2005/8/layout/cycle6"/>
    <dgm:cxn modelId="{46AFCCA4-2FD9-406D-8129-5C974C6C50FD}" type="presOf" srcId="{1EA241DD-A407-4869-80D0-39DE5DE15384}" destId="{481558AC-BDF6-4E32-BDFF-93BF7998ABBA}" srcOrd="0" destOrd="0" presId="urn:microsoft.com/office/officeart/2005/8/layout/cycle6"/>
    <dgm:cxn modelId="{A1DF6CD1-6032-4B78-924F-EE7F58F19D14}" srcId="{1D5F96E4-7BD2-4CD7-822E-D191173774D4}" destId="{88411ACF-7775-413B-939E-39D2CEB7CDA8}" srcOrd="2" destOrd="0" parTransId="{6824B876-0970-4C06-A323-BB039F13F5B1}" sibTransId="{24A5BEDE-476E-4B8E-8659-12D361241998}"/>
    <dgm:cxn modelId="{720DCBD3-1FFA-44BA-B267-921C22BB43AE}" type="presOf" srcId="{1D5F96E4-7BD2-4CD7-822E-D191173774D4}" destId="{A76FBB0D-5EE7-404D-9BBA-AB6095488A81}" srcOrd="0" destOrd="0" presId="urn:microsoft.com/office/officeart/2005/8/layout/cycle6"/>
    <dgm:cxn modelId="{A23753DA-488A-4C4A-8E64-334139626A0F}" type="presOf" srcId="{24A5BEDE-476E-4B8E-8659-12D361241998}" destId="{E7292478-114E-48A0-899E-ED88FEB3FE18}" srcOrd="0" destOrd="0" presId="urn:microsoft.com/office/officeart/2005/8/layout/cycle6"/>
    <dgm:cxn modelId="{A6D19CFA-0B30-4CE2-A402-9233CBDC2D97}" srcId="{1D5F96E4-7BD2-4CD7-822E-D191173774D4}" destId="{F18F85A2-2BAF-4333-B0C6-5618D5B11E11}" srcOrd="1" destOrd="0" parTransId="{CEA7B29D-2C39-4505-B3BE-F1737A474B9E}" sibTransId="{4041106B-ADA5-4044-AB4C-76A4B733A246}"/>
    <dgm:cxn modelId="{5B2F09FB-4CF5-4B01-8769-A31C211ECB2D}" type="presOf" srcId="{BCD84D1E-A3CC-4101-95E7-338E6DE443C7}" destId="{BEC6EAC5-1CDF-4004-8368-B4479631541B}" srcOrd="0" destOrd="0" presId="urn:microsoft.com/office/officeart/2005/8/layout/cycle6"/>
    <dgm:cxn modelId="{CFC3DB03-99B8-4BEA-B5E3-02755DA1946B}" type="presParOf" srcId="{A76FBB0D-5EE7-404D-9BBA-AB6095488A81}" destId="{C7F7358B-CE4A-485B-B995-8B01BFB3E079}" srcOrd="0" destOrd="0" presId="urn:microsoft.com/office/officeart/2005/8/layout/cycle6"/>
    <dgm:cxn modelId="{E00E64EF-055E-4FB3-9DB4-146CA8567C10}" type="presParOf" srcId="{A76FBB0D-5EE7-404D-9BBA-AB6095488A81}" destId="{4DDEEAAF-A472-4BA0-A44B-8A06192EDDB2}" srcOrd="1" destOrd="0" presId="urn:microsoft.com/office/officeart/2005/8/layout/cycle6"/>
    <dgm:cxn modelId="{68D3DB62-3F22-467F-96AA-802072FEB8C9}" type="presParOf" srcId="{A76FBB0D-5EE7-404D-9BBA-AB6095488A81}" destId="{481558AC-BDF6-4E32-BDFF-93BF7998ABBA}" srcOrd="2" destOrd="0" presId="urn:microsoft.com/office/officeart/2005/8/layout/cycle6"/>
    <dgm:cxn modelId="{6A35BDBF-AB36-44CC-8FBA-52AFCF64B887}" type="presParOf" srcId="{A76FBB0D-5EE7-404D-9BBA-AB6095488A81}" destId="{CA8304DE-0B7A-4871-BBB8-421DF23C59B6}" srcOrd="3" destOrd="0" presId="urn:microsoft.com/office/officeart/2005/8/layout/cycle6"/>
    <dgm:cxn modelId="{63F16A9E-D8D7-44C4-B80F-080086750F4E}" type="presParOf" srcId="{A76FBB0D-5EE7-404D-9BBA-AB6095488A81}" destId="{26F69C31-2523-48C7-8910-923AEABB0389}" srcOrd="4" destOrd="0" presId="urn:microsoft.com/office/officeart/2005/8/layout/cycle6"/>
    <dgm:cxn modelId="{C2DEA152-93E0-4FF2-A0AF-0373E1348D40}" type="presParOf" srcId="{A76FBB0D-5EE7-404D-9BBA-AB6095488A81}" destId="{69001FB3-DD4C-4FEB-AA5B-EA5634B80DC9}" srcOrd="5" destOrd="0" presId="urn:microsoft.com/office/officeart/2005/8/layout/cycle6"/>
    <dgm:cxn modelId="{C69A1118-5F94-4919-BC1C-842C73536CFA}" type="presParOf" srcId="{A76FBB0D-5EE7-404D-9BBA-AB6095488A81}" destId="{A9F39E6F-B11F-497B-9567-47FE16339164}" srcOrd="6" destOrd="0" presId="urn:microsoft.com/office/officeart/2005/8/layout/cycle6"/>
    <dgm:cxn modelId="{7D84A843-68D7-40A6-B027-B726F2661683}" type="presParOf" srcId="{A76FBB0D-5EE7-404D-9BBA-AB6095488A81}" destId="{7EA344D7-B3EF-4DDE-9D4E-7B59841568E6}" srcOrd="7" destOrd="0" presId="urn:microsoft.com/office/officeart/2005/8/layout/cycle6"/>
    <dgm:cxn modelId="{F05CB80B-165E-424D-8C4F-13D4A188B809}" type="presParOf" srcId="{A76FBB0D-5EE7-404D-9BBA-AB6095488A81}" destId="{E7292478-114E-48A0-899E-ED88FEB3FE18}" srcOrd="8" destOrd="0" presId="urn:microsoft.com/office/officeart/2005/8/layout/cycle6"/>
    <dgm:cxn modelId="{92C6F08B-356D-46BA-B839-3A279E245015}" type="presParOf" srcId="{A76FBB0D-5EE7-404D-9BBA-AB6095488A81}" destId="{BEC6EAC5-1CDF-4004-8368-B4479631541B}" srcOrd="9" destOrd="0" presId="urn:microsoft.com/office/officeart/2005/8/layout/cycle6"/>
    <dgm:cxn modelId="{00713231-1D2A-4A6C-84E1-533E4974AFC1}" type="presParOf" srcId="{A76FBB0D-5EE7-404D-9BBA-AB6095488A81}" destId="{A726409E-BC1D-4F62-AD74-F68FCDE1843A}" srcOrd="10" destOrd="0" presId="urn:microsoft.com/office/officeart/2005/8/layout/cycle6"/>
    <dgm:cxn modelId="{B1A7899A-7F0C-4BF5-A438-066E6B62B191}" type="presParOf" srcId="{A76FBB0D-5EE7-404D-9BBA-AB6095488A81}" destId="{96016E13-8D62-4668-97B4-2D9A2D1F6DB3}"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363D42-ED20-47C0-B27E-358546696A8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8F5A9E0D-E4DE-47DF-9301-5F5560A51CB9}">
      <dgm:prSet phldrT="[Texte]" custT="1">
        <dgm:style>
          <a:lnRef idx="2">
            <a:schemeClr val="accent1">
              <a:shade val="50000"/>
            </a:schemeClr>
          </a:lnRef>
          <a:fillRef idx="1">
            <a:schemeClr val="accent1"/>
          </a:fillRef>
          <a:effectRef idx="0">
            <a:schemeClr val="accent1"/>
          </a:effectRef>
          <a:fontRef idx="minor">
            <a:schemeClr val="lt1"/>
          </a:fontRef>
        </dgm:style>
      </dgm:prSet>
      <dgm:spPr>
        <a:solidFill>
          <a:srgbClr val="95FFE3"/>
        </a:solidFill>
        <a:ln>
          <a:solidFill>
            <a:srgbClr val="95FFE3"/>
          </a:solidFill>
        </a:ln>
      </dgm:spPr>
      <dgm:t>
        <a:bodyPr spcFirstLastPara="0" vert="horz" wrap="square" lIns="53340" tIns="26670" rIns="53340" bIns="26670" numCol="1" spcCol="1270" anchor="ctr" anchorCtr="0"/>
        <a:lstStyle/>
        <a:p>
          <a:r>
            <a:rPr lang="fr-FR" sz="1000" b="1" kern="1200" dirty="0">
              <a:solidFill>
                <a:schemeClr val="tx1"/>
              </a:solidFill>
              <a:latin typeface="+mj-lt"/>
              <a:cs typeface="Calibri" panose="020F0502020204030204" pitchFamily="34" charset="0"/>
            </a:rPr>
            <a:t>Saisie des vœux</a:t>
          </a:r>
        </a:p>
      </dgm:t>
    </dgm:pt>
    <dgm:pt modelId="{EA624933-518B-4BE2-9BC6-C620945956E1}" type="parTrans" cxnId="{EA732D7F-532D-4952-99C1-B9F1E0141E82}">
      <dgm:prSet/>
      <dgm:spPr/>
      <dgm:t>
        <a:bodyPr/>
        <a:lstStyle/>
        <a:p>
          <a:endParaRPr lang="fr-FR"/>
        </a:p>
      </dgm:t>
    </dgm:pt>
    <dgm:pt modelId="{343174C6-5010-4404-8969-C9B8BE35B71F}" type="sibTrans" cxnId="{EA732D7F-532D-4952-99C1-B9F1E0141E82}">
      <dgm:prSet/>
      <dgm:spPr/>
      <dgm:t>
        <a:bodyPr/>
        <a:lstStyle/>
        <a:p>
          <a:endParaRPr lang="fr-FR"/>
        </a:p>
      </dgm:t>
    </dgm:pt>
    <dgm:pt modelId="{11AD24A0-56C2-4F48-B7BE-E5C805556580}">
      <dgm:prSet phldrT="[Texte]" custT="1">
        <dgm:style>
          <a:lnRef idx="2">
            <a:schemeClr val="accent1">
              <a:shade val="50000"/>
            </a:schemeClr>
          </a:lnRef>
          <a:fillRef idx="1">
            <a:schemeClr val="accent1"/>
          </a:fillRef>
          <a:effectRef idx="0">
            <a:schemeClr val="accent1"/>
          </a:effectRef>
          <a:fontRef idx="minor">
            <a:schemeClr val="lt1"/>
          </a:fontRef>
        </dgm:style>
      </dgm:prSet>
      <dgm:spPr>
        <a:solidFill>
          <a:srgbClr val="C6C6EA"/>
        </a:solidFill>
        <a:ln>
          <a:solidFill>
            <a:srgbClr val="C6C6EA"/>
          </a:solidFill>
        </a:ln>
      </dgm:spPr>
      <dgm:t>
        <a:bodyPr spcFirstLastPara="0" vert="horz" wrap="square" lIns="53340" tIns="26670" rIns="53340" bIns="26670" numCol="1" spcCol="1270" anchor="ctr" anchorCtr="0"/>
        <a:lstStyle/>
        <a:p>
          <a:pPr marL="0" lvl="0" indent="0" algn="ctr" defTabSz="622300">
            <a:lnSpc>
              <a:spcPct val="90000"/>
            </a:lnSpc>
            <a:spcBef>
              <a:spcPct val="0"/>
            </a:spcBef>
            <a:spcAft>
              <a:spcPct val="35000"/>
            </a:spcAft>
            <a:buNone/>
          </a:pPr>
          <a:r>
            <a:rPr lang="fr-FR" sz="1000" b="1" kern="1200" dirty="0">
              <a:solidFill>
                <a:schemeClr val="tx1"/>
              </a:solidFill>
              <a:latin typeface="+mj-lt"/>
              <a:ea typeface="Arial"/>
              <a:cs typeface="Calibri" panose="020F0502020204030204" pitchFamily="34" charset="0"/>
            </a:rPr>
            <a:t>Votre barème vous permet d’obtenir un de vos vœux</a:t>
          </a:r>
        </a:p>
      </dgm:t>
    </dgm:pt>
    <dgm:pt modelId="{55DEF4F1-025F-46EA-A1CD-CEFF7F9D181C}" type="parTrans" cxnId="{F9EB8984-EE1B-4E6A-9FA5-B1E232FB5137}">
      <dgm:prSet/>
      <dgm:spPr>
        <a:ln>
          <a:solidFill>
            <a:srgbClr val="21215A"/>
          </a:solidFill>
        </a:ln>
      </dgm:spPr>
      <dgm:t>
        <a:bodyPr/>
        <a:lstStyle/>
        <a:p>
          <a:endParaRPr lang="fr-FR"/>
        </a:p>
      </dgm:t>
    </dgm:pt>
    <dgm:pt modelId="{5A25A04A-C68D-4DB0-89AA-E2184034DE40}" type="sibTrans" cxnId="{F9EB8984-EE1B-4E6A-9FA5-B1E232FB5137}">
      <dgm:prSet/>
      <dgm:spPr/>
      <dgm:t>
        <a:bodyPr/>
        <a:lstStyle/>
        <a:p>
          <a:endParaRPr lang="fr-FR"/>
        </a:p>
      </dgm:t>
    </dgm:pt>
    <dgm:pt modelId="{F45DB407-A9FD-4ACC-9AB8-99FFB97B5CD0}">
      <dgm:prSet phldrT="[Texte]" custT="1"/>
      <dgm:spPr>
        <a:solidFill>
          <a:srgbClr val="FBE593"/>
        </a:solidFill>
        <a:ln>
          <a:solidFill>
            <a:srgbClr val="FBE593"/>
          </a:solidFill>
        </a:ln>
      </dgm:spPr>
      <dgm:t>
        <a:bodyPr/>
        <a:lstStyle/>
        <a:p>
          <a:pPr marL="0" lvl="0" indent="0" algn="ctr" defTabSz="622300">
            <a:lnSpc>
              <a:spcPct val="90000"/>
            </a:lnSpc>
            <a:spcBef>
              <a:spcPct val="0"/>
            </a:spcBef>
            <a:spcAft>
              <a:spcPct val="35000"/>
            </a:spcAft>
            <a:buNone/>
          </a:pPr>
          <a:r>
            <a:rPr lang="fr-FR" sz="1000" b="1" kern="1200" dirty="0">
              <a:solidFill>
                <a:schemeClr val="tx1"/>
              </a:solidFill>
              <a:latin typeface="+mj-lt"/>
              <a:ea typeface="Arial"/>
              <a:cs typeface="Calibri" panose="020F0502020204030204" pitchFamily="34" charset="0"/>
            </a:rPr>
            <a:t>Vous êtes affecté dans l’établissement ou la ZR demandé</a:t>
          </a:r>
        </a:p>
      </dgm:t>
    </dgm:pt>
    <dgm:pt modelId="{A988A30A-8579-4635-B620-784706C62232}" type="parTrans" cxnId="{4D69241A-77BD-4231-B82B-8103145AE740}">
      <dgm:prSet/>
      <dgm:spPr>
        <a:ln>
          <a:solidFill>
            <a:srgbClr val="21215A"/>
          </a:solidFill>
        </a:ln>
      </dgm:spPr>
      <dgm:t>
        <a:bodyPr/>
        <a:lstStyle/>
        <a:p>
          <a:endParaRPr lang="fr-FR"/>
        </a:p>
      </dgm:t>
    </dgm:pt>
    <dgm:pt modelId="{BF6FF8BB-A334-40CE-8E40-AC690105DFC3}" type="sibTrans" cxnId="{4D69241A-77BD-4231-B82B-8103145AE740}">
      <dgm:prSet/>
      <dgm:spPr/>
      <dgm:t>
        <a:bodyPr/>
        <a:lstStyle/>
        <a:p>
          <a:endParaRPr lang="fr-FR"/>
        </a:p>
      </dgm:t>
    </dgm:pt>
    <dgm:pt modelId="{71518D89-D8FB-4521-9015-76C334FF644E}">
      <dgm:prSet phldrT="[Texte]" custT="1">
        <dgm:style>
          <a:lnRef idx="2">
            <a:schemeClr val="accent1">
              <a:shade val="50000"/>
            </a:schemeClr>
          </a:lnRef>
          <a:fillRef idx="1">
            <a:schemeClr val="accent1"/>
          </a:fillRef>
          <a:effectRef idx="0">
            <a:schemeClr val="accent1"/>
          </a:effectRef>
          <a:fontRef idx="minor">
            <a:schemeClr val="lt1"/>
          </a:fontRef>
        </dgm:style>
      </dgm:prSet>
      <dgm:spPr>
        <a:solidFill>
          <a:srgbClr val="C6C6EA"/>
        </a:solidFill>
        <a:ln>
          <a:solidFill>
            <a:srgbClr val="C6C6EA"/>
          </a:solidFill>
        </a:ln>
      </dgm:spPr>
      <dgm:t>
        <a:bodyPr spcFirstLastPara="0" vert="horz" wrap="square" lIns="53340" tIns="26670" rIns="53340" bIns="26670" numCol="1" spcCol="1270" anchor="ctr" anchorCtr="0"/>
        <a:lstStyle/>
        <a:p>
          <a:pPr marL="0" lvl="0" indent="0" algn="ctr" defTabSz="622300">
            <a:lnSpc>
              <a:spcPct val="90000"/>
            </a:lnSpc>
            <a:spcBef>
              <a:spcPct val="0"/>
            </a:spcBef>
            <a:spcAft>
              <a:spcPct val="35000"/>
            </a:spcAft>
            <a:buNone/>
          </a:pPr>
          <a:r>
            <a:rPr lang="fr-FR" sz="1000" b="1" kern="1200" dirty="0">
              <a:solidFill>
                <a:schemeClr val="tx1"/>
              </a:solidFill>
              <a:latin typeface="+mj-lt"/>
              <a:ea typeface="Arial"/>
              <a:cs typeface="Calibri" panose="020F0502020204030204" pitchFamily="34" charset="0"/>
            </a:rPr>
            <a:t>Votre barème ne vous permet pas  d’obtenir un de vos vœux</a:t>
          </a:r>
        </a:p>
      </dgm:t>
    </dgm:pt>
    <dgm:pt modelId="{5FD0EE7F-681C-4AF5-8425-5C7178EC31B4}" type="parTrans" cxnId="{6A1EA5CF-08B7-44A6-832D-DF0E108EBE86}">
      <dgm:prSet/>
      <dgm:spPr>
        <a:ln>
          <a:solidFill>
            <a:srgbClr val="21215A"/>
          </a:solidFill>
        </a:ln>
      </dgm:spPr>
      <dgm:t>
        <a:bodyPr/>
        <a:lstStyle/>
        <a:p>
          <a:endParaRPr lang="fr-FR"/>
        </a:p>
      </dgm:t>
    </dgm:pt>
    <dgm:pt modelId="{1CC8F894-524B-4358-BBC7-2166E0F43BC9}" type="sibTrans" cxnId="{6A1EA5CF-08B7-44A6-832D-DF0E108EBE86}">
      <dgm:prSet/>
      <dgm:spPr/>
      <dgm:t>
        <a:bodyPr/>
        <a:lstStyle/>
        <a:p>
          <a:endParaRPr lang="fr-FR"/>
        </a:p>
      </dgm:t>
    </dgm:pt>
    <dgm:pt modelId="{741A2DE1-8FD6-410D-9E10-F70369227828}">
      <dgm:prSet phldrT="[Texte]" custT="1"/>
      <dgm:spPr>
        <a:solidFill>
          <a:srgbClr val="FBE593"/>
        </a:solidFill>
        <a:ln>
          <a:solidFill>
            <a:srgbClr val="FBE593"/>
          </a:solidFill>
        </a:ln>
      </dgm:spPr>
      <dgm:t>
        <a:bodyPr/>
        <a:lstStyle/>
        <a:p>
          <a:pPr marL="0" lvl="0" indent="0" algn="ctr" defTabSz="622300">
            <a:lnSpc>
              <a:spcPct val="90000"/>
            </a:lnSpc>
            <a:spcBef>
              <a:spcPct val="0"/>
            </a:spcBef>
            <a:spcAft>
              <a:spcPct val="35000"/>
            </a:spcAft>
            <a:buNone/>
          </a:pPr>
          <a:r>
            <a:rPr lang="fr-FR" sz="1000" b="1" kern="1200" dirty="0">
              <a:solidFill>
                <a:srgbClr val="FF0000"/>
              </a:solidFill>
              <a:latin typeface="+mj-lt"/>
              <a:ea typeface="Arial"/>
              <a:cs typeface="Calibri" panose="020F0502020204030204" pitchFamily="34" charset="0"/>
            </a:rPr>
            <a:t>Vous êtes affecté dans l’établissement ou la ZR obtenu sur un vœu généré par extension</a:t>
          </a:r>
        </a:p>
      </dgm:t>
    </dgm:pt>
    <dgm:pt modelId="{61C638B3-1F37-4955-8962-AF875A6E5EC9}" type="parTrans" cxnId="{28DAACFB-AE8E-4632-8292-B60E0E646B45}">
      <dgm:prSet/>
      <dgm:spPr>
        <a:ln>
          <a:solidFill>
            <a:srgbClr val="21215A"/>
          </a:solidFill>
        </a:ln>
      </dgm:spPr>
      <dgm:t>
        <a:bodyPr/>
        <a:lstStyle/>
        <a:p>
          <a:endParaRPr lang="fr-FR"/>
        </a:p>
      </dgm:t>
    </dgm:pt>
    <dgm:pt modelId="{8044F7E4-B6D8-4E2D-8803-6073AB38A135}" type="sibTrans" cxnId="{28DAACFB-AE8E-4632-8292-B60E0E646B45}">
      <dgm:prSet/>
      <dgm:spPr/>
      <dgm:t>
        <a:bodyPr/>
        <a:lstStyle/>
        <a:p>
          <a:endParaRPr lang="fr-FR"/>
        </a:p>
      </dgm:t>
    </dgm:pt>
    <dgm:pt modelId="{0AA0AFE3-CF50-4457-A181-16F7C9998B77}" type="pres">
      <dgm:prSet presAssocID="{6B363D42-ED20-47C0-B27E-358546696A86}" presName="diagram" presStyleCnt="0">
        <dgm:presLayoutVars>
          <dgm:chPref val="1"/>
          <dgm:dir/>
          <dgm:animOne val="branch"/>
          <dgm:animLvl val="lvl"/>
          <dgm:resizeHandles val="exact"/>
        </dgm:presLayoutVars>
      </dgm:prSet>
      <dgm:spPr/>
    </dgm:pt>
    <dgm:pt modelId="{81BE5D30-B5E0-49F5-80C4-95CFBEAA7455}" type="pres">
      <dgm:prSet presAssocID="{8F5A9E0D-E4DE-47DF-9301-5F5560A51CB9}" presName="root1" presStyleCnt="0"/>
      <dgm:spPr/>
    </dgm:pt>
    <dgm:pt modelId="{76736AB0-FF26-4918-9640-FC9AA67E7DC6}" type="pres">
      <dgm:prSet presAssocID="{8F5A9E0D-E4DE-47DF-9301-5F5560A51CB9}" presName="LevelOneTextNode" presStyleLbl="node0" presStyleIdx="0" presStyleCnt="1">
        <dgm:presLayoutVars>
          <dgm:chPref val="3"/>
        </dgm:presLayoutVars>
      </dgm:prSet>
      <dgm:spPr/>
    </dgm:pt>
    <dgm:pt modelId="{BBE124CD-73F4-4DF0-BFE8-65429800D50B}" type="pres">
      <dgm:prSet presAssocID="{8F5A9E0D-E4DE-47DF-9301-5F5560A51CB9}" presName="level2hierChild" presStyleCnt="0"/>
      <dgm:spPr/>
    </dgm:pt>
    <dgm:pt modelId="{3BA5353B-0E50-4906-A581-44272A0E7207}" type="pres">
      <dgm:prSet presAssocID="{55DEF4F1-025F-46EA-A1CD-CEFF7F9D181C}" presName="conn2-1" presStyleLbl="parChTrans1D2" presStyleIdx="0" presStyleCnt="2"/>
      <dgm:spPr/>
    </dgm:pt>
    <dgm:pt modelId="{DEF07218-A97C-492B-9EC1-5B9221EC0B00}" type="pres">
      <dgm:prSet presAssocID="{55DEF4F1-025F-46EA-A1CD-CEFF7F9D181C}" presName="connTx" presStyleLbl="parChTrans1D2" presStyleIdx="0" presStyleCnt="2"/>
      <dgm:spPr/>
    </dgm:pt>
    <dgm:pt modelId="{910870BE-DC8F-490B-8E6E-F6AB8FB222D3}" type="pres">
      <dgm:prSet presAssocID="{11AD24A0-56C2-4F48-B7BE-E5C805556580}" presName="root2" presStyleCnt="0"/>
      <dgm:spPr/>
    </dgm:pt>
    <dgm:pt modelId="{E6C4E1AE-5F43-4FE2-8ADE-EAE0E111B37A}" type="pres">
      <dgm:prSet presAssocID="{11AD24A0-56C2-4F48-B7BE-E5C805556580}" presName="LevelTwoTextNode" presStyleLbl="node2" presStyleIdx="0" presStyleCnt="2">
        <dgm:presLayoutVars>
          <dgm:chPref val="3"/>
        </dgm:presLayoutVars>
      </dgm:prSet>
      <dgm:spPr/>
    </dgm:pt>
    <dgm:pt modelId="{60700DB8-520A-4BD3-A796-577DB07C43B0}" type="pres">
      <dgm:prSet presAssocID="{11AD24A0-56C2-4F48-B7BE-E5C805556580}" presName="level3hierChild" presStyleCnt="0"/>
      <dgm:spPr/>
    </dgm:pt>
    <dgm:pt modelId="{E0B9EDA9-97B8-4DEF-A047-F5B919F25C76}" type="pres">
      <dgm:prSet presAssocID="{A988A30A-8579-4635-B620-784706C62232}" presName="conn2-1" presStyleLbl="parChTrans1D3" presStyleIdx="0" presStyleCnt="2"/>
      <dgm:spPr/>
    </dgm:pt>
    <dgm:pt modelId="{8B48ED3F-49E6-409D-8FCF-EE99BDF9472C}" type="pres">
      <dgm:prSet presAssocID="{A988A30A-8579-4635-B620-784706C62232}" presName="connTx" presStyleLbl="parChTrans1D3" presStyleIdx="0" presStyleCnt="2"/>
      <dgm:spPr/>
    </dgm:pt>
    <dgm:pt modelId="{F4F8FA34-4D08-4F5B-850C-1CE3FD30AE3E}" type="pres">
      <dgm:prSet presAssocID="{F45DB407-A9FD-4ACC-9AB8-99FFB97B5CD0}" presName="root2" presStyleCnt="0"/>
      <dgm:spPr/>
    </dgm:pt>
    <dgm:pt modelId="{D193965F-3E3E-4F00-850F-98CD2835420A}" type="pres">
      <dgm:prSet presAssocID="{F45DB407-A9FD-4ACC-9AB8-99FFB97B5CD0}" presName="LevelTwoTextNode" presStyleLbl="node3" presStyleIdx="0" presStyleCnt="2">
        <dgm:presLayoutVars>
          <dgm:chPref val="3"/>
        </dgm:presLayoutVars>
      </dgm:prSet>
      <dgm:spPr/>
    </dgm:pt>
    <dgm:pt modelId="{F05D3000-9368-4763-84A7-030C5F34F9CA}" type="pres">
      <dgm:prSet presAssocID="{F45DB407-A9FD-4ACC-9AB8-99FFB97B5CD0}" presName="level3hierChild" presStyleCnt="0"/>
      <dgm:spPr/>
    </dgm:pt>
    <dgm:pt modelId="{2A0C45E0-52D6-4D2F-A10B-23DE0F4074C3}" type="pres">
      <dgm:prSet presAssocID="{5FD0EE7F-681C-4AF5-8425-5C7178EC31B4}" presName="conn2-1" presStyleLbl="parChTrans1D2" presStyleIdx="1" presStyleCnt="2"/>
      <dgm:spPr/>
    </dgm:pt>
    <dgm:pt modelId="{01C0C1D7-2CE9-4D35-BEFC-78861B877AC0}" type="pres">
      <dgm:prSet presAssocID="{5FD0EE7F-681C-4AF5-8425-5C7178EC31B4}" presName="connTx" presStyleLbl="parChTrans1D2" presStyleIdx="1" presStyleCnt="2"/>
      <dgm:spPr/>
    </dgm:pt>
    <dgm:pt modelId="{0575A1BA-677D-48D9-91F6-4471DF784056}" type="pres">
      <dgm:prSet presAssocID="{71518D89-D8FB-4521-9015-76C334FF644E}" presName="root2" presStyleCnt="0"/>
      <dgm:spPr/>
    </dgm:pt>
    <dgm:pt modelId="{68047B1F-EE68-4E2A-8798-53F4C93C5B54}" type="pres">
      <dgm:prSet presAssocID="{71518D89-D8FB-4521-9015-76C334FF644E}" presName="LevelTwoTextNode" presStyleLbl="node2" presStyleIdx="1" presStyleCnt="2">
        <dgm:presLayoutVars>
          <dgm:chPref val="3"/>
        </dgm:presLayoutVars>
      </dgm:prSet>
      <dgm:spPr/>
    </dgm:pt>
    <dgm:pt modelId="{3A736E14-EBFC-40BE-A876-9EA36B402D18}" type="pres">
      <dgm:prSet presAssocID="{71518D89-D8FB-4521-9015-76C334FF644E}" presName="level3hierChild" presStyleCnt="0"/>
      <dgm:spPr/>
    </dgm:pt>
    <dgm:pt modelId="{EC58711D-9D0F-44EA-910F-E0FAA6E26E19}" type="pres">
      <dgm:prSet presAssocID="{61C638B3-1F37-4955-8962-AF875A6E5EC9}" presName="conn2-1" presStyleLbl="parChTrans1D3" presStyleIdx="1" presStyleCnt="2"/>
      <dgm:spPr/>
    </dgm:pt>
    <dgm:pt modelId="{DA9E2D8A-9403-42FF-9346-1D137682EEE6}" type="pres">
      <dgm:prSet presAssocID="{61C638B3-1F37-4955-8962-AF875A6E5EC9}" presName="connTx" presStyleLbl="parChTrans1D3" presStyleIdx="1" presStyleCnt="2"/>
      <dgm:spPr/>
    </dgm:pt>
    <dgm:pt modelId="{EE7FF0CB-7711-440C-82B4-80AA9A773A0A}" type="pres">
      <dgm:prSet presAssocID="{741A2DE1-8FD6-410D-9E10-F70369227828}" presName="root2" presStyleCnt="0"/>
      <dgm:spPr/>
    </dgm:pt>
    <dgm:pt modelId="{6540D465-6AA8-4747-85B3-57E38CE8925D}" type="pres">
      <dgm:prSet presAssocID="{741A2DE1-8FD6-410D-9E10-F70369227828}" presName="LevelTwoTextNode" presStyleLbl="node3" presStyleIdx="1" presStyleCnt="2">
        <dgm:presLayoutVars>
          <dgm:chPref val="3"/>
        </dgm:presLayoutVars>
      </dgm:prSet>
      <dgm:spPr/>
    </dgm:pt>
    <dgm:pt modelId="{F3346E65-E712-4D97-A420-6D44F6F44B0D}" type="pres">
      <dgm:prSet presAssocID="{741A2DE1-8FD6-410D-9E10-F70369227828}" presName="level3hierChild" presStyleCnt="0"/>
      <dgm:spPr/>
    </dgm:pt>
  </dgm:ptLst>
  <dgm:cxnLst>
    <dgm:cxn modelId="{87FE9200-8D43-4206-B687-A5E232BB6C87}" type="presOf" srcId="{61C638B3-1F37-4955-8962-AF875A6E5EC9}" destId="{EC58711D-9D0F-44EA-910F-E0FAA6E26E19}" srcOrd="0" destOrd="0" presId="urn:microsoft.com/office/officeart/2005/8/layout/hierarchy2"/>
    <dgm:cxn modelId="{4D69241A-77BD-4231-B82B-8103145AE740}" srcId="{11AD24A0-56C2-4F48-B7BE-E5C805556580}" destId="{F45DB407-A9FD-4ACC-9AB8-99FFB97B5CD0}" srcOrd="0" destOrd="0" parTransId="{A988A30A-8579-4635-B620-784706C62232}" sibTransId="{BF6FF8BB-A334-40CE-8E40-AC690105DFC3}"/>
    <dgm:cxn modelId="{46828131-DF23-46B5-81B9-3DDFE4E2D03E}" type="presOf" srcId="{55DEF4F1-025F-46EA-A1CD-CEFF7F9D181C}" destId="{3BA5353B-0E50-4906-A581-44272A0E7207}" srcOrd="0" destOrd="0" presId="urn:microsoft.com/office/officeart/2005/8/layout/hierarchy2"/>
    <dgm:cxn modelId="{11E4BF3B-B8DA-4731-BEAB-013270DF5433}" type="presOf" srcId="{5FD0EE7F-681C-4AF5-8425-5C7178EC31B4}" destId="{01C0C1D7-2CE9-4D35-BEFC-78861B877AC0}" srcOrd="1" destOrd="0" presId="urn:microsoft.com/office/officeart/2005/8/layout/hierarchy2"/>
    <dgm:cxn modelId="{5E125B62-1A63-440D-98A2-8E1E641F5EE1}" type="presOf" srcId="{71518D89-D8FB-4521-9015-76C334FF644E}" destId="{68047B1F-EE68-4E2A-8798-53F4C93C5B54}" srcOrd="0" destOrd="0" presId="urn:microsoft.com/office/officeart/2005/8/layout/hierarchy2"/>
    <dgm:cxn modelId="{C03A854B-9D90-4314-8A76-428BE9CBA02B}" type="presOf" srcId="{5FD0EE7F-681C-4AF5-8425-5C7178EC31B4}" destId="{2A0C45E0-52D6-4D2F-A10B-23DE0F4074C3}" srcOrd="0" destOrd="0" presId="urn:microsoft.com/office/officeart/2005/8/layout/hierarchy2"/>
    <dgm:cxn modelId="{F1EEF757-15B0-4CAE-9111-461888FCDB5B}" type="presOf" srcId="{11AD24A0-56C2-4F48-B7BE-E5C805556580}" destId="{E6C4E1AE-5F43-4FE2-8ADE-EAE0E111B37A}" srcOrd="0" destOrd="0" presId="urn:microsoft.com/office/officeart/2005/8/layout/hierarchy2"/>
    <dgm:cxn modelId="{242CE978-631F-478B-BAF3-117FFCADA4EA}" type="presOf" srcId="{55DEF4F1-025F-46EA-A1CD-CEFF7F9D181C}" destId="{DEF07218-A97C-492B-9EC1-5B9221EC0B00}" srcOrd="1" destOrd="0" presId="urn:microsoft.com/office/officeart/2005/8/layout/hierarchy2"/>
    <dgm:cxn modelId="{EA732D7F-532D-4952-99C1-B9F1E0141E82}" srcId="{6B363D42-ED20-47C0-B27E-358546696A86}" destId="{8F5A9E0D-E4DE-47DF-9301-5F5560A51CB9}" srcOrd="0" destOrd="0" parTransId="{EA624933-518B-4BE2-9BC6-C620945956E1}" sibTransId="{343174C6-5010-4404-8969-C9B8BE35B71F}"/>
    <dgm:cxn modelId="{F9EB8984-EE1B-4E6A-9FA5-B1E232FB5137}" srcId="{8F5A9E0D-E4DE-47DF-9301-5F5560A51CB9}" destId="{11AD24A0-56C2-4F48-B7BE-E5C805556580}" srcOrd="0" destOrd="0" parTransId="{55DEF4F1-025F-46EA-A1CD-CEFF7F9D181C}" sibTransId="{5A25A04A-C68D-4DB0-89AA-E2184034DE40}"/>
    <dgm:cxn modelId="{7DAB4785-8034-4238-A431-138EF2AB34A8}" type="presOf" srcId="{8F5A9E0D-E4DE-47DF-9301-5F5560A51CB9}" destId="{76736AB0-FF26-4918-9640-FC9AA67E7DC6}" srcOrd="0" destOrd="0" presId="urn:microsoft.com/office/officeart/2005/8/layout/hierarchy2"/>
    <dgm:cxn modelId="{4AAACD92-FE09-41C6-814D-FC1A8D7F98A0}" type="presOf" srcId="{61C638B3-1F37-4955-8962-AF875A6E5EC9}" destId="{DA9E2D8A-9403-42FF-9346-1D137682EEE6}" srcOrd="1" destOrd="0" presId="urn:microsoft.com/office/officeart/2005/8/layout/hierarchy2"/>
    <dgm:cxn modelId="{9B610897-CBE8-4633-8EA8-B8802D3EA3D9}" type="presOf" srcId="{A988A30A-8579-4635-B620-784706C62232}" destId="{E0B9EDA9-97B8-4DEF-A047-F5B919F25C76}" srcOrd="0" destOrd="0" presId="urn:microsoft.com/office/officeart/2005/8/layout/hierarchy2"/>
    <dgm:cxn modelId="{5E7527CC-0832-400D-9A4D-D8508FA68D1D}" type="presOf" srcId="{6B363D42-ED20-47C0-B27E-358546696A86}" destId="{0AA0AFE3-CF50-4457-A181-16F7C9998B77}" srcOrd="0" destOrd="0" presId="urn:microsoft.com/office/officeart/2005/8/layout/hierarchy2"/>
    <dgm:cxn modelId="{6A1EA5CF-08B7-44A6-832D-DF0E108EBE86}" srcId="{8F5A9E0D-E4DE-47DF-9301-5F5560A51CB9}" destId="{71518D89-D8FB-4521-9015-76C334FF644E}" srcOrd="1" destOrd="0" parTransId="{5FD0EE7F-681C-4AF5-8425-5C7178EC31B4}" sibTransId="{1CC8F894-524B-4358-BBC7-2166E0F43BC9}"/>
    <dgm:cxn modelId="{C5C439DC-A92F-4040-A682-3D236DE3D0DB}" type="presOf" srcId="{741A2DE1-8FD6-410D-9E10-F70369227828}" destId="{6540D465-6AA8-4747-85B3-57E38CE8925D}" srcOrd="0" destOrd="0" presId="urn:microsoft.com/office/officeart/2005/8/layout/hierarchy2"/>
    <dgm:cxn modelId="{F0C7B7E9-8154-4551-B47A-97923CBDD000}" type="presOf" srcId="{F45DB407-A9FD-4ACC-9AB8-99FFB97B5CD0}" destId="{D193965F-3E3E-4F00-850F-98CD2835420A}" srcOrd="0" destOrd="0" presId="urn:microsoft.com/office/officeart/2005/8/layout/hierarchy2"/>
    <dgm:cxn modelId="{7B49FCEC-D70B-4F3F-87B7-C1A41A395C53}" type="presOf" srcId="{A988A30A-8579-4635-B620-784706C62232}" destId="{8B48ED3F-49E6-409D-8FCF-EE99BDF9472C}" srcOrd="1" destOrd="0" presId="urn:microsoft.com/office/officeart/2005/8/layout/hierarchy2"/>
    <dgm:cxn modelId="{28DAACFB-AE8E-4632-8292-B60E0E646B45}" srcId="{71518D89-D8FB-4521-9015-76C334FF644E}" destId="{741A2DE1-8FD6-410D-9E10-F70369227828}" srcOrd="0" destOrd="0" parTransId="{61C638B3-1F37-4955-8962-AF875A6E5EC9}" sibTransId="{8044F7E4-B6D8-4E2D-8803-6073AB38A135}"/>
    <dgm:cxn modelId="{F384CC40-5B11-481D-BB06-133AE7EE10DF}" type="presParOf" srcId="{0AA0AFE3-CF50-4457-A181-16F7C9998B77}" destId="{81BE5D30-B5E0-49F5-80C4-95CFBEAA7455}" srcOrd="0" destOrd="0" presId="urn:microsoft.com/office/officeart/2005/8/layout/hierarchy2"/>
    <dgm:cxn modelId="{2B4A6D8C-BC86-4152-A2C9-5A83897EA7AE}" type="presParOf" srcId="{81BE5D30-B5E0-49F5-80C4-95CFBEAA7455}" destId="{76736AB0-FF26-4918-9640-FC9AA67E7DC6}" srcOrd="0" destOrd="0" presId="urn:microsoft.com/office/officeart/2005/8/layout/hierarchy2"/>
    <dgm:cxn modelId="{D57874DF-1C38-4FAF-A4CF-C145241545E3}" type="presParOf" srcId="{81BE5D30-B5E0-49F5-80C4-95CFBEAA7455}" destId="{BBE124CD-73F4-4DF0-BFE8-65429800D50B}" srcOrd="1" destOrd="0" presId="urn:microsoft.com/office/officeart/2005/8/layout/hierarchy2"/>
    <dgm:cxn modelId="{0AFC17D6-BF57-4BA8-B107-8F7A3FEEE8D5}" type="presParOf" srcId="{BBE124CD-73F4-4DF0-BFE8-65429800D50B}" destId="{3BA5353B-0E50-4906-A581-44272A0E7207}" srcOrd="0" destOrd="0" presId="urn:microsoft.com/office/officeart/2005/8/layout/hierarchy2"/>
    <dgm:cxn modelId="{A8BA265C-EF8C-4235-8849-0AFFB581A108}" type="presParOf" srcId="{3BA5353B-0E50-4906-A581-44272A0E7207}" destId="{DEF07218-A97C-492B-9EC1-5B9221EC0B00}" srcOrd="0" destOrd="0" presId="urn:microsoft.com/office/officeart/2005/8/layout/hierarchy2"/>
    <dgm:cxn modelId="{E8D8E64D-DD0D-41CE-BFAC-98947B26373C}" type="presParOf" srcId="{BBE124CD-73F4-4DF0-BFE8-65429800D50B}" destId="{910870BE-DC8F-490B-8E6E-F6AB8FB222D3}" srcOrd="1" destOrd="0" presId="urn:microsoft.com/office/officeart/2005/8/layout/hierarchy2"/>
    <dgm:cxn modelId="{855FF3B5-1591-48A6-BA2E-4C1FCD991A22}" type="presParOf" srcId="{910870BE-DC8F-490B-8E6E-F6AB8FB222D3}" destId="{E6C4E1AE-5F43-4FE2-8ADE-EAE0E111B37A}" srcOrd="0" destOrd="0" presId="urn:microsoft.com/office/officeart/2005/8/layout/hierarchy2"/>
    <dgm:cxn modelId="{07270BBA-C1CA-4774-A08A-12CE524C93EA}" type="presParOf" srcId="{910870BE-DC8F-490B-8E6E-F6AB8FB222D3}" destId="{60700DB8-520A-4BD3-A796-577DB07C43B0}" srcOrd="1" destOrd="0" presId="urn:microsoft.com/office/officeart/2005/8/layout/hierarchy2"/>
    <dgm:cxn modelId="{683BE9A0-C9AC-4AEB-A753-1DE28D5B6E23}" type="presParOf" srcId="{60700DB8-520A-4BD3-A796-577DB07C43B0}" destId="{E0B9EDA9-97B8-4DEF-A047-F5B919F25C76}" srcOrd="0" destOrd="0" presId="urn:microsoft.com/office/officeart/2005/8/layout/hierarchy2"/>
    <dgm:cxn modelId="{055ACFDF-FFFA-4066-A69F-87EF6889F10F}" type="presParOf" srcId="{E0B9EDA9-97B8-4DEF-A047-F5B919F25C76}" destId="{8B48ED3F-49E6-409D-8FCF-EE99BDF9472C}" srcOrd="0" destOrd="0" presId="urn:microsoft.com/office/officeart/2005/8/layout/hierarchy2"/>
    <dgm:cxn modelId="{8A9DE7DA-732A-4749-B7A7-D1D8E4706C2F}" type="presParOf" srcId="{60700DB8-520A-4BD3-A796-577DB07C43B0}" destId="{F4F8FA34-4D08-4F5B-850C-1CE3FD30AE3E}" srcOrd="1" destOrd="0" presId="urn:microsoft.com/office/officeart/2005/8/layout/hierarchy2"/>
    <dgm:cxn modelId="{73493455-B9D2-46C2-B63A-A1EA2510074F}" type="presParOf" srcId="{F4F8FA34-4D08-4F5B-850C-1CE3FD30AE3E}" destId="{D193965F-3E3E-4F00-850F-98CD2835420A}" srcOrd="0" destOrd="0" presId="urn:microsoft.com/office/officeart/2005/8/layout/hierarchy2"/>
    <dgm:cxn modelId="{D831D098-CECB-4E2D-8A40-95B736CB1963}" type="presParOf" srcId="{F4F8FA34-4D08-4F5B-850C-1CE3FD30AE3E}" destId="{F05D3000-9368-4763-84A7-030C5F34F9CA}" srcOrd="1" destOrd="0" presId="urn:microsoft.com/office/officeart/2005/8/layout/hierarchy2"/>
    <dgm:cxn modelId="{F0F3E23C-0F05-4EF9-9ECB-7C7012B1AFEA}" type="presParOf" srcId="{BBE124CD-73F4-4DF0-BFE8-65429800D50B}" destId="{2A0C45E0-52D6-4D2F-A10B-23DE0F4074C3}" srcOrd="2" destOrd="0" presId="urn:microsoft.com/office/officeart/2005/8/layout/hierarchy2"/>
    <dgm:cxn modelId="{6CA771D7-E53A-4739-B59B-AD851FF2D332}" type="presParOf" srcId="{2A0C45E0-52D6-4D2F-A10B-23DE0F4074C3}" destId="{01C0C1D7-2CE9-4D35-BEFC-78861B877AC0}" srcOrd="0" destOrd="0" presId="urn:microsoft.com/office/officeart/2005/8/layout/hierarchy2"/>
    <dgm:cxn modelId="{9826007A-9889-4D94-97F5-D59297F79264}" type="presParOf" srcId="{BBE124CD-73F4-4DF0-BFE8-65429800D50B}" destId="{0575A1BA-677D-48D9-91F6-4471DF784056}" srcOrd="3" destOrd="0" presId="urn:microsoft.com/office/officeart/2005/8/layout/hierarchy2"/>
    <dgm:cxn modelId="{CE1A209B-2524-42A8-AB2F-5A783C455F35}" type="presParOf" srcId="{0575A1BA-677D-48D9-91F6-4471DF784056}" destId="{68047B1F-EE68-4E2A-8798-53F4C93C5B54}" srcOrd="0" destOrd="0" presId="urn:microsoft.com/office/officeart/2005/8/layout/hierarchy2"/>
    <dgm:cxn modelId="{F784A26B-C3DA-4B03-A5CD-7B6B2C07D478}" type="presParOf" srcId="{0575A1BA-677D-48D9-91F6-4471DF784056}" destId="{3A736E14-EBFC-40BE-A876-9EA36B402D18}" srcOrd="1" destOrd="0" presId="urn:microsoft.com/office/officeart/2005/8/layout/hierarchy2"/>
    <dgm:cxn modelId="{B437C0AF-20FE-4AF1-9AB1-EDBB0416B836}" type="presParOf" srcId="{3A736E14-EBFC-40BE-A876-9EA36B402D18}" destId="{EC58711D-9D0F-44EA-910F-E0FAA6E26E19}" srcOrd="0" destOrd="0" presId="urn:microsoft.com/office/officeart/2005/8/layout/hierarchy2"/>
    <dgm:cxn modelId="{FFA823E9-D9A3-45A4-81E4-B26A64C2DB5B}" type="presParOf" srcId="{EC58711D-9D0F-44EA-910F-E0FAA6E26E19}" destId="{DA9E2D8A-9403-42FF-9346-1D137682EEE6}" srcOrd="0" destOrd="0" presId="urn:microsoft.com/office/officeart/2005/8/layout/hierarchy2"/>
    <dgm:cxn modelId="{CA230B9E-E790-48E3-AE5B-5210944E962F}" type="presParOf" srcId="{3A736E14-EBFC-40BE-A876-9EA36B402D18}" destId="{EE7FF0CB-7711-440C-82B4-80AA9A773A0A}" srcOrd="1" destOrd="0" presId="urn:microsoft.com/office/officeart/2005/8/layout/hierarchy2"/>
    <dgm:cxn modelId="{81CD97C6-10C5-42DD-AD67-9A215B572E71}" type="presParOf" srcId="{EE7FF0CB-7711-440C-82B4-80AA9A773A0A}" destId="{6540D465-6AA8-4747-85B3-57E38CE8925D}" srcOrd="0" destOrd="0" presId="urn:microsoft.com/office/officeart/2005/8/layout/hierarchy2"/>
    <dgm:cxn modelId="{D2C06BA5-5DD2-4337-BD26-0C83CBC7121A}" type="presParOf" srcId="{EE7FF0CB-7711-440C-82B4-80AA9A773A0A}" destId="{F3346E65-E712-4D97-A420-6D44F6F44B0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A604F-6791-4D9C-A43E-80EA8898B439}">
      <dsp:nvSpPr>
        <dsp:cNvPr id="0" name=""/>
        <dsp:cNvSpPr/>
      </dsp:nvSpPr>
      <dsp:spPr>
        <a:xfrm>
          <a:off x="0" y="1015312"/>
          <a:ext cx="8316456" cy="1353750"/>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BBCAAD-5184-4154-A0C0-C415E6D0E1B1}">
      <dsp:nvSpPr>
        <dsp:cNvPr id="0" name=""/>
        <dsp:cNvSpPr/>
      </dsp:nvSpPr>
      <dsp:spPr>
        <a:xfrm>
          <a:off x="117632" y="0"/>
          <a:ext cx="1004781" cy="135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fr-FR" sz="1100" b="1" kern="1200" dirty="0">
              <a:latin typeface="+mj-lt"/>
              <a:cs typeface="Calibri" panose="020F0502020204030204" pitchFamily="34" charset="0"/>
            </a:rPr>
            <a:t>Saisie des vœux</a:t>
          </a:r>
        </a:p>
        <a:p>
          <a:pPr marL="0" lvl="0" indent="0" algn="ctr" defTabSz="488950">
            <a:lnSpc>
              <a:spcPct val="90000"/>
            </a:lnSpc>
            <a:spcBef>
              <a:spcPct val="0"/>
            </a:spcBef>
            <a:spcAft>
              <a:spcPts val="0"/>
            </a:spcAft>
            <a:buNone/>
          </a:pPr>
          <a:r>
            <a:rPr lang="fr-FR" sz="1100" kern="1200" dirty="0">
              <a:latin typeface="+mj-lt"/>
              <a:cs typeface="Calibri" panose="020F0502020204030204" pitchFamily="34" charset="0"/>
            </a:rPr>
            <a:t>Du 23 mars 2026 (12h) au </a:t>
          </a:r>
        </a:p>
        <a:p>
          <a:pPr marL="0" lvl="0" indent="0" algn="ctr" defTabSz="488950">
            <a:lnSpc>
              <a:spcPct val="90000"/>
            </a:lnSpc>
            <a:spcBef>
              <a:spcPct val="0"/>
            </a:spcBef>
            <a:spcAft>
              <a:spcPts val="0"/>
            </a:spcAft>
            <a:buNone/>
          </a:pPr>
          <a:r>
            <a:rPr lang="fr-FR" sz="1100" kern="1200" dirty="0">
              <a:latin typeface="+mj-lt"/>
              <a:cs typeface="Calibri" panose="020F0502020204030204" pitchFamily="34" charset="0"/>
            </a:rPr>
            <a:t>7 avril 2026 (12h)</a:t>
          </a:r>
          <a:endParaRPr lang="fr-FR" sz="1000" kern="1200" dirty="0">
            <a:latin typeface="+mj-lt"/>
            <a:cs typeface="Calibri" panose="020F0502020204030204" pitchFamily="34" charset="0"/>
          </a:endParaRPr>
        </a:p>
      </dsp:txBody>
      <dsp:txXfrm>
        <a:off x="117632" y="0"/>
        <a:ext cx="1004781" cy="1353750"/>
      </dsp:txXfrm>
    </dsp:sp>
    <dsp:sp modelId="{44C1FCD1-7E88-4A80-954D-CB45A651A105}">
      <dsp:nvSpPr>
        <dsp:cNvPr id="0" name=""/>
        <dsp:cNvSpPr/>
      </dsp:nvSpPr>
      <dsp:spPr>
        <a:xfrm>
          <a:off x="445677" y="1510511"/>
          <a:ext cx="338437" cy="338437"/>
        </a:xfrm>
        <a:prstGeom prst="ellipse">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411B7F-879A-4146-A3C6-9FAFFD4C740A}">
      <dsp:nvSpPr>
        <dsp:cNvPr id="0" name=""/>
        <dsp:cNvSpPr/>
      </dsp:nvSpPr>
      <dsp:spPr>
        <a:xfrm>
          <a:off x="790213" y="2008613"/>
          <a:ext cx="1585955" cy="135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fr-FR" sz="1100" b="1" kern="1200" dirty="0">
              <a:latin typeface="+mj-lt"/>
              <a:cs typeface="Calibri" panose="020F0502020204030204" pitchFamily="34" charset="0"/>
            </a:rPr>
            <a:t>- téléchargement de la confirmation de mutation sur I-prof/SIAM  </a:t>
          </a:r>
        </a:p>
        <a:p>
          <a:pPr marL="0" lvl="0" indent="0" algn="ctr" defTabSz="488950">
            <a:lnSpc>
              <a:spcPct val="90000"/>
            </a:lnSpc>
            <a:spcBef>
              <a:spcPct val="0"/>
            </a:spcBef>
            <a:spcAft>
              <a:spcPct val="35000"/>
            </a:spcAft>
            <a:buNone/>
          </a:pPr>
          <a:r>
            <a:rPr lang="fr-FR" sz="1100" b="1" kern="1200" dirty="0">
              <a:latin typeface="+mj-lt"/>
              <a:cs typeface="Calibri" panose="020F0502020204030204" pitchFamily="34" charset="0"/>
            </a:rPr>
            <a:t>- téléversement de la confirmation de mutation et des pièces justificatives</a:t>
          </a:r>
        </a:p>
        <a:p>
          <a:pPr marL="0" lvl="0" indent="0" algn="ctr" defTabSz="488950">
            <a:lnSpc>
              <a:spcPct val="90000"/>
            </a:lnSpc>
            <a:spcBef>
              <a:spcPct val="0"/>
            </a:spcBef>
            <a:spcAft>
              <a:spcPct val="35000"/>
            </a:spcAft>
            <a:buNone/>
          </a:pPr>
          <a:r>
            <a:rPr lang="fr-FR" sz="1100" kern="1200" dirty="0">
              <a:latin typeface="+mj-lt"/>
              <a:cs typeface="Calibri" panose="020F0502020204030204" pitchFamily="34" charset="0"/>
            </a:rPr>
            <a:t>Du 8 avril 2026 au 13 avril 2026</a:t>
          </a:r>
        </a:p>
      </dsp:txBody>
      <dsp:txXfrm>
        <a:off x="790213" y="2008613"/>
        <a:ext cx="1585955" cy="1353750"/>
      </dsp:txXfrm>
    </dsp:sp>
    <dsp:sp modelId="{7EE0A8C2-40D3-473E-A8BD-CF112F3FF84A}">
      <dsp:nvSpPr>
        <dsp:cNvPr id="0" name=""/>
        <dsp:cNvSpPr/>
      </dsp:nvSpPr>
      <dsp:spPr>
        <a:xfrm>
          <a:off x="1413170" y="1510507"/>
          <a:ext cx="338437" cy="338437"/>
        </a:xfrm>
        <a:prstGeom prst="ellipse">
          <a:avLst/>
        </a:prstGeom>
        <a:solidFill>
          <a:srgbClr val="21215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20638D-0088-4090-8459-38D437771C2E}">
      <dsp:nvSpPr>
        <dsp:cNvPr id="0" name=""/>
        <dsp:cNvSpPr/>
      </dsp:nvSpPr>
      <dsp:spPr>
        <a:xfrm>
          <a:off x="1844954" y="0"/>
          <a:ext cx="1577364" cy="135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fr-FR" sz="1100" b="1" kern="1200" dirty="0">
              <a:latin typeface="+mj-lt"/>
              <a:cs typeface="Calibri" panose="020F0502020204030204" pitchFamily="34" charset="0"/>
            </a:rPr>
            <a:t>Affichage provisoire des barèmes sur I-Prof/SIAM</a:t>
          </a:r>
        </a:p>
        <a:p>
          <a:pPr marL="0" lvl="0" indent="0" algn="ctr" defTabSz="488950">
            <a:lnSpc>
              <a:spcPct val="90000"/>
            </a:lnSpc>
            <a:spcBef>
              <a:spcPct val="0"/>
            </a:spcBef>
            <a:spcAft>
              <a:spcPct val="35000"/>
            </a:spcAft>
            <a:buNone/>
          </a:pPr>
          <a:r>
            <a:rPr lang="fr-FR" sz="1100" kern="1200" dirty="0">
              <a:latin typeface="+mj-lt"/>
              <a:cs typeface="Calibri" panose="020F0502020204030204" pitchFamily="34" charset="0"/>
            </a:rPr>
            <a:t>6 mai 2026 (16h)</a:t>
          </a:r>
        </a:p>
      </dsp:txBody>
      <dsp:txXfrm>
        <a:off x="1844954" y="0"/>
        <a:ext cx="1577364" cy="1353750"/>
      </dsp:txXfrm>
    </dsp:sp>
    <dsp:sp modelId="{855B36D1-7499-4F32-9D76-447F42576BEE}">
      <dsp:nvSpPr>
        <dsp:cNvPr id="0" name=""/>
        <dsp:cNvSpPr/>
      </dsp:nvSpPr>
      <dsp:spPr>
        <a:xfrm>
          <a:off x="2382399" y="1512169"/>
          <a:ext cx="338437" cy="338437"/>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A73D0A-8320-4F9E-B7F3-C5B4C5939F4A}">
      <dsp:nvSpPr>
        <dsp:cNvPr id="0" name=""/>
        <dsp:cNvSpPr/>
      </dsp:nvSpPr>
      <dsp:spPr>
        <a:xfrm>
          <a:off x="3110641" y="1988537"/>
          <a:ext cx="1033451" cy="135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fr-FR" sz="1100" b="1" kern="1200" dirty="0">
              <a:latin typeface="+mj-lt"/>
              <a:cs typeface="Calibri" panose="020F0502020204030204" pitchFamily="34" charset="0"/>
            </a:rPr>
            <a:t>Demande de modification des barèmes</a:t>
          </a:r>
        </a:p>
        <a:p>
          <a:pPr marL="0" lvl="0" indent="0" algn="ctr" defTabSz="488950">
            <a:lnSpc>
              <a:spcPct val="90000"/>
            </a:lnSpc>
            <a:spcBef>
              <a:spcPct val="0"/>
            </a:spcBef>
            <a:spcAft>
              <a:spcPct val="35000"/>
            </a:spcAft>
            <a:buNone/>
          </a:pPr>
          <a:r>
            <a:rPr lang="fr-FR" sz="1100" kern="1200" dirty="0">
              <a:latin typeface="+mj-lt"/>
              <a:cs typeface="Calibri" panose="020F0502020204030204" pitchFamily="34" charset="0"/>
            </a:rPr>
            <a:t>Du 6 mai 2026 (16h) au 27 mai 2026 (12h) </a:t>
          </a:r>
        </a:p>
      </dsp:txBody>
      <dsp:txXfrm>
        <a:off x="3110641" y="1988537"/>
        <a:ext cx="1033451" cy="1353750"/>
      </dsp:txXfrm>
    </dsp:sp>
    <dsp:sp modelId="{5E9C08A1-0A54-4965-AB07-47B421159ECB}">
      <dsp:nvSpPr>
        <dsp:cNvPr id="0" name=""/>
        <dsp:cNvSpPr/>
      </dsp:nvSpPr>
      <dsp:spPr>
        <a:xfrm>
          <a:off x="3430283" y="1512169"/>
          <a:ext cx="338437" cy="338437"/>
        </a:xfrm>
        <a:prstGeom prst="ellipse">
          <a:avLst/>
        </a:prstGeom>
        <a:solidFill>
          <a:srgbClr val="37DCB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35B15F-67C1-4A5F-A0EF-52D33C4F8BF2}">
      <dsp:nvSpPr>
        <dsp:cNvPr id="0" name=""/>
        <dsp:cNvSpPr/>
      </dsp:nvSpPr>
      <dsp:spPr>
        <a:xfrm>
          <a:off x="4095064" y="0"/>
          <a:ext cx="1056483" cy="135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fr-FR" sz="1100" b="1" kern="1200" dirty="0"/>
            <a:t>Affichage définitif des barèmes </a:t>
          </a:r>
        </a:p>
        <a:p>
          <a:pPr marL="0" lvl="0" indent="0" algn="ctr" defTabSz="488950">
            <a:lnSpc>
              <a:spcPct val="90000"/>
            </a:lnSpc>
            <a:spcBef>
              <a:spcPct val="0"/>
            </a:spcBef>
            <a:spcAft>
              <a:spcPct val="35000"/>
            </a:spcAft>
            <a:buNone/>
          </a:pPr>
          <a:r>
            <a:rPr lang="fr-FR" sz="1100" kern="1200" dirty="0"/>
            <a:t>28 mai 2026 (16h)</a:t>
          </a:r>
          <a:endParaRPr lang="fr-FR" sz="1100" kern="1200" dirty="0">
            <a:latin typeface="+mj-lt"/>
            <a:cs typeface="Calibri" panose="020F0502020204030204" pitchFamily="34" charset="0"/>
          </a:endParaRPr>
        </a:p>
      </dsp:txBody>
      <dsp:txXfrm>
        <a:off x="4095064" y="0"/>
        <a:ext cx="1056483" cy="1353750"/>
      </dsp:txXfrm>
    </dsp:sp>
    <dsp:sp modelId="{F63AAF0F-5027-4D31-A452-5103C7A1A996}">
      <dsp:nvSpPr>
        <dsp:cNvPr id="0" name=""/>
        <dsp:cNvSpPr/>
      </dsp:nvSpPr>
      <dsp:spPr>
        <a:xfrm>
          <a:off x="4412426" y="1512169"/>
          <a:ext cx="338437" cy="338437"/>
        </a:xfrm>
        <a:prstGeom prst="ellipse">
          <a:avLst/>
        </a:prstGeom>
        <a:solidFill>
          <a:srgbClr val="C9E16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57D2B6-E13F-4F00-9D8D-0AFCB8EF7500}">
      <dsp:nvSpPr>
        <dsp:cNvPr id="0" name=""/>
        <dsp:cNvSpPr/>
      </dsp:nvSpPr>
      <dsp:spPr>
        <a:xfrm>
          <a:off x="5900023" y="457753"/>
          <a:ext cx="1052020" cy="952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fr-FR" sz="1100" b="1" i="0" kern="1200" dirty="0">
              <a:latin typeface="+mj-lt"/>
              <a:cs typeface="Calibri" panose="020F0502020204030204" pitchFamily="34" charset="0"/>
            </a:rPr>
            <a:t>Demande de révision d’affectation</a:t>
          </a:r>
        </a:p>
        <a:p>
          <a:pPr marL="0" lvl="0" indent="0" algn="ctr" defTabSz="488950">
            <a:lnSpc>
              <a:spcPct val="90000"/>
            </a:lnSpc>
            <a:spcBef>
              <a:spcPct val="0"/>
            </a:spcBef>
            <a:spcAft>
              <a:spcPct val="35000"/>
            </a:spcAft>
            <a:buNone/>
          </a:pPr>
          <a:r>
            <a:rPr lang="fr-FR" sz="1100" kern="1200" dirty="0">
              <a:latin typeface="+mj-lt"/>
              <a:cs typeface="Calibri" panose="020F0502020204030204" pitchFamily="34" charset="0"/>
            </a:rPr>
            <a:t>Du 5 juin au</a:t>
          </a:r>
          <a:br>
            <a:rPr lang="fr-FR" sz="1100" kern="1200" dirty="0">
              <a:latin typeface="+mj-lt"/>
              <a:cs typeface="Calibri" panose="020F0502020204030204" pitchFamily="34" charset="0"/>
            </a:rPr>
          </a:br>
          <a:r>
            <a:rPr lang="fr-FR" sz="1100" kern="1200" dirty="0">
              <a:latin typeface="+mj-lt"/>
              <a:cs typeface="Calibri" panose="020F0502020204030204" pitchFamily="34" charset="0"/>
            </a:rPr>
            <a:t>5 août 2026</a:t>
          </a:r>
        </a:p>
      </dsp:txBody>
      <dsp:txXfrm>
        <a:off x="5900023" y="457753"/>
        <a:ext cx="1052020" cy="952431"/>
      </dsp:txXfrm>
    </dsp:sp>
    <dsp:sp modelId="{40C77F51-112F-438C-8E70-0BCC004A0385}">
      <dsp:nvSpPr>
        <dsp:cNvPr id="0" name=""/>
        <dsp:cNvSpPr/>
      </dsp:nvSpPr>
      <dsp:spPr>
        <a:xfrm>
          <a:off x="6208038" y="1512169"/>
          <a:ext cx="338437" cy="338437"/>
        </a:xfrm>
        <a:prstGeom prst="ellipse">
          <a:avLst/>
        </a:prstGeom>
        <a:solidFill>
          <a:srgbClr val="FF777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7358B-CE4A-485B-B995-8B01BFB3E079}">
      <dsp:nvSpPr>
        <dsp:cNvPr id="0" name=""/>
        <dsp:cNvSpPr/>
      </dsp:nvSpPr>
      <dsp:spPr>
        <a:xfrm>
          <a:off x="913502" y="-159601"/>
          <a:ext cx="1538173" cy="994717"/>
        </a:xfrm>
        <a:prstGeom prst="roundRect">
          <a:avLst/>
        </a:prstGeom>
        <a:solidFill>
          <a:srgbClr val="FFC6CA"/>
        </a:solidFill>
        <a:ln w="25400" cap="flat" cmpd="sng" algn="ctr">
          <a:solidFill>
            <a:srgbClr val="FFC6C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i="0" kern="1200" dirty="0">
              <a:solidFill>
                <a:schemeClr val="tx1"/>
              </a:solidFill>
              <a:latin typeface="+mj-lt"/>
              <a:cs typeface="Calibri" panose="020F0502020204030204" pitchFamily="34" charset="0"/>
            </a:rPr>
            <a:t>ZRD : </a:t>
          </a:r>
          <a:r>
            <a:rPr lang="fr-FR" sz="1200" b="1" u="sng" kern="1200" dirty="0">
              <a:solidFill>
                <a:schemeClr val="tx1"/>
              </a:solidFill>
              <a:latin typeface="+mj-lt"/>
              <a:cs typeface="Calibri" panose="020F0502020204030204" pitchFamily="34" charset="0"/>
            </a:rPr>
            <a:t>Yvelines</a:t>
          </a:r>
          <a:r>
            <a:rPr lang="fr-FR" sz="1200" u="sng" kern="1200" dirty="0">
              <a:solidFill>
                <a:schemeClr val="tx1"/>
              </a:solidFill>
              <a:latin typeface="+mj-lt"/>
              <a:cs typeface="Calibri" panose="020F0502020204030204" pitchFamily="34" charset="0"/>
            </a:rPr>
            <a:t> </a:t>
          </a:r>
        </a:p>
        <a:p>
          <a:pPr marL="0" lvl="0" indent="0" algn="ctr" defTabSz="533400">
            <a:lnSpc>
              <a:spcPct val="90000"/>
            </a:lnSpc>
            <a:spcBef>
              <a:spcPct val="0"/>
            </a:spcBef>
            <a:spcAft>
              <a:spcPct val="35000"/>
            </a:spcAft>
            <a:buNone/>
          </a:pPr>
          <a:r>
            <a:rPr lang="fr-FR" sz="1200" kern="1200" dirty="0">
              <a:solidFill>
                <a:schemeClr val="tx1"/>
              </a:solidFill>
              <a:latin typeface="+mj-lt"/>
              <a:cs typeface="Calibri" panose="020F0502020204030204" pitchFamily="34" charset="0"/>
            </a:rPr>
            <a:t>    Nord</a:t>
          </a:r>
        </a:p>
        <a:p>
          <a:pPr marL="0" lvl="0" indent="0" algn="ctr" defTabSz="533400">
            <a:lnSpc>
              <a:spcPct val="90000"/>
            </a:lnSpc>
            <a:spcBef>
              <a:spcPct val="0"/>
            </a:spcBef>
            <a:spcAft>
              <a:spcPct val="35000"/>
            </a:spcAft>
            <a:buNone/>
          </a:pPr>
          <a:r>
            <a:rPr lang="fr-FR" sz="1200" kern="1200" dirty="0">
              <a:solidFill>
                <a:schemeClr val="tx1"/>
              </a:solidFill>
              <a:latin typeface="+mj-lt"/>
              <a:cs typeface="Calibri" panose="020F0502020204030204" pitchFamily="34" charset="0"/>
            </a:rPr>
            <a:t>    Sud</a:t>
          </a:r>
          <a:endParaRPr lang="fr-FR" sz="1400" kern="1200" dirty="0">
            <a:solidFill>
              <a:schemeClr val="tx1"/>
            </a:solidFill>
            <a:latin typeface="+mj-lt"/>
            <a:cs typeface="Calibri" panose="020F0502020204030204" pitchFamily="34" charset="0"/>
          </a:endParaRPr>
        </a:p>
      </dsp:txBody>
      <dsp:txXfrm>
        <a:off x="962060" y="-111043"/>
        <a:ext cx="1441057" cy="897601"/>
      </dsp:txXfrm>
    </dsp:sp>
    <dsp:sp modelId="{481558AC-BDF6-4E32-BDFF-93BF7998ABBA}">
      <dsp:nvSpPr>
        <dsp:cNvPr id="0" name=""/>
        <dsp:cNvSpPr/>
      </dsp:nvSpPr>
      <dsp:spPr>
        <a:xfrm>
          <a:off x="582875" y="329033"/>
          <a:ext cx="2215473" cy="2215473"/>
        </a:xfrm>
        <a:custGeom>
          <a:avLst/>
          <a:gdLst/>
          <a:ahLst/>
          <a:cxnLst/>
          <a:rect l="0" t="0" r="0" b="0"/>
          <a:pathLst>
            <a:path>
              <a:moveTo>
                <a:pt x="1871879" y="305760"/>
              </a:moveTo>
              <a:arcTo wR="1107736" hR="1107736" stAng="18816971" swAng="1299426"/>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CA8304DE-0B7A-4871-BBB8-421DF23C59B6}">
      <dsp:nvSpPr>
        <dsp:cNvPr id="0" name=""/>
        <dsp:cNvSpPr/>
      </dsp:nvSpPr>
      <dsp:spPr>
        <a:xfrm>
          <a:off x="2055365" y="977274"/>
          <a:ext cx="1494963" cy="934729"/>
        </a:xfrm>
        <a:prstGeom prst="roundRect">
          <a:avLst/>
        </a:prstGeom>
        <a:solidFill>
          <a:srgbClr val="95FFE3"/>
        </a:solidFill>
        <a:ln w="25400" cap="flat" cmpd="sng" algn="ctr">
          <a:solidFill>
            <a:srgbClr val="95FFE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ts val="588"/>
            </a:spcAft>
            <a:buNone/>
          </a:pPr>
          <a:r>
            <a:rPr lang="fr-FR" sz="1200" b="1" kern="1200" dirty="0">
              <a:solidFill>
                <a:schemeClr val="tx1"/>
              </a:solidFill>
              <a:latin typeface="+mj-lt"/>
              <a:cs typeface="Calibri" panose="020F0502020204030204" pitchFamily="34" charset="0"/>
            </a:rPr>
            <a:t>ZRD : </a:t>
          </a:r>
          <a:r>
            <a:rPr lang="fr-FR" sz="1200" b="1" u="sng" kern="1200" dirty="0">
              <a:solidFill>
                <a:schemeClr val="tx1"/>
              </a:solidFill>
              <a:latin typeface="+mj-lt"/>
              <a:cs typeface="Calibri" panose="020F0502020204030204" pitchFamily="34" charset="0"/>
            </a:rPr>
            <a:t>Essonne</a:t>
          </a:r>
        </a:p>
        <a:p>
          <a:pPr marL="0" lvl="0" indent="0" algn="ctr" defTabSz="533400">
            <a:lnSpc>
              <a:spcPct val="90000"/>
            </a:lnSpc>
            <a:spcBef>
              <a:spcPct val="0"/>
            </a:spcBef>
            <a:spcAft>
              <a:spcPts val="588"/>
            </a:spcAft>
            <a:buNone/>
          </a:pPr>
          <a:r>
            <a:rPr lang="fr-FR" sz="1200" kern="1200" dirty="0">
              <a:solidFill>
                <a:schemeClr val="tx1"/>
              </a:solidFill>
              <a:latin typeface="+mj-lt"/>
              <a:cs typeface="Calibri" panose="020F0502020204030204" pitchFamily="34" charset="0"/>
            </a:rPr>
            <a:t>    Est</a:t>
          </a:r>
        </a:p>
        <a:p>
          <a:pPr marL="0" lvl="0" indent="0" algn="ctr" defTabSz="533400">
            <a:lnSpc>
              <a:spcPct val="90000"/>
            </a:lnSpc>
            <a:spcBef>
              <a:spcPct val="0"/>
            </a:spcBef>
            <a:spcAft>
              <a:spcPts val="0"/>
            </a:spcAft>
            <a:buNone/>
          </a:pPr>
          <a:r>
            <a:rPr lang="fr-FR" sz="1200" kern="1200" dirty="0">
              <a:solidFill>
                <a:schemeClr val="tx1"/>
              </a:solidFill>
              <a:latin typeface="+mj-lt"/>
              <a:cs typeface="Calibri" panose="020F0502020204030204" pitchFamily="34" charset="0"/>
            </a:rPr>
            <a:t>    Ouest</a:t>
          </a:r>
          <a:endParaRPr lang="fr-FR" sz="1400" kern="1200" dirty="0">
            <a:solidFill>
              <a:schemeClr val="tx1"/>
            </a:solidFill>
            <a:latin typeface="+mj-lt"/>
            <a:cs typeface="Calibri" panose="020F0502020204030204" pitchFamily="34" charset="0"/>
          </a:endParaRPr>
        </a:p>
      </dsp:txBody>
      <dsp:txXfrm>
        <a:off x="2100995" y="1022904"/>
        <a:ext cx="1403703" cy="843469"/>
      </dsp:txXfrm>
    </dsp:sp>
    <dsp:sp modelId="{69001FB3-DD4C-4FEB-AA5B-EA5634B80DC9}">
      <dsp:nvSpPr>
        <dsp:cNvPr id="0" name=""/>
        <dsp:cNvSpPr/>
      </dsp:nvSpPr>
      <dsp:spPr>
        <a:xfrm>
          <a:off x="582240" y="347906"/>
          <a:ext cx="2215473" cy="2215473"/>
        </a:xfrm>
        <a:custGeom>
          <a:avLst/>
          <a:gdLst/>
          <a:ahLst/>
          <a:cxnLst/>
          <a:rect l="0" t="0" r="0" b="0"/>
          <a:pathLst>
            <a:path>
              <a:moveTo>
                <a:pt x="2115573" y="1567460"/>
              </a:moveTo>
              <a:arcTo wR="1107736" hR="1107736" stAng="1471204" swAng="1128972"/>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A9F39E6F-B11F-497B-9567-47FE16339164}">
      <dsp:nvSpPr>
        <dsp:cNvPr id="0" name=""/>
        <dsp:cNvSpPr/>
      </dsp:nvSpPr>
      <dsp:spPr>
        <a:xfrm>
          <a:off x="906368" y="2058860"/>
          <a:ext cx="1586768" cy="988716"/>
        </a:xfrm>
        <a:prstGeom prst="roundRect">
          <a:avLst/>
        </a:prstGeom>
        <a:solidFill>
          <a:srgbClr val="FBE593"/>
        </a:solidFill>
        <a:ln w="25400" cap="flat" cmpd="sng" algn="ctr">
          <a:solidFill>
            <a:srgbClr val="FBE59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355600" lvl="0" indent="-355600" algn="ctr" defTabSz="893763">
            <a:lnSpc>
              <a:spcPct val="90000"/>
            </a:lnSpc>
            <a:spcBef>
              <a:spcPct val="0"/>
            </a:spcBef>
            <a:spcAft>
              <a:spcPct val="35000"/>
            </a:spcAft>
            <a:buNone/>
            <a:tabLst>
              <a:tab pos="630238" algn="l"/>
            </a:tabLst>
          </a:pPr>
          <a:r>
            <a:rPr lang="fr-FR" sz="1200" b="1" kern="1200" dirty="0">
              <a:solidFill>
                <a:schemeClr val="tx1"/>
              </a:solidFill>
              <a:latin typeface="+mj-lt"/>
              <a:cs typeface="Calibri" panose="020F0502020204030204" pitchFamily="34" charset="0"/>
            </a:rPr>
            <a:t>ZRD : </a:t>
          </a:r>
          <a:r>
            <a:rPr lang="fr-FR" sz="1200" b="1" u="sng" kern="1200" dirty="0">
              <a:solidFill>
                <a:schemeClr val="tx1"/>
              </a:solidFill>
              <a:latin typeface="+mj-lt"/>
              <a:cs typeface="Calibri" panose="020F0502020204030204" pitchFamily="34" charset="0"/>
            </a:rPr>
            <a:t>Hauts de Seine</a:t>
          </a:r>
        </a:p>
        <a:p>
          <a:pPr marL="0" lvl="0" algn="ctr" defTabSz="533400">
            <a:lnSpc>
              <a:spcPct val="90000"/>
            </a:lnSpc>
            <a:spcBef>
              <a:spcPct val="0"/>
            </a:spcBef>
            <a:spcAft>
              <a:spcPct val="35000"/>
            </a:spcAft>
            <a:buNone/>
          </a:pPr>
          <a:r>
            <a:rPr lang="fr-FR" sz="1200" kern="1200" dirty="0">
              <a:solidFill>
                <a:schemeClr val="tx1"/>
              </a:solidFill>
              <a:latin typeface="+mj-lt"/>
              <a:cs typeface="Calibri" panose="020F0502020204030204" pitchFamily="34" charset="0"/>
            </a:rPr>
            <a:t>    Nord</a:t>
          </a:r>
        </a:p>
        <a:p>
          <a:pPr marL="0" lvl="0" algn="ctr" defTabSz="533400">
            <a:lnSpc>
              <a:spcPct val="90000"/>
            </a:lnSpc>
            <a:spcBef>
              <a:spcPct val="0"/>
            </a:spcBef>
            <a:spcAft>
              <a:spcPct val="35000"/>
            </a:spcAft>
            <a:buNone/>
          </a:pPr>
          <a:r>
            <a:rPr lang="fr-FR" sz="1200" kern="1200" dirty="0">
              <a:solidFill>
                <a:schemeClr val="tx1"/>
              </a:solidFill>
              <a:latin typeface="+mj-lt"/>
              <a:cs typeface="Calibri" panose="020F0502020204030204" pitchFamily="34" charset="0"/>
            </a:rPr>
            <a:t>    Sud</a:t>
          </a:r>
        </a:p>
      </dsp:txBody>
      <dsp:txXfrm>
        <a:off x="954633" y="2107125"/>
        <a:ext cx="1490238" cy="892186"/>
      </dsp:txXfrm>
    </dsp:sp>
    <dsp:sp modelId="{E7292478-114E-48A0-899E-ED88FEB3FE18}">
      <dsp:nvSpPr>
        <dsp:cNvPr id="0" name=""/>
        <dsp:cNvSpPr/>
      </dsp:nvSpPr>
      <dsp:spPr>
        <a:xfrm>
          <a:off x="592015" y="337745"/>
          <a:ext cx="2215473" cy="2215473"/>
        </a:xfrm>
        <a:custGeom>
          <a:avLst/>
          <a:gdLst/>
          <a:ahLst/>
          <a:cxnLst/>
          <a:rect l="0" t="0" r="0" b="0"/>
          <a:pathLst>
            <a:path>
              <a:moveTo>
                <a:pt x="311797" y="1878166"/>
              </a:moveTo>
              <a:arcTo wR="1107736" hR="1107736" stAng="8155982" swAng="1120633"/>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BEC6EAC5-1CDF-4004-8368-B4479631541B}">
      <dsp:nvSpPr>
        <dsp:cNvPr id="0" name=""/>
        <dsp:cNvSpPr/>
      </dsp:nvSpPr>
      <dsp:spPr>
        <a:xfrm>
          <a:off x="-207067" y="973829"/>
          <a:ext cx="1598166" cy="943304"/>
        </a:xfrm>
        <a:prstGeom prst="roundRect">
          <a:avLst/>
        </a:prstGeom>
        <a:solidFill>
          <a:srgbClr val="C6C6EA"/>
        </a:solidFill>
        <a:ln w="25400" cap="flat" cmpd="sng" algn="ctr">
          <a:solidFill>
            <a:srgbClr val="C6C6E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solidFill>
                <a:schemeClr val="tx1"/>
              </a:solidFill>
              <a:latin typeface="+mj-lt"/>
              <a:cs typeface="Calibri" panose="020F0502020204030204" pitchFamily="34" charset="0"/>
            </a:rPr>
            <a:t>ZRD : </a:t>
          </a:r>
          <a:r>
            <a:rPr lang="fr-FR" sz="1200" b="1" u="sng" kern="1200" dirty="0">
              <a:solidFill>
                <a:schemeClr val="tx1"/>
              </a:solidFill>
              <a:latin typeface="+mj-lt"/>
              <a:cs typeface="Calibri" panose="020F0502020204030204" pitchFamily="34" charset="0"/>
            </a:rPr>
            <a:t>Val d’Oise </a:t>
          </a:r>
        </a:p>
        <a:p>
          <a:pPr marL="0" lvl="0" indent="0" algn="ctr" defTabSz="533400">
            <a:lnSpc>
              <a:spcPct val="90000"/>
            </a:lnSpc>
            <a:spcBef>
              <a:spcPct val="0"/>
            </a:spcBef>
            <a:spcAft>
              <a:spcPct val="35000"/>
            </a:spcAft>
            <a:buNone/>
          </a:pPr>
          <a:r>
            <a:rPr lang="fr-FR" sz="1200" kern="1200" dirty="0">
              <a:solidFill>
                <a:schemeClr val="tx1"/>
              </a:solidFill>
              <a:latin typeface="+mj-lt"/>
              <a:cs typeface="Calibri" panose="020F0502020204030204" pitchFamily="34" charset="0"/>
            </a:rPr>
            <a:t>    Est</a:t>
          </a:r>
        </a:p>
        <a:p>
          <a:pPr marL="0" lvl="0" indent="0" algn="ctr" defTabSz="533400">
            <a:lnSpc>
              <a:spcPct val="90000"/>
            </a:lnSpc>
            <a:spcBef>
              <a:spcPct val="0"/>
            </a:spcBef>
            <a:spcAft>
              <a:spcPct val="35000"/>
            </a:spcAft>
            <a:buNone/>
          </a:pPr>
          <a:r>
            <a:rPr lang="fr-FR" sz="1200" kern="1200" dirty="0">
              <a:solidFill>
                <a:schemeClr val="tx1"/>
              </a:solidFill>
              <a:latin typeface="+mj-lt"/>
              <a:cs typeface="Calibri" panose="020F0502020204030204" pitchFamily="34" charset="0"/>
            </a:rPr>
            <a:t>    Ouest</a:t>
          </a:r>
          <a:endParaRPr lang="fr-FR" sz="1400" kern="1200" dirty="0">
            <a:solidFill>
              <a:schemeClr val="tx1"/>
            </a:solidFill>
            <a:latin typeface="+mj-lt"/>
            <a:cs typeface="Calibri" panose="020F0502020204030204" pitchFamily="34" charset="0"/>
          </a:endParaRPr>
        </a:p>
      </dsp:txBody>
      <dsp:txXfrm>
        <a:off x="-161019" y="1019877"/>
        <a:ext cx="1506070" cy="851208"/>
      </dsp:txXfrm>
    </dsp:sp>
    <dsp:sp modelId="{96016E13-8D62-4668-97B4-2D9A2D1F6DB3}">
      <dsp:nvSpPr>
        <dsp:cNvPr id="0" name=""/>
        <dsp:cNvSpPr/>
      </dsp:nvSpPr>
      <dsp:spPr>
        <a:xfrm>
          <a:off x="592170" y="337416"/>
          <a:ext cx="2215473" cy="2215473"/>
        </a:xfrm>
        <a:custGeom>
          <a:avLst/>
          <a:gdLst/>
          <a:ahLst/>
          <a:cxnLst/>
          <a:rect l="0" t="0" r="0" b="0"/>
          <a:pathLst>
            <a:path>
              <a:moveTo>
                <a:pt x="106881" y="633004"/>
              </a:moveTo>
              <a:arcTo wR="1107736" hR="1107736" stAng="12322573" swAng="1152022"/>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36AB0-FF26-4918-9640-FC9AA67E7DC6}">
      <dsp:nvSpPr>
        <dsp:cNvPr id="0" name=""/>
        <dsp:cNvSpPr/>
      </dsp:nvSpPr>
      <dsp:spPr>
        <a:xfrm>
          <a:off x="1101863" y="490477"/>
          <a:ext cx="1704142" cy="852071"/>
        </a:xfrm>
        <a:prstGeom prst="roundRect">
          <a:avLst>
            <a:gd name="adj" fmla="val 10000"/>
          </a:avLst>
        </a:prstGeom>
        <a:solidFill>
          <a:srgbClr val="95FFE3"/>
        </a:solidFill>
        <a:ln w="25400" cap="flat" cmpd="sng" algn="ctr">
          <a:solidFill>
            <a:srgbClr val="95FFE3"/>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53340" tIns="26670" rIns="53340" bIns="26670" numCol="1" spcCol="1270" anchor="ctr" anchorCtr="0">
          <a:noAutofit/>
        </a:bodyPr>
        <a:lstStyle/>
        <a:p>
          <a:pPr marL="0" lvl="0" indent="0" algn="ctr" defTabSz="444500">
            <a:lnSpc>
              <a:spcPct val="90000"/>
            </a:lnSpc>
            <a:spcBef>
              <a:spcPct val="0"/>
            </a:spcBef>
            <a:spcAft>
              <a:spcPct val="35000"/>
            </a:spcAft>
            <a:buNone/>
          </a:pPr>
          <a:r>
            <a:rPr lang="fr-FR" sz="1000" b="1" kern="1200" dirty="0">
              <a:solidFill>
                <a:schemeClr val="tx1"/>
              </a:solidFill>
              <a:latin typeface="+mj-lt"/>
              <a:cs typeface="Calibri" panose="020F0502020204030204" pitchFamily="34" charset="0"/>
            </a:rPr>
            <a:t>Saisie des vœux</a:t>
          </a:r>
        </a:p>
      </dsp:txBody>
      <dsp:txXfrm>
        <a:off x="1126819" y="515433"/>
        <a:ext cx="1654230" cy="802159"/>
      </dsp:txXfrm>
    </dsp:sp>
    <dsp:sp modelId="{3BA5353B-0E50-4906-A581-44272A0E7207}">
      <dsp:nvSpPr>
        <dsp:cNvPr id="0" name=""/>
        <dsp:cNvSpPr/>
      </dsp:nvSpPr>
      <dsp:spPr>
        <a:xfrm rot="19457599">
          <a:off x="2727102" y="629707"/>
          <a:ext cx="839463" cy="83671"/>
        </a:xfrm>
        <a:custGeom>
          <a:avLst/>
          <a:gdLst/>
          <a:ahLst/>
          <a:cxnLst/>
          <a:rect l="0" t="0" r="0" b="0"/>
          <a:pathLst>
            <a:path>
              <a:moveTo>
                <a:pt x="0" y="41835"/>
              </a:moveTo>
              <a:lnTo>
                <a:pt x="839463" y="41835"/>
              </a:lnTo>
            </a:path>
          </a:pathLst>
        </a:custGeom>
        <a:noFill/>
        <a:ln w="25400" cap="flat" cmpd="sng" algn="ctr">
          <a:solidFill>
            <a:srgbClr val="21215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25847" y="650556"/>
        <a:ext cx="41973" cy="41973"/>
      </dsp:txXfrm>
    </dsp:sp>
    <dsp:sp modelId="{E6C4E1AE-5F43-4FE2-8ADE-EAE0E111B37A}">
      <dsp:nvSpPr>
        <dsp:cNvPr id="0" name=""/>
        <dsp:cNvSpPr/>
      </dsp:nvSpPr>
      <dsp:spPr>
        <a:xfrm>
          <a:off x="3487662" y="537"/>
          <a:ext cx="1704142" cy="852071"/>
        </a:xfrm>
        <a:prstGeom prst="roundRect">
          <a:avLst>
            <a:gd name="adj" fmla="val 10000"/>
          </a:avLst>
        </a:prstGeom>
        <a:solidFill>
          <a:srgbClr val="C6C6EA"/>
        </a:solidFill>
        <a:ln w="25400" cap="flat" cmpd="sng" algn="ctr">
          <a:solidFill>
            <a:srgbClr val="C6C6EA"/>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fr-FR" sz="1000" b="1" kern="1200" dirty="0">
              <a:solidFill>
                <a:schemeClr val="tx1"/>
              </a:solidFill>
              <a:latin typeface="+mj-lt"/>
              <a:ea typeface="Arial"/>
              <a:cs typeface="Calibri" panose="020F0502020204030204" pitchFamily="34" charset="0"/>
            </a:rPr>
            <a:t>Votre barème vous permet d’obtenir un de vos vœux</a:t>
          </a:r>
        </a:p>
      </dsp:txBody>
      <dsp:txXfrm>
        <a:off x="3512618" y="25493"/>
        <a:ext cx="1654230" cy="802159"/>
      </dsp:txXfrm>
    </dsp:sp>
    <dsp:sp modelId="{E0B9EDA9-97B8-4DEF-A047-F5B919F25C76}">
      <dsp:nvSpPr>
        <dsp:cNvPr id="0" name=""/>
        <dsp:cNvSpPr/>
      </dsp:nvSpPr>
      <dsp:spPr>
        <a:xfrm>
          <a:off x="5191805" y="384736"/>
          <a:ext cx="681656" cy="83671"/>
        </a:xfrm>
        <a:custGeom>
          <a:avLst/>
          <a:gdLst/>
          <a:ahLst/>
          <a:cxnLst/>
          <a:rect l="0" t="0" r="0" b="0"/>
          <a:pathLst>
            <a:path>
              <a:moveTo>
                <a:pt x="0" y="41835"/>
              </a:moveTo>
              <a:lnTo>
                <a:pt x="681656" y="41835"/>
              </a:lnTo>
            </a:path>
          </a:pathLst>
        </a:custGeom>
        <a:noFill/>
        <a:ln w="25400" cap="flat" cmpd="sng" algn="ctr">
          <a:solidFill>
            <a:srgbClr val="21215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515592" y="409531"/>
        <a:ext cx="34082" cy="34082"/>
      </dsp:txXfrm>
    </dsp:sp>
    <dsp:sp modelId="{D193965F-3E3E-4F00-850F-98CD2835420A}">
      <dsp:nvSpPr>
        <dsp:cNvPr id="0" name=""/>
        <dsp:cNvSpPr/>
      </dsp:nvSpPr>
      <dsp:spPr>
        <a:xfrm>
          <a:off x="5873462" y="537"/>
          <a:ext cx="1704142" cy="852071"/>
        </a:xfrm>
        <a:prstGeom prst="roundRect">
          <a:avLst>
            <a:gd name="adj" fmla="val 10000"/>
          </a:avLst>
        </a:prstGeom>
        <a:solidFill>
          <a:srgbClr val="FBE593"/>
        </a:solidFill>
        <a:ln w="25400" cap="flat" cmpd="sng" algn="ctr">
          <a:solidFill>
            <a:srgbClr val="FBE59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622300">
            <a:lnSpc>
              <a:spcPct val="90000"/>
            </a:lnSpc>
            <a:spcBef>
              <a:spcPct val="0"/>
            </a:spcBef>
            <a:spcAft>
              <a:spcPct val="35000"/>
            </a:spcAft>
            <a:buNone/>
          </a:pPr>
          <a:r>
            <a:rPr lang="fr-FR" sz="1000" b="1" kern="1200" dirty="0">
              <a:solidFill>
                <a:schemeClr val="tx1"/>
              </a:solidFill>
              <a:latin typeface="+mj-lt"/>
              <a:ea typeface="Arial"/>
              <a:cs typeface="Calibri" panose="020F0502020204030204" pitchFamily="34" charset="0"/>
            </a:rPr>
            <a:t>Vous êtes affecté dans l’établissement ou la ZR demandé</a:t>
          </a:r>
        </a:p>
      </dsp:txBody>
      <dsp:txXfrm>
        <a:off x="5898418" y="25493"/>
        <a:ext cx="1654230" cy="802159"/>
      </dsp:txXfrm>
    </dsp:sp>
    <dsp:sp modelId="{2A0C45E0-52D6-4D2F-A10B-23DE0F4074C3}">
      <dsp:nvSpPr>
        <dsp:cNvPr id="0" name=""/>
        <dsp:cNvSpPr/>
      </dsp:nvSpPr>
      <dsp:spPr>
        <a:xfrm rot="2142401">
          <a:off x="2727102" y="1119648"/>
          <a:ext cx="839463" cy="83671"/>
        </a:xfrm>
        <a:custGeom>
          <a:avLst/>
          <a:gdLst/>
          <a:ahLst/>
          <a:cxnLst/>
          <a:rect l="0" t="0" r="0" b="0"/>
          <a:pathLst>
            <a:path>
              <a:moveTo>
                <a:pt x="0" y="41835"/>
              </a:moveTo>
              <a:lnTo>
                <a:pt x="839463" y="41835"/>
              </a:lnTo>
            </a:path>
          </a:pathLst>
        </a:custGeom>
        <a:noFill/>
        <a:ln w="25400" cap="flat" cmpd="sng" algn="ctr">
          <a:solidFill>
            <a:srgbClr val="21215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25847" y="1140497"/>
        <a:ext cx="41973" cy="41973"/>
      </dsp:txXfrm>
    </dsp:sp>
    <dsp:sp modelId="{68047B1F-EE68-4E2A-8798-53F4C93C5B54}">
      <dsp:nvSpPr>
        <dsp:cNvPr id="0" name=""/>
        <dsp:cNvSpPr/>
      </dsp:nvSpPr>
      <dsp:spPr>
        <a:xfrm>
          <a:off x="3487662" y="980418"/>
          <a:ext cx="1704142" cy="852071"/>
        </a:xfrm>
        <a:prstGeom prst="roundRect">
          <a:avLst>
            <a:gd name="adj" fmla="val 10000"/>
          </a:avLst>
        </a:prstGeom>
        <a:solidFill>
          <a:srgbClr val="C6C6EA"/>
        </a:solidFill>
        <a:ln w="25400" cap="flat" cmpd="sng" algn="ctr">
          <a:solidFill>
            <a:srgbClr val="C6C6EA"/>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fr-FR" sz="1000" b="1" kern="1200" dirty="0">
              <a:solidFill>
                <a:schemeClr val="tx1"/>
              </a:solidFill>
              <a:latin typeface="+mj-lt"/>
              <a:ea typeface="Arial"/>
              <a:cs typeface="Calibri" panose="020F0502020204030204" pitchFamily="34" charset="0"/>
            </a:rPr>
            <a:t>Votre barème ne vous permet pas  d’obtenir un de vos vœux</a:t>
          </a:r>
        </a:p>
      </dsp:txBody>
      <dsp:txXfrm>
        <a:off x="3512618" y="1005374"/>
        <a:ext cx="1654230" cy="802159"/>
      </dsp:txXfrm>
    </dsp:sp>
    <dsp:sp modelId="{EC58711D-9D0F-44EA-910F-E0FAA6E26E19}">
      <dsp:nvSpPr>
        <dsp:cNvPr id="0" name=""/>
        <dsp:cNvSpPr/>
      </dsp:nvSpPr>
      <dsp:spPr>
        <a:xfrm>
          <a:off x="5191805" y="1364618"/>
          <a:ext cx="681656" cy="83671"/>
        </a:xfrm>
        <a:custGeom>
          <a:avLst/>
          <a:gdLst/>
          <a:ahLst/>
          <a:cxnLst/>
          <a:rect l="0" t="0" r="0" b="0"/>
          <a:pathLst>
            <a:path>
              <a:moveTo>
                <a:pt x="0" y="41835"/>
              </a:moveTo>
              <a:lnTo>
                <a:pt x="681656" y="41835"/>
              </a:lnTo>
            </a:path>
          </a:pathLst>
        </a:custGeom>
        <a:noFill/>
        <a:ln w="25400" cap="flat" cmpd="sng" algn="ctr">
          <a:solidFill>
            <a:srgbClr val="21215A"/>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515592" y="1389412"/>
        <a:ext cx="34082" cy="34082"/>
      </dsp:txXfrm>
    </dsp:sp>
    <dsp:sp modelId="{6540D465-6AA8-4747-85B3-57E38CE8925D}">
      <dsp:nvSpPr>
        <dsp:cNvPr id="0" name=""/>
        <dsp:cNvSpPr/>
      </dsp:nvSpPr>
      <dsp:spPr>
        <a:xfrm>
          <a:off x="5873462" y="980418"/>
          <a:ext cx="1704142" cy="852071"/>
        </a:xfrm>
        <a:prstGeom prst="roundRect">
          <a:avLst>
            <a:gd name="adj" fmla="val 10000"/>
          </a:avLst>
        </a:prstGeom>
        <a:solidFill>
          <a:srgbClr val="FBE593"/>
        </a:solidFill>
        <a:ln w="25400" cap="flat" cmpd="sng" algn="ctr">
          <a:solidFill>
            <a:srgbClr val="FBE59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622300">
            <a:lnSpc>
              <a:spcPct val="90000"/>
            </a:lnSpc>
            <a:spcBef>
              <a:spcPct val="0"/>
            </a:spcBef>
            <a:spcAft>
              <a:spcPct val="35000"/>
            </a:spcAft>
            <a:buNone/>
          </a:pPr>
          <a:r>
            <a:rPr lang="fr-FR" sz="1000" b="1" kern="1200" dirty="0">
              <a:solidFill>
                <a:srgbClr val="FF0000"/>
              </a:solidFill>
              <a:latin typeface="+mj-lt"/>
              <a:ea typeface="Arial"/>
              <a:cs typeface="Calibri" panose="020F0502020204030204" pitchFamily="34" charset="0"/>
            </a:rPr>
            <a:t>Vous êtes affecté dans l’établissement ou la ZR obtenu sur un vœu généré par extension</a:t>
          </a:r>
        </a:p>
      </dsp:txBody>
      <dsp:txXfrm>
        <a:off x="5898418" y="1005374"/>
        <a:ext cx="1654230" cy="80215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7FD4A3E-45A4-4CDB-BA8F-22CCBD89057B}" type="datetimeFigureOut">
              <a:rPr lang="fr-FR" smtClean="0"/>
              <a:pPr/>
              <a:t>19/03/2026</a:t>
            </a:fld>
            <a:endParaRPr lang="fr-FR"/>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FD0DDF3-7232-4648-9E6E-59BB6E86554F}" type="slidenum">
              <a:rPr lang="fr-FR" smtClean="0"/>
              <a:pPr/>
              <a:t>‹N°›</a:t>
            </a:fld>
            <a:endParaRPr lang="fr-FR"/>
          </a:p>
        </p:txBody>
      </p:sp>
    </p:spTree>
    <p:extLst>
      <p:ext uri="{BB962C8B-B14F-4D97-AF65-F5344CB8AC3E}">
        <p14:creationId xmlns:p14="http://schemas.microsoft.com/office/powerpoint/2010/main" val="13032009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19/03/2026</a:t>
            </a:fld>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5" name="Espace réservé du pied de page 4"/>
          <p:cNvSpPr>
            <a:spLocks noGrp="1"/>
          </p:cNvSpPr>
          <p:nvPr>
            <p:ph type="ftr" sz="quarter" idx="4"/>
          </p:nvPr>
        </p:nvSpPr>
        <p:spPr/>
        <p:txBody>
          <a:bodyPr/>
          <a:lstStyle/>
          <a:p>
            <a:endParaRPr lang="fr-FR" dirty="0"/>
          </a:p>
        </p:txBody>
      </p:sp>
    </p:spTree>
    <p:extLst>
      <p:ext uri="{BB962C8B-B14F-4D97-AF65-F5344CB8AC3E}">
        <p14:creationId xmlns:p14="http://schemas.microsoft.com/office/powerpoint/2010/main" val="35601499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a:t>Webinaire - Mouvement Intra-académique du second degré 2024</a:t>
            </a:r>
            <a:endParaRPr lang="fr-FR" dirty="0"/>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a:extLst>
              <a:ext uri="{FF2B5EF4-FFF2-40B4-BE49-F238E27FC236}">
                <a16:creationId xmlns:a16="http://schemas.microsoft.com/office/drawing/2014/main" id="{D74DC2EF-4B2D-374B-8735-E2E0EBAD3F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28" y="292608"/>
            <a:ext cx="4262004" cy="3280420"/>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a:t>Webinaire - Mouvement Intra-académique du second degré 2024</a:t>
            </a:r>
            <a:endParaRPr lang="fr-FR" dirty="0"/>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a:extLst>
              <a:ext uri="{FF2B5EF4-FFF2-40B4-BE49-F238E27FC236}">
                <a16:creationId xmlns:a16="http://schemas.microsoft.com/office/drawing/2014/main" id="{D74DC2EF-4B2D-374B-8735-E2E0EBAD3F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28" y="292608"/>
            <a:ext cx="4262004" cy="3280420"/>
          </a:xfrm>
          <a:prstGeom prst="rect">
            <a:avLst/>
          </a:prstGeom>
        </p:spPr>
      </p:pic>
    </p:spTree>
    <p:extLst>
      <p:ext uri="{BB962C8B-B14F-4D97-AF65-F5344CB8AC3E}">
        <p14:creationId xmlns:p14="http://schemas.microsoft.com/office/powerpoint/2010/main" val="2374341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p>
            <a:r>
              <a:rPr lang="fr-FR"/>
              <a:t>Webinaire - Mouvement Intra-académique du second degré 2024</a:t>
            </a:r>
            <a:endParaRPr lang="fr-FR" dirty="0"/>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EC04E4D8-81BF-1E49-863C-5693067E1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236881"/>
            <a:ext cx="2152829" cy="1657010"/>
          </a:xfrm>
          <a:prstGeom prst="rect">
            <a:avLst/>
          </a:prstGeom>
        </p:spPr>
      </p:pic>
    </p:spTree>
    <p:extLst>
      <p:ext uri="{BB962C8B-B14F-4D97-AF65-F5344CB8AC3E}">
        <p14:creationId xmlns:p14="http://schemas.microsoft.com/office/powerpoint/2010/main" val="189587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Webinaire - Mouvement Intra-académique du second degré 2024</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3436464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Webinaire - Mouvement Intra-académique du second degré 2024</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356358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Webinaire - Mouvement Intra-académique du second degré 2024</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489451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59999" y="900000"/>
            <a:ext cx="8424000" cy="72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XX/XX/XXXX</a:t>
            </a:r>
            <a:endParaRPr lang="fr-FR" cap="all" dirty="0"/>
          </a:p>
        </p:txBody>
      </p:sp>
      <p:sp>
        <p:nvSpPr>
          <p:cNvPr id="6" name="Espace réservé du pied de page 5"/>
          <p:cNvSpPr>
            <a:spLocks noGrp="1"/>
          </p:cNvSpPr>
          <p:nvPr>
            <p:ph type="ftr" sz="quarter" idx="11"/>
          </p:nvPr>
        </p:nvSpPr>
        <p:spPr bwMode="gray"/>
        <p:txBody>
          <a:bodyPr/>
          <a:lstStyle/>
          <a:p>
            <a:r>
              <a:rPr lang="fr-FR"/>
              <a:t>Webinaire - Mouvement Intra-académique du second degré 2024</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359998" y="1836000"/>
            <a:ext cx="8424000" cy="2574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Tree>
    <p:extLst>
      <p:ext uri="{BB962C8B-B14F-4D97-AF65-F5344CB8AC3E}">
        <p14:creationId xmlns:p14="http://schemas.microsoft.com/office/powerpoint/2010/main" val="721906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XX/XX/XXXX</a:t>
            </a:r>
          </a:p>
        </p:txBody>
      </p:sp>
      <p:sp>
        <p:nvSpPr>
          <p:cNvPr id="5" name="Espace réservé du pied de page 4"/>
          <p:cNvSpPr>
            <a:spLocks noGrp="1"/>
          </p:cNvSpPr>
          <p:nvPr>
            <p:ph type="ftr" sz="quarter" idx="11"/>
          </p:nvPr>
        </p:nvSpPr>
        <p:spPr/>
        <p:txBody>
          <a:bodyPr/>
          <a:lstStyle/>
          <a:p>
            <a:r>
              <a:rPr lang="fr-FR"/>
              <a:t>Webinaire - Mouvement Intra-académique du second degré 2024</a:t>
            </a:r>
          </a:p>
        </p:txBody>
      </p:sp>
      <p:sp>
        <p:nvSpPr>
          <p:cNvPr id="6" name="Espace réservé du numéro de diapositive 5"/>
          <p:cNvSpPr>
            <a:spLocks noGrp="1"/>
          </p:cNvSpPr>
          <p:nvPr>
            <p:ph type="sldNum" sz="quarter" idx="12"/>
          </p:nvPr>
        </p:nvSpPr>
        <p:spPr/>
        <p:txBody>
          <a:bodyPr/>
          <a:lstStyle/>
          <a:p>
            <a:fld id="{8D975B2B-22EA-44C7-93D2-0F63216891EC}" type="slidenum">
              <a:rPr lang="fr-FR" smtClean="0"/>
              <a:t>‹N°›</a:t>
            </a:fld>
            <a:endParaRPr lang="fr-FR"/>
          </a:p>
        </p:txBody>
      </p:sp>
    </p:spTree>
    <p:extLst>
      <p:ext uri="{BB962C8B-B14F-4D97-AF65-F5344CB8AC3E}">
        <p14:creationId xmlns:p14="http://schemas.microsoft.com/office/powerpoint/2010/main" val="3923967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OverObj">
  <p:cSld name="Titre et texte sur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342900"/>
            <a:ext cx="8229600" cy="1028700"/>
          </a:xfrm>
          <a:prstGeom prst="rect">
            <a:avLst/>
          </a:prstGeom>
        </p:spPr>
        <p:txBody>
          <a:bodyPr/>
          <a:lstStyle/>
          <a:p>
            <a:r>
              <a:rPr lang="fr-FR"/>
              <a:t>Modifiez le style du titre</a:t>
            </a:r>
          </a:p>
        </p:txBody>
      </p:sp>
      <p:sp>
        <p:nvSpPr>
          <p:cNvPr id="3" name="Espace réservé du texte 2"/>
          <p:cNvSpPr>
            <a:spLocks noGrp="1"/>
          </p:cNvSpPr>
          <p:nvPr>
            <p:ph type="body" sz="half" idx="1"/>
          </p:nvPr>
        </p:nvSpPr>
        <p:spPr>
          <a:xfrm>
            <a:off x="457200" y="1485900"/>
            <a:ext cx="8229600" cy="140017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57200" y="3000375"/>
            <a:ext cx="8229600" cy="140017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2">
            <a:extLst>
              <a:ext uri="{FF2B5EF4-FFF2-40B4-BE49-F238E27FC236}">
                <a16:creationId xmlns:a16="http://schemas.microsoft.com/office/drawing/2014/main" id="{1DBCF3A7-D6E6-46EA-B287-40661FBA3BF9}"/>
              </a:ext>
            </a:extLst>
          </p:cNvPr>
          <p:cNvSpPr>
            <a:spLocks noGrp="1" noChangeArrowheads="1"/>
          </p:cNvSpPr>
          <p:nvPr>
            <p:ph type="ftr" sz="quarter" idx="10"/>
          </p:nvPr>
        </p:nvSpPr>
        <p:spPr>
          <a:xfrm>
            <a:off x="3124200" y="4686300"/>
            <a:ext cx="2895600" cy="342900"/>
          </a:xfrm>
          <a:prstGeom prst="rect">
            <a:avLst/>
          </a:prstGeom>
        </p:spPr>
        <p:txBody>
          <a:bodyPr/>
          <a:lstStyle>
            <a:lvl1pPr eaLnBrk="1" hangingPunct="1">
              <a:defRPr>
                <a:latin typeface="Calibri" pitchFamily="34" charset="0"/>
              </a:defRPr>
            </a:lvl1pPr>
          </a:lstStyle>
          <a:p>
            <a:pPr>
              <a:defRPr/>
            </a:pPr>
            <a:r>
              <a:rPr lang="fr-FR" altLang="fr-FR"/>
              <a:t>Webinaire - Mouvement Intra-académique du second degré 2024</a:t>
            </a:r>
          </a:p>
        </p:txBody>
      </p:sp>
      <p:sp>
        <p:nvSpPr>
          <p:cNvPr id="6" name="Rectangle 3">
            <a:extLst>
              <a:ext uri="{FF2B5EF4-FFF2-40B4-BE49-F238E27FC236}">
                <a16:creationId xmlns:a16="http://schemas.microsoft.com/office/drawing/2014/main" id="{24DBF5FC-F280-4724-B2EB-7133A4455728}"/>
              </a:ext>
            </a:extLst>
          </p:cNvPr>
          <p:cNvSpPr>
            <a:spLocks noGrp="1" noChangeArrowheads="1"/>
          </p:cNvSpPr>
          <p:nvPr>
            <p:ph type="sldNum" sz="quarter" idx="11"/>
          </p:nvPr>
        </p:nvSpPr>
        <p:spPr>
          <a:xfrm>
            <a:off x="6553200" y="4686300"/>
            <a:ext cx="2133600" cy="342900"/>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BDCE51F-0C1E-400C-AE21-95726BF1A838}" type="slidenum">
              <a:rPr lang="fr-FR" altLang="fr-FR"/>
              <a:pPr>
                <a:defRPr/>
              </a:pPr>
              <a:t>‹N°›</a:t>
            </a:fld>
            <a:endParaRPr lang="fr-FR" altLang="fr-FR"/>
          </a:p>
        </p:txBody>
      </p:sp>
      <p:sp>
        <p:nvSpPr>
          <p:cNvPr id="7" name="Rectangle 16">
            <a:extLst>
              <a:ext uri="{FF2B5EF4-FFF2-40B4-BE49-F238E27FC236}">
                <a16:creationId xmlns:a16="http://schemas.microsoft.com/office/drawing/2014/main" id="{F89B35DC-5642-4679-BBDC-0697D66D04CD}"/>
              </a:ext>
            </a:extLst>
          </p:cNvPr>
          <p:cNvSpPr>
            <a:spLocks noGrp="1" noChangeArrowheads="1"/>
          </p:cNvSpPr>
          <p:nvPr>
            <p:ph type="dt" sz="half" idx="12"/>
          </p:nvPr>
        </p:nvSpPr>
        <p:spPr>
          <a:xfrm>
            <a:off x="457200" y="4683919"/>
            <a:ext cx="2133600" cy="357188"/>
          </a:xfrm>
          <a:prstGeom prst="rect">
            <a:avLst/>
          </a:prstGeom>
        </p:spPr>
        <p:txBody>
          <a:bodyPr/>
          <a:lstStyle>
            <a:lvl1pPr eaLnBrk="1" hangingPunct="1">
              <a:defRPr>
                <a:latin typeface="Calibri" pitchFamily="34" charset="0"/>
              </a:defRPr>
            </a:lvl1pPr>
          </a:lstStyle>
          <a:p>
            <a:pPr>
              <a:defRPr/>
            </a:pPr>
            <a:r>
              <a:rPr lang="fr-FR" altLang="fr-FR"/>
              <a:t>XX/XX/XXXX</a:t>
            </a:r>
          </a:p>
        </p:txBody>
      </p:sp>
    </p:spTree>
    <p:extLst>
      <p:ext uri="{BB962C8B-B14F-4D97-AF65-F5344CB8AC3E}">
        <p14:creationId xmlns:p14="http://schemas.microsoft.com/office/powerpoint/2010/main" val="4042963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p>
            <a:r>
              <a:rPr lang="fr-FR"/>
              <a:t>Webinaire - Mouvement Intra-académique du second degré 2024</a:t>
            </a:r>
            <a:endParaRPr lang="fr-FR" dirty="0"/>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EC04E4D8-81BF-1E49-863C-5693067E1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236881"/>
            <a:ext cx="2152829" cy="1657010"/>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Webinaire - Mouvement Intra-académique du second degré 2024</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Webinaire - Mouvement Intra-académique du second degré 2024</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Webinaire - Mouvement Intra-académique du second degré 2024</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59999" y="900000"/>
            <a:ext cx="8424000" cy="72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XX/XX/XXXX</a:t>
            </a:r>
            <a:endParaRPr lang="fr-FR" cap="all" dirty="0"/>
          </a:p>
        </p:txBody>
      </p:sp>
      <p:sp>
        <p:nvSpPr>
          <p:cNvPr id="6" name="Espace réservé du pied de page 5"/>
          <p:cNvSpPr>
            <a:spLocks noGrp="1"/>
          </p:cNvSpPr>
          <p:nvPr>
            <p:ph type="ftr" sz="quarter" idx="11"/>
          </p:nvPr>
        </p:nvSpPr>
        <p:spPr bwMode="gray"/>
        <p:txBody>
          <a:bodyPr/>
          <a:lstStyle/>
          <a:p>
            <a:r>
              <a:rPr lang="fr-FR"/>
              <a:t>Webinaire - Mouvement Intra-académique du second degré 2024</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359998" y="1836000"/>
            <a:ext cx="8424000" cy="2574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XX/XX/XXXX</a:t>
            </a:r>
          </a:p>
        </p:txBody>
      </p:sp>
      <p:sp>
        <p:nvSpPr>
          <p:cNvPr id="5" name="Espace réservé du pied de page 4"/>
          <p:cNvSpPr>
            <a:spLocks noGrp="1"/>
          </p:cNvSpPr>
          <p:nvPr>
            <p:ph type="ftr" sz="quarter" idx="11"/>
          </p:nvPr>
        </p:nvSpPr>
        <p:spPr/>
        <p:txBody>
          <a:bodyPr/>
          <a:lstStyle/>
          <a:p>
            <a:r>
              <a:rPr lang="fr-FR"/>
              <a:t>Webinaire - Mouvement Intra-académique du second degré 2024</a:t>
            </a:r>
          </a:p>
        </p:txBody>
      </p:sp>
      <p:sp>
        <p:nvSpPr>
          <p:cNvPr id="6" name="Espace réservé du numéro de diapositive 5"/>
          <p:cNvSpPr>
            <a:spLocks noGrp="1"/>
          </p:cNvSpPr>
          <p:nvPr>
            <p:ph type="sldNum" sz="quarter" idx="12"/>
          </p:nvPr>
        </p:nvSpPr>
        <p:spPr/>
        <p:txBody>
          <a:bodyPr/>
          <a:lstStyle/>
          <a:p>
            <a:fld id="{8D975B2B-22EA-44C7-93D2-0F63216891EC}" type="slidenum">
              <a:rPr lang="fr-FR" smtClean="0"/>
              <a:t>‹N°›</a:t>
            </a:fld>
            <a:endParaRPr lang="fr-FR"/>
          </a:p>
        </p:txBody>
      </p:sp>
    </p:spTree>
    <p:extLst>
      <p:ext uri="{BB962C8B-B14F-4D97-AF65-F5344CB8AC3E}">
        <p14:creationId xmlns:p14="http://schemas.microsoft.com/office/powerpoint/2010/main" val="1541393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OverObj">
  <p:cSld name="Titre et texte sur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342900"/>
            <a:ext cx="8229600" cy="1028700"/>
          </a:xfrm>
          <a:prstGeom prst="rect">
            <a:avLst/>
          </a:prstGeom>
        </p:spPr>
        <p:txBody>
          <a:bodyPr/>
          <a:lstStyle/>
          <a:p>
            <a:r>
              <a:rPr lang="fr-FR"/>
              <a:t>Modifiez le style du titre</a:t>
            </a:r>
          </a:p>
        </p:txBody>
      </p:sp>
      <p:sp>
        <p:nvSpPr>
          <p:cNvPr id="3" name="Espace réservé du texte 2"/>
          <p:cNvSpPr>
            <a:spLocks noGrp="1"/>
          </p:cNvSpPr>
          <p:nvPr>
            <p:ph type="body" sz="half" idx="1"/>
          </p:nvPr>
        </p:nvSpPr>
        <p:spPr>
          <a:xfrm>
            <a:off x="457200" y="1485900"/>
            <a:ext cx="8229600" cy="140017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57200" y="3000375"/>
            <a:ext cx="8229600" cy="140017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2">
            <a:extLst>
              <a:ext uri="{FF2B5EF4-FFF2-40B4-BE49-F238E27FC236}">
                <a16:creationId xmlns:a16="http://schemas.microsoft.com/office/drawing/2014/main" id="{1DBCF3A7-D6E6-46EA-B287-40661FBA3BF9}"/>
              </a:ext>
            </a:extLst>
          </p:cNvPr>
          <p:cNvSpPr>
            <a:spLocks noGrp="1" noChangeArrowheads="1"/>
          </p:cNvSpPr>
          <p:nvPr>
            <p:ph type="ftr" sz="quarter" idx="10"/>
          </p:nvPr>
        </p:nvSpPr>
        <p:spPr>
          <a:xfrm>
            <a:off x="3124200" y="4686300"/>
            <a:ext cx="2895600" cy="342900"/>
          </a:xfrm>
          <a:prstGeom prst="rect">
            <a:avLst/>
          </a:prstGeom>
        </p:spPr>
        <p:txBody>
          <a:bodyPr/>
          <a:lstStyle>
            <a:lvl1pPr eaLnBrk="1" hangingPunct="1">
              <a:defRPr>
                <a:latin typeface="Calibri" pitchFamily="34" charset="0"/>
              </a:defRPr>
            </a:lvl1pPr>
          </a:lstStyle>
          <a:p>
            <a:pPr>
              <a:defRPr/>
            </a:pPr>
            <a:r>
              <a:rPr lang="fr-FR" altLang="fr-FR"/>
              <a:t>Webinaire - Mouvement Intra-académique du second degré 2024</a:t>
            </a:r>
          </a:p>
        </p:txBody>
      </p:sp>
      <p:sp>
        <p:nvSpPr>
          <p:cNvPr id="6" name="Rectangle 3">
            <a:extLst>
              <a:ext uri="{FF2B5EF4-FFF2-40B4-BE49-F238E27FC236}">
                <a16:creationId xmlns:a16="http://schemas.microsoft.com/office/drawing/2014/main" id="{24DBF5FC-F280-4724-B2EB-7133A4455728}"/>
              </a:ext>
            </a:extLst>
          </p:cNvPr>
          <p:cNvSpPr>
            <a:spLocks noGrp="1" noChangeArrowheads="1"/>
          </p:cNvSpPr>
          <p:nvPr>
            <p:ph type="sldNum" sz="quarter" idx="11"/>
          </p:nvPr>
        </p:nvSpPr>
        <p:spPr>
          <a:xfrm>
            <a:off x="6553200" y="4686300"/>
            <a:ext cx="2133600" cy="342900"/>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BDCE51F-0C1E-400C-AE21-95726BF1A838}" type="slidenum">
              <a:rPr lang="fr-FR" altLang="fr-FR"/>
              <a:pPr>
                <a:defRPr/>
              </a:pPr>
              <a:t>‹N°›</a:t>
            </a:fld>
            <a:endParaRPr lang="fr-FR" altLang="fr-FR"/>
          </a:p>
        </p:txBody>
      </p:sp>
      <p:sp>
        <p:nvSpPr>
          <p:cNvPr id="7" name="Rectangle 16">
            <a:extLst>
              <a:ext uri="{FF2B5EF4-FFF2-40B4-BE49-F238E27FC236}">
                <a16:creationId xmlns:a16="http://schemas.microsoft.com/office/drawing/2014/main" id="{F89B35DC-5642-4679-BBDC-0697D66D04CD}"/>
              </a:ext>
            </a:extLst>
          </p:cNvPr>
          <p:cNvSpPr>
            <a:spLocks noGrp="1" noChangeArrowheads="1"/>
          </p:cNvSpPr>
          <p:nvPr>
            <p:ph type="dt" sz="half" idx="12"/>
          </p:nvPr>
        </p:nvSpPr>
        <p:spPr>
          <a:xfrm>
            <a:off x="457200" y="4683919"/>
            <a:ext cx="2133600" cy="357188"/>
          </a:xfrm>
          <a:prstGeom prst="rect">
            <a:avLst/>
          </a:prstGeom>
        </p:spPr>
        <p:txBody>
          <a:bodyPr/>
          <a:lstStyle>
            <a:lvl1pPr eaLnBrk="1" hangingPunct="1">
              <a:defRPr>
                <a:latin typeface="Calibri" pitchFamily="34" charset="0"/>
              </a:defRPr>
            </a:lvl1pPr>
          </a:lstStyle>
          <a:p>
            <a:pPr>
              <a:defRPr/>
            </a:pPr>
            <a:r>
              <a:rPr lang="fr-FR" altLang="fr-FR"/>
              <a:t>XX/XX/XXXX</a:t>
            </a:r>
          </a:p>
        </p:txBody>
      </p:sp>
    </p:spTree>
    <p:extLst>
      <p:ext uri="{BB962C8B-B14F-4D97-AF65-F5344CB8AC3E}">
        <p14:creationId xmlns:p14="http://schemas.microsoft.com/office/powerpoint/2010/main" val="1019803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fr-FR"/>
              <a:t>Webinaire - Mouvement Intra-académique du second degré 2024</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fr-FR"/>
              <a:t>XX/XX/XXXX</a:t>
            </a:r>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171892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1.jpe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a:t>Webinaire - Mouvement Intra-académique du second degré 2024</a:t>
            </a:r>
            <a:endParaRPr lang="fr-FR" dirty="0"/>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985C7C26-3777-6343-8C6F-2F6E4C4CEF2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323528" y="127968"/>
            <a:ext cx="755765" cy="581704"/>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13" r:id="rId7"/>
    <p:sldLayoutId id="2147483815" r:id="rId8"/>
    <p:sldLayoutId id="2147483816" r:id="rId9"/>
  </p:sldLayoutIdLst>
  <p:hf hdr="0" ftr="0" dt="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a:t>Webinaire - Mouvement Intra-académique du second degré 2024</a:t>
            </a:r>
            <a:endParaRPr lang="fr-FR" dirty="0"/>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985C7C26-3777-6343-8C6F-2F6E4C4CEF2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23528" y="127968"/>
            <a:ext cx="755765" cy="581704"/>
          </a:xfrm>
          <a:prstGeom prst="rect">
            <a:avLst/>
          </a:prstGeom>
        </p:spPr>
      </p:pic>
    </p:spTree>
    <p:extLst>
      <p:ext uri="{BB962C8B-B14F-4D97-AF65-F5344CB8AC3E}">
        <p14:creationId xmlns:p14="http://schemas.microsoft.com/office/powerpoint/2010/main" val="1186452786"/>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Lst>
  <p:hf hdr="0" ftr="0" dt="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7.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mailto:cesmis@ac-versailles.fr"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microsoft.com/office/2018/10/relationships/comments" Target="../comments/modernComment_1B0_AE6780F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texte 5"/>
          <p:cNvSpPr>
            <a:spLocks noGrp="1"/>
          </p:cNvSpPr>
          <p:nvPr>
            <p:ph type="body" sz="quarter" idx="13"/>
          </p:nvPr>
        </p:nvSpPr>
        <p:spPr>
          <a:xfrm>
            <a:off x="360000" y="2067694"/>
            <a:ext cx="8532480" cy="1224136"/>
          </a:xfrm>
        </p:spPr>
        <p:txBody>
          <a:bodyPr/>
          <a:lstStyle/>
          <a:p>
            <a:pPr lvl="0"/>
            <a:r>
              <a:rPr lang="fr-FR" sz="3000" cap="none" dirty="0"/>
              <a:t>Mouvement Intra-académique du second degré </a:t>
            </a:r>
          </a:p>
          <a:p>
            <a:pPr lvl="0"/>
            <a:endParaRPr lang="fr-FR" sz="1200" cap="none" dirty="0"/>
          </a:p>
          <a:p>
            <a:pPr lvl="0"/>
            <a:r>
              <a:rPr lang="fr-FR" sz="3000" cap="none" dirty="0"/>
              <a:t>Webinaire du 20 mars 2026</a:t>
            </a:r>
          </a:p>
          <a:p>
            <a:pPr lvl="0"/>
            <a:endParaRPr lang="fr-FR" sz="2400" cap="none" dirty="0">
              <a:solidFill>
                <a:srgbClr val="000000"/>
              </a:solidFill>
            </a:endParaRPr>
          </a:p>
          <a:p>
            <a:pPr lvl="0"/>
            <a:endParaRPr lang="fr-FR" sz="2400" cap="none" dirty="0">
              <a:solidFill>
                <a:srgbClr val="000000"/>
              </a:solidFill>
            </a:endParaRPr>
          </a:p>
          <a:p>
            <a:pPr lvl="0"/>
            <a:r>
              <a:rPr lang="fr-FR" sz="2000" b="0" cap="none" dirty="0">
                <a:solidFill>
                  <a:srgbClr val="000000"/>
                </a:solidFill>
              </a:rPr>
              <a:t>Ce séminaire débutera dans quelques minutes.</a:t>
            </a:r>
          </a:p>
          <a:p>
            <a:pPr lvl="0"/>
            <a:endParaRPr lang="fr-FR" sz="2000" b="0" cap="none" dirty="0">
              <a:solidFill>
                <a:srgbClr val="000000"/>
              </a:solidFill>
            </a:endParaRPr>
          </a:p>
          <a:p>
            <a:pPr lvl="0">
              <a:spcBef>
                <a:spcPts val="600"/>
              </a:spcBef>
            </a:pPr>
            <a:r>
              <a:rPr lang="fr-FR" sz="1600" b="0" cap="none" dirty="0">
                <a:solidFill>
                  <a:srgbClr val="000000"/>
                </a:solidFill>
              </a:rPr>
              <a:t>Vos micros et caméras sont désactivés, néanmoins vous pouvez intéragir avec les animateurs par écrit via les Q/R</a:t>
            </a:r>
          </a:p>
        </p:txBody>
      </p:sp>
      <p:sp>
        <p:nvSpPr>
          <p:cNvPr id="3" name="Espace réservé du numéro de diapositive 2">
            <a:extLst>
              <a:ext uri="{FF2B5EF4-FFF2-40B4-BE49-F238E27FC236}">
                <a16:creationId xmlns:a16="http://schemas.microsoft.com/office/drawing/2014/main" id="{D8E7BC37-5A38-2882-A783-A807806A248E}"/>
              </a:ext>
            </a:extLst>
          </p:cNvPr>
          <p:cNvSpPr>
            <a:spLocks noGrp="1"/>
          </p:cNvSpPr>
          <p:nvPr>
            <p:ph type="sldNum" sz="quarter" idx="12"/>
          </p:nvPr>
        </p:nvSpPr>
        <p:spPr/>
        <p:txBody>
          <a:bodyPr/>
          <a:lstStyle/>
          <a:p>
            <a:fld id="{733122C9-A0B9-462F-8757-0847AD287B63}" type="slidenum">
              <a:rPr lang="fr-FR" smtClean="0"/>
              <a:pPr/>
              <a:t>1</a:t>
            </a:fld>
            <a:endParaRPr lang="fr-FR" dirty="0"/>
          </a:p>
        </p:txBody>
      </p:sp>
    </p:spTree>
    <p:extLst>
      <p:ext uri="{BB962C8B-B14F-4D97-AF65-F5344CB8AC3E}">
        <p14:creationId xmlns:p14="http://schemas.microsoft.com/office/powerpoint/2010/main" val="4181515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B97B41-AE45-44F4-B980-4A751331F153}"/>
              </a:ext>
            </a:extLst>
          </p:cNvPr>
          <p:cNvSpPr/>
          <p:nvPr/>
        </p:nvSpPr>
        <p:spPr>
          <a:xfrm>
            <a:off x="158265" y="879219"/>
            <a:ext cx="8676496" cy="1715854"/>
          </a:xfrm>
          <a:prstGeom prst="rect">
            <a:avLst/>
          </a:prstGeom>
        </p:spPr>
        <p:txBody>
          <a:bodyPr wrap="square">
            <a:spAutoFit/>
          </a:bodyPr>
          <a:lstStyle/>
          <a:p>
            <a:pPr marL="180975" lvl="1" algn="just">
              <a:lnSpc>
                <a:spcPct val="150000"/>
              </a:lnSpc>
              <a:buClr>
                <a:srgbClr val="C00000"/>
              </a:buClr>
              <a:defRPr/>
            </a:pPr>
            <a:r>
              <a:rPr lang="fr-FR" altLang="fr-FR" sz="1000" dirty="0">
                <a:cs typeface="Calibri" panose="020F0502020204030204" pitchFamily="34" charset="0"/>
              </a:rPr>
              <a:t>20 vœux peuvent être formulés. Le candidat peut choisir entre différents types de vœux : des vœux précis et des vœux larges.</a:t>
            </a:r>
          </a:p>
          <a:p>
            <a:pPr marL="180975" lvl="1" algn="just">
              <a:lnSpc>
                <a:spcPct val="150000"/>
              </a:lnSpc>
              <a:buClr>
                <a:srgbClr val="C00000"/>
              </a:buClr>
              <a:defRPr/>
            </a:pPr>
            <a:endParaRPr lang="fr-FR" altLang="fr-FR" sz="700" dirty="0">
              <a:cs typeface="Calibri" panose="020F0502020204030204" pitchFamily="34" charset="0"/>
            </a:endParaRPr>
          </a:p>
          <a:p>
            <a:pPr marL="180975" lvl="1" algn="just">
              <a:lnSpc>
                <a:spcPct val="80000"/>
              </a:lnSpc>
              <a:buClr>
                <a:schemeClr val="tx1"/>
              </a:buClr>
              <a:defRPr/>
            </a:pPr>
            <a:r>
              <a:rPr lang="fr-FR" altLang="fr-FR" sz="1000" dirty="0">
                <a:cs typeface="Calibri" panose="020F0502020204030204" pitchFamily="34" charset="0"/>
              </a:rPr>
              <a:t>Le barème de chaque vœu peut varier en fonction de votre situation personnelle, familiale ou administrative. </a:t>
            </a:r>
          </a:p>
          <a:p>
            <a:pPr marL="180975" lvl="1" algn="just">
              <a:lnSpc>
                <a:spcPct val="80000"/>
              </a:lnSpc>
              <a:buClr>
                <a:schemeClr val="tx1"/>
              </a:buClr>
              <a:defRPr/>
            </a:pPr>
            <a:r>
              <a:rPr lang="fr-FR" altLang="fr-FR" sz="1000" dirty="0">
                <a:cs typeface="Calibri" panose="020F0502020204030204" pitchFamily="34" charset="0"/>
              </a:rPr>
              <a:t>Celle-ci est prise en compte par l’octroi de bonification.</a:t>
            </a:r>
          </a:p>
          <a:p>
            <a:pPr marL="523875" lvl="1" indent="-342900" algn="just">
              <a:lnSpc>
                <a:spcPct val="80000"/>
              </a:lnSpc>
              <a:buClr>
                <a:schemeClr val="tx1"/>
              </a:buClr>
              <a:buFont typeface="Wingdings" panose="05000000000000000000" pitchFamily="2" charset="2"/>
              <a:buChar char="§"/>
              <a:defRPr/>
            </a:pPr>
            <a:endParaRPr lang="fr-FR" altLang="fr-FR" sz="1000" dirty="0">
              <a:cs typeface="Calibri" panose="020F0502020204030204" pitchFamily="34" charset="0"/>
            </a:endParaRPr>
          </a:p>
          <a:p>
            <a:pPr marL="523875" lvl="1" indent="-342900" algn="just">
              <a:lnSpc>
                <a:spcPct val="80000"/>
              </a:lnSpc>
              <a:buClr>
                <a:schemeClr val="tx1"/>
              </a:buClr>
              <a:buFont typeface="Wingdings" panose="05000000000000000000" pitchFamily="2" charset="2"/>
              <a:buChar char="§"/>
              <a:defRPr/>
            </a:pPr>
            <a:r>
              <a:rPr lang="fr-FR" altLang="fr-FR" sz="1000" dirty="0">
                <a:cs typeface="Calibri" panose="020F0502020204030204" pitchFamily="34" charset="0"/>
              </a:rPr>
              <a:t>Plus un vœu est large, plus la bonification peut être importante (hors barème fixe).</a:t>
            </a:r>
          </a:p>
          <a:p>
            <a:pPr marL="352425" lvl="1" indent="-171450" algn="just">
              <a:lnSpc>
                <a:spcPct val="80000"/>
              </a:lnSpc>
              <a:buClr>
                <a:schemeClr val="tx1"/>
              </a:buClr>
              <a:buFont typeface="Wingdings" panose="05000000000000000000" pitchFamily="2" charset="2"/>
              <a:buChar char="§"/>
              <a:defRPr/>
            </a:pPr>
            <a:endParaRPr lang="fr-FR" altLang="fr-FR" sz="1000" dirty="0">
              <a:cs typeface="Calibri" panose="020F0502020204030204" pitchFamily="34" charset="0"/>
            </a:endParaRPr>
          </a:p>
          <a:p>
            <a:pPr marL="523875" lvl="1" indent="-342900" algn="just">
              <a:lnSpc>
                <a:spcPct val="80000"/>
              </a:lnSpc>
              <a:buClr>
                <a:schemeClr val="tx1"/>
              </a:buClr>
              <a:buFont typeface="Wingdings" panose="05000000000000000000" pitchFamily="2" charset="2"/>
              <a:buChar char="§"/>
              <a:defRPr/>
            </a:pPr>
            <a:r>
              <a:rPr lang="fr-FR" altLang="fr-FR" sz="1000" dirty="0">
                <a:cs typeface="Calibri" panose="020F0502020204030204" pitchFamily="34" charset="0"/>
              </a:rPr>
              <a:t>Un vœu peut être restreint à un type d’établissement (CLG, LYC...), mais vous perdrez alors les bonifications accordées (sauf vœu lycée pour les agrégés et certaines bonifications de l'éducation prioritaire).</a:t>
            </a:r>
          </a:p>
          <a:p>
            <a:pPr marL="523875" lvl="1" indent="-342900" algn="just">
              <a:lnSpc>
                <a:spcPct val="80000"/>
              </a:lnSpc>
              <a:buClr>
                <a:schemeClr val="tx1"/>
              </a:buClr>
              <a:buFont typeface="Wingdings" panose="05000000000000000000" pitchFamily="2" charset="2"/>
              <a:buChar char="§"/>
              <a:defRPr/>
            </a:pPr>
            <a:endParaRPr lang="fr-FR" altLang="fr-FR" sz="1000" dirty="0">
              <a:cs typeface="Calibri" panose="020F0502020204030204" pitchFamily="34" charset="0"/>
            </a:endParaRPr>
          </a:p>
          <a:p>
            <a:pPr marL="523875" lvl="1" indent="-342900" algn="just">
              <a:lnSpc>
                <a:spcPct val="80000"/>
              </a:lnSpc>
              <a:buClr>
                <a:schemeClr val="tx1"/>
              </a:buClr>
              <a:buFont typeface="Wingdings" panose="05000000000000000000" pitchFamily="2" charset="2"/>
              <a:buChar char="§"/>
              <a:defRPr/>
            </a:pPr>
            <a:r>
              <a:rPr lang="fr-FR" altLang="fr-FR" sz="1000" dirty="0">
                <a:cs typeface="Calibri" panose="020F0502020204030204" pitchFamily="34" charset="0"/>
              </a:rPr>
              <a:t>Le vœu précis établissement n’apporte en général aucune bonification (sauf vœu lycée pour les agrégés et certaines bonifications de l'éducation prioritaire).</a:t>
            </a:r>
            <a:endParaRPr lang="fr-FR" altLang="fr-FR" sz="1100" dirty="0">
              <a:solidFill>
                <a:schemeClr val="accent1">
                  <a:lumMod val="75000"/>
                </a:schemeClr>
              </a:solidFill>
            </a:endParaRPr>
          </a:p>
        </p:txBody>
      </p:sp>
      <p:sp>
        <p:nvSpPr>
          <p:cNvPr id="10" name="Titre 1">
            <a:extLst>
              <a:ext uri="{FF2B5EF4-FFF2-40B4-BE49-F238E27FC236}">
                <a16:creationId xmlns:a16="http://schemas.microsoft.com/office/drawing/2014/main" id="{D4D508D4-1F43-490A-8928-53CECAAE1DFE}"/>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2. Vœux et règles d’affectation </a:t>
            </a:r>
            <a:br>
              <a:rPr lang="fr-FR" sz="1400" dirty="0">
                <a:cs typeface="Calibri" panose="020F0502020204030204" pitchFamily="34" charset="0"/>
              </a:rPr>
            </a:br>
            <a:r>
              <a:rPr lang="fr-FR" sz="1400" i="1" dirty="0">
                <a:cs typeface="Calibri" panose="020F0502020204030204" pitchFamily="34" charset="0"/>
              </a:rPr>
              <a:t>A. Les vœux</a:t>
            </a:r>
          </a:p>
        </p:txBody>
      </p:sp>
      <p:sp>
        <p:nvSpPr>
          <p:cNvPr id="11" name="Rectangle : coins arrondis 10">
            <a:extLst>
              <a:ext uri="{FF2B5EF4-FFF2-40B4-BE49-F238E27FC236}">
                <a16:creationId xmlns:a16="http://schemas.microsoft.com/office/drawing/2014/main" id="{88ACB7CC-0BF9-41EA-B8A4-A1BA453D0457}"/>
              </a:ext>
            </a:extLst>
          </p:cNvPr>
          <p:cNvSpPr/>
          <p:nvPr/>
        </p:nvSpPr>
        <p:spPr>
          <a:xfrm>
            <a:off x="388161" y="2643758"/>
            <a:ext cx="2546798" cy="720080"/>
          </a:xfrm>
          <a:prstGeom prst="roundRect">
            <a:avLst/>
          </a:prstGeom>
          <a:solidFill>
            <a:srgbClr val="95FFE3"/>
          </a:solidFill>
          <a:ln>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 coins arrondis 11">
            <a:extLst>
              <a:ext uri="{FF2B5EF4-FFF2-40B4-BE49-F238E27FC236}">
                <a16:creationId xmlns:a16="http://schemas.microsoft.com/office/drawing/2014/main" id="{FEEA8527-5DE2-45E8-8E2E-3B7107674BBB}"/>
              </a:ext>
            </a:extLst>
          </p:cNvPr>
          <p:cNvSpPr/>
          <p:nvPr/>
        </p:nvSpPr>
        <p:spPr>
          <a:xfrm>
            <a:off x="3288858" y="2629772"/>
            <a:ext cx="2571009" cy="648826"/>
          </a:xfrm>
          <a:prstGeom prst="roundRect">
            <a:avLst/>
          </a:prstGeom>
          <a:solidFill>
            <a:srgbClr val="FBE593"/>
          </a:solidFill>
          <a:ln>
            <a:solidFill>
              <a:srgbClr val="FBE5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 coins arrondis 12">
            <a:extLst>
              <a:ext uri="{FF2B5EF4-FFF2-40B4-BE49-F238E27FC236}">
                <a16:creationId xmlns:a16="http://schemas.microsoft.com/office/drawing/2014/main" id="{4A4CC48F-DA3C-4658-954F-1921E3038FCD}"/>
              </a:ext>
            </a:extLst>
          </p:cNvPr>
          <p:cNvSpPr/>
          <p:nvPr/>
        </p:nvSpPr>
        <p:spPr>
          <a:xfrm>
            <a:off x="6234381" y="2643758"/>
            <a:ext cx="2567076" cy="697004"/>
          </a:xfrm>
          <a:prstGeom prst="roundRect">
            <a:avLst/>
          </a:prstGeom>
          <a:solidFill>
            <a:srgbClr val="C6C6EA"/>
          </a:solidFill>
          <a:ln>
            <a:solidFill>
              <a:srgbClr val="C6C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5AACBCCA-62B9-461F-A484-35B71E3A4DE5}"/>
              </a:ext>
            </a:extLst>
          </p:cNvPr>
          <p:cNvSpPr txBox="1"/>
          <p:nvPr/>
        </p:nvSpPr>
        <p:spPr>
          <a:xfrm>
            <a:off x="367583" y="2715766"/>
            <a:ext cx="2448272" cy="261610"/>
          </a:xfrm>
          <a:prstGeom prst="rect">
            <a:avLst/>
          </a:prstGeom>
          <a:noFill/>
        </p:spPr>
        <p:txBody>
          <a:bodyPr wrap="square" rtlCol="0">
            <a:spAutoFit/>
          </a:bodyPr>
          <a:lstStyle/>
          <a:p>
            <a:pPr algn="ctr"/>
            <a:r>
              <a:rPr lang="fr-FR" sz="1100" b="1" dirty="0"/>
              <a:t>Vœux précis</a:t>
            </a:r>
          </a:p>
        </p:txBody>
      </p:sp>
      <p:sp>
        <p:nvSpPr>
          <p:cNvPr id="15" name="Rectangle : coins arrondis 14">
            <a:extLst>
              <a:ext uri="{FF2B5EF4-FFF2-40B4-BE49-F238E27FC236}">
                <a16:creationId xmlns:a16="http://schemas.microsoft.com/office/drawing/2014/main" id="{2F3CC212-B272-42DE-903B-C55672EFF593}"/>
              </a:ext>
            </a:extLst>
          </p:cNvPr>
          <p:cNvSpPr/>
          <p:nvPr/>
        </p:nvSpPr>
        <p:spPr>
          <a:xfrm>
            <a:off x="384211" y="3003798"/>
            <a:ext cx="2546798" cy="1709322"/>
          </a:xfrm>
          <a:prstGeom prst="roundRect">
            <a:avLst/>
          </a:prstGeom>
          <a:solidFill>
            <a:schemeClr val="bg1"/>
          </a:solidFill>
          <a:ln>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CACD4A8D-E9AC-44A4-9E88-73A34595EE93}"/>
              </a:ext>
            </a:extLst>
          </p:cNvPr>
          <p:cNvSpPr txBox="1"/>
          <p:nvPr/>
        </p:nvSpPr>
        <p:spPr>
          <a:xfrm>
            <a:off x="397947" y="3147814"/>
            <a:ext cx="2537012" cy="369332"/>
          </a:xfrm>
          <a:prstGeom prst="rect">
            <a:avLst/>
          </a:prstGeom>
          <a:noFill/>
        </p:spPr>
        <p:txBody>
          <a:bodyPr wrap="square" rtlCol="0">
            <a:spAutoFit/>
          </a:bodyPr>
          <a:lstStyle/>
          <a:p>
            <a:pPr marL="171450" indent="-171450">
              <a:buFont typeface="Wingdings" panose="05000000000000000000" pitchFamily="2" charset="2"/>
              <a:buChar char="§"/>
            </a:pPr>
            <a:r>
              <a:rPr lang="fr-FR" sz="900" dirty="0">
                <a:latin typeface="+mj-lt"/>
                <a:cs typeface="Calibri" panose="020F0502020204030204" pitchFamily="34" charset="0"/>
              </a:rPr>
              <a:t>Vœu </a:t>
            </a:r>
            <a:r>
              <a:rPr lang="fr-FR" sz="900" b="1" dirty="0">
                <a:latin typeface="+mj-lt"/>
                <a:cs typeface="Calibri" panose="020F0502020204030204" pitchFamily="34" charset="0"/>
              </a:rPr>
              <a:t>ETB </a:t>
            </a:r>
            <a:r>
              <a:rPr lang="fr-FR" sz="900" dirty="0">
                <a:latin typeface="+mj-lt"/>
                <a:cs typeface="Calibri" panose="020F0502020204030204" pitchFamily="34" charset="0"/>
              </a:rPr>
              <a:t>: le candidat postule pour un établissement précis (code RNE)</a:t>
            </a:r>
          </a:p>
        </p:txBody>
      </p:sp>
      <p:sp>
        <p:nvSpPr>
          <p:cNvPr id="17" name="ZoneTexte 16">
            <a:extLst>
              <a:ext uri="{FF2B5EF4-FFF2-40B4-BE49-F238E27FC236}">
                <a16:creationId xmlns:a16="http://schemas.microsoft.com/office/drawing/2014/main" id="{63438C44-F514-4162-9964-F55B1E031878}"/>
              </a:ext>
            </a:extLst>
          </p:cNvPr>
          <p:cNvSpPr txBox="1"/>
          <p:nvPr/>
        </p:nvSpPr>
        <p:spPr>
          <a:xfrm>
            <a:off x="3373368" y="2699568"/>
            <a:ext cx="2448272" cy="261610"/>
          </a:xfrm>
          <a:prstGeom prst="rect">
            <a:avLst/>
          </a:prstGeom>
          <a:noFill/>
        </p:spPr>
        <p:txBody>
          <a:bodyPr wrap="square" rtlCol="0">
            <a:spAutoFit/>
          </a:bodyPr>
          <a:lstStyle/>
          <a:p>
            <a:pPr algn="ctr"/>
            <a:r>
              <a:rPr lang="fr-FR" sz="1100" b="1" dirty="0"/>
              <a:t>Vœux larges</a:t>
            </a:r>
          </a:p>
        </p:txBody>
      </p:sp>
      <p:sp>
        <p:nvSpPr>
          <p:cNvPr id="18" name="Rectangle : coins arrondis 17">
            <a:extLst>
              <a:ext uri="{FF2B5EF4-FFF2-40B4-BE49-F238E27FC236}">
                <a16:creationId xmlns:a16="http://schemas.microsoft.com/office/drawing/2014/main" id="{E8AEA995-EA19-4449-BE86-2A0DF6764FC1}"/>
              </a:ext>
            </a:extLst>
          </p:cNvPr>
          <p:cNvSpPr/>
          <p:nvPr/>
        </p:nvSpPr>
        <p:spPr>
          <a:xfrm>
            <a:off x="3284908" y="3003798"/>
            <a:ext cx="2571009" cy="1709322"/>
          </a:xfrm>
          <a:prstGeom prst="roundRect">
            <a:avLst/>
          </a:prstGeom>
          <a:solidFill>
            <a:schemeClr val="bg1"/>
          </a:solidFill>
          <a:ln>
            <a:solidFill>
              <a:srgbClr val="FBE5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18146E72-8DFB-4891-B7C8-182E8FF6D691}"/>
              </a:ext>
            </a:extLst>
          </p:cNvPr>
          <p:cNvSpPr txBox="1"/>
          <p:nvPr/>
        </p:nvSpPr>
        <p:spPr>
          <a:xfrm>
            <a:off x="3312000" y="3003798"/>
            <a:ext cx="2571009" cy="1181862"/>
          </a:xfrm>
          <a:prstGeom prst="rect">
            <a:avLst/>
          </a:prstGeom>
          <a:noFill/>
        </p:spPr>
        <p:txBody>
          <a:bodyPr wrap="square" rtlCol="0">
            <a:spAutoFit/>
          </a:bodyPr>
          <a:lstStyle/>
          <a:p>
            <a:pPr marL="0" lvl="1">
              <a:defRPr/>
            </a:pPr>
            <a:r>
              <a:rPr lang="fr-FR" altLang="fr-FR" sz="900" dirty="0">
                <a:latin typeface="+mj-lt"/>
                <a:cs typeface="Calibri" panose="020F0502020204030204" pitchFamily="34" charset="0"/>
              </a:rPr>
              <a:t>Le candidat postule sur tous les établissements d’une zone géographique : </a:t>
            </a:r>
          </a:p>
          <a:p>
            <a:pPr marL="0" lvl="1">
              <a:defRPr/>
            </a:pPr>
            <a:r>
              <a:rPr lang="fr-FR" altLang="fr-FR" sz="900" dirty="0">
                <a:solidFill>
                  <a:schemeClr val="bg1"/>
                </a:solidFill>
                <a:latin typeface="+mj-lt"/>
                <a:cs typeface="Calibri" panose="020F0502020204030204" pitchFamily="34" charset="0"/>
              </a:rPr>
              <a:t>.</a:t>
            </a:r>
          </a:p>
          <a:p>
            <a:pPr marL="179388" lvl="1" indent="-179388">
              <a:lnSpc>
                <a:spcPct val="80000"/>
              </a:lnSpc>
              <a:buFont typeface="Wingdings" panose="05000000000000000000" pitchFamily="2" charset="2"/>
              <a:buChar char="§"/>
              <a:defRPr/>
            </a:pPr>
            <a:r>
              <a:rPr lang="fr-FR" altLang="fr-FR" sz="900" dirty="0">
                <a:latin typeface="+mj-lt"/>
                <a:cs typeface="Calibri" panose="020F0502020204030204" pitchFamily="34" charset="0"/>
              </a:rPr>
              <a:t>Vœu </a:t>
            </a:r>
            <a:r>
              <a:rPr lang="fr-FR" altLang="fr-FR" sz="900" b="1" dirty="0">
                <a:latin typeface="+mj-lt"/>
                <a:cs typeface="Calibri" panose="020F0502020204030204" pitchFamily="34" charset="0"/>
              </a:rPr>
              <a:t>COM</a:t>
            </a:r>
            <a:endParaRPr lang="fr-FR" altLang="fr-FR" sz="900" dirty="0">
              <a:latin typeface="+mj-lt"/>
              <a:cs typeface="Calibri" panose="020F0502020204030204" pitchFamily="34" charset="0"/>
            </a:endParaRPr>
          </a:p>
          <a:p>
            <a:pPr marL="179388" lvl="1" indent="-179388">
              <a:lnSpc>
                <a:spcPct val="80000"/>
              </a:lnSpc>
              <a:spcBef>
                <a:spcPts val="600"/>
              </a:spcBef>
              <a:buFont typeface="Wingdings" panose="05000000000000000000" pitchFamily="2" charset="2"/>
              <a:buChar char="§"/>
              <a:defRPr/>
            </a:pPr>
            <a:r>
              <a:rPr lang="fr-FR" altLang="fr-FR" sz="900" dirty="0">
                <a:latin typeface="+mj-lt"/>
                <a:cs typeface="Calibri" panose="020F0502020204030204" pitchFamily="34" charset="0"/>
              </a:rPr>
              <a:t>Vœu </a:t>
            </a:r>
            <a:r>
              <a:rPr lang="fr-FR" altLang="fr-FR" sz="900" b="1" dirty="0">
                <a:latin typeface="+mj-lt"/>
                <a:cs typeface="Calibri" panose="020F0502020204030204" pitchFamily="34" charset="0"/>
              </a:rPr>
              <a:t>GEO </a:t>
            </a:r>
          </a:p>
          <a:p>
            <a:pPr marL="179388" lvl="1" indent="-179388">
              <a:lnSpc>
                <a:spcPct val="80000"/>
              </a:lnSpc>
              <a:spcBef>
                <a:spcPts val="600"/>
              </a:spcBef>
              <a:buFont typeface="Wingdings" panose="05000000000000000000" pitchFamily="2" charset="2"/>
              <a:buChar char="§"/>
              <a:defRPr/>
            </a:pPr>
            <a:r>
              <a:rPr lang="fr-FR" altLang="fr-FR" sz="900" dirty="0">
                <a:latin typeface="+mj-lt"/>
                <a:cs typeface="Calibri" panose="020F0502020204030204" pitchFamily="34" charset="0"/>
              </a:rPr>
              <a:t>Vœu </a:t>
            </a:r>
            <a:r>
              <a:rPr lang="fr-FR" altLang="fr-FR" sz="900" b="1" dirty="0">
                <a:latin typeface="+mj-lt"/>
                <a:cs typeface="Calibri" panose="020F0502020204030204" pitchFamily="34" charset="0"/>
              </a:rPr>
              <a:t>DPT</a:t>
            </a:r>
            <a:endParaRPr lang="fr-FR" altLang="fr-FR" sz="900" dirty="0">
              <a:latin typeface="+mj-lt"/>
              <a:cs typeface="Calibri" panose="020F0502020204030204" pitchFamily="34" charset="0"/>
            </a:endParaRPr>
          </a:p>
          <a:p>
            <a:pPr marL="179388" lvl="1" indent="-179388">
              <a:lnSpc>
                <a:spcPct val="80000"/>
              </a:lnSpc>
              <a:spcBef>
                <a:spcPts val="600"/>
              </a:spcBef>
              <a:buFont typeface="Wingdings" panose="05000000000000000000" pitchFamily="2" charset="2"/>
              <a:buChar char="§"/>
              <a:defRPr/>
            </a:pPr>
            <a:r>
              <a:rPr lang="fr-FR" altLang="fr-FR" sz="900" dirty="0">
                <a:latin typeface="+mj-lt"/>
                <a:cs typeface="Calibri" panose="020F0502020204030204" pitchFamily="34" charset="0"/>
              </a:rPr>
              <a:t>Vœu </a:t>
            </a:r>
            <a:r>
              <a:rPr lang="fr-FR" altLang="fr-FR" sz="900" b="1" dirty="0">
                <a:latin typeface="+mj-lt"/>
                <a:cs typeface="Calibri" panose="020F0502020204030204" pitchFamily="34" charset="0"/>
              </a:rPr>
              <a:t>ACA</a:t>
            </a:r>
            <a:endParaRPr lang="fr-FR" sz="900" dirty="0">
              <a:latin typeface="+mj-lt"/>
              <a:cs typeface="Calibri" panose="020F0502020204030204" pitchFamily="34" charset="0"/>
            </a:endParaRPr>
          </a:p>
        </p:txBody>
      </p:sp>
      <p:sp>
        <p:nvSpPr>
          <p:cNvPr id="20" name="Rectangle : coins arrondis 19">
            <a:extLst>
              <a:ext uri="{FF2B5EF4-FFF2-40B4-BE49-F238E27FC236}">
                <a16:creationId xmlns:a16="http://schemas.microsoft.com/office/drawing/2014/main" id="{4EF10019-33C4-4B44-A624-841C7B722805}"/>
              </a:ext>
            </a:extLst>
          </p:cNvPr>
          <p:cNvSpPr/>
          <p:nvPr/>
        </p:nvSpPr>
        <p:spPr>
          <a:xfrm>
            <a:off x="6236908" y="3003798"/>
            <a:ext cx="2554764" cy="1709322"/>
          </a:xfrm>
          <a:prstGeom prst="roundRect">
            <a:avLst/>
          </a:prstGeom>
          <a:solidFill>
            <a:schemeClr val="bg1"/>
          </a:solidFill>
          <a:ln>
            <a:solidFill>
              <a:srgbClr val="C6C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769AF489-5556-4D5C-95F9-BFAE11A2BA7F}"/>
              </a:ext>
            </a:extLst>
          </p:cNvPr>
          <p:cNvSpPr txBox="1"/>
          <p:nvPr/>
        </p:nvSpPr>
        <p:spPr>
          <a:xfrm>
            <a:off x="6149596" y="2693503"/>
            <a:ext cx="2729388" cy="261610"/>
          </a:xfrm>
          <a:prstGeom prst="rect">
            <a:avLst/>
          </a:prstGeom>
          <a:noFill/>
        </p:spPr>
        <p:txBody>
          <a:bodyPr wrap="square" rtlCol="0">
            <a:spAutoFit/>
          </a:bodyPr>
          <a:lstStyle/>
          <a:p>
            <a:pPr algn="ctr"/>
            <a:r>
              <a:rPr lang="fr-FR" sz="1100" b="1" dirty="0"/>
              <a:t>Vœux sur zone de remplacement (ZR)</a:t>
            </a:r>
          </a:p>
        </p:txBody>
      </p:sp>
      <p:sp>
        <p:nvSpPr>
          <p:cNvPr id="22" name="ZoneTexte 21">
            <a:extLst>
              <a:ext uri="{FF2B5EF4-FFF2-40B4-BE49-F238E27FC236}">
                <a16:creationId xmlns:a16="http://schemas.microsoft.com/office/drawing/2014/main" id="{278A0F90-F70A-45F8-B0E9-91E14A3CD29B}"/>
              </a:ext>
            </a:extLst>
          </p:cNvPr>
          <p:cNvSpPr txBox="1"/>
          <p:nvPr/>
        </p:nvSpPr>
        <p:spPr>
          <a:xfrm>
            <a:off x="6247794" y="3147814"/>
            <a:ext cx="2498259" cy="1615827"/>
          </a:xfrm>
          <a:prstGeom prst="rect">
            <a:avLst/>
          </a:prstGeom>
          <a:noFill/>
        </p:spPr>
        <p:txBody>
          <a:bodyPr wrap="square" rtlCol="0">
            <a:spAutoFit/>
          </a:bodyPr>
          <a:lstStyle/>
          <a:p>
            <a:pPr marL="171450" indent="-171450">
              <a:buFont typeface="Wingdings" panose="05000000000000000000" pitchFamily="2" charset="2"/>
              <a:buChar char="§"/>
            </a:pPr>
            <a:r>
              <a:rPr lang="fr-FR" sz="900" dirty="0">
                <a:latin typeface="+mj-lt"/>
                <a:cs typeface="Calibri" panose="020F0502020204030204" pitchFamily="34" charset="0"/>
              </a:rPr>
              <a:t>Vœu précis : </a:t>
            </a:r>
            <a:r>
              <a:rPr lang="fr-FR" sz="900" b="1" dirty="0">
                <a:latin typeface="+mj-lt"/>
                <a:cs typeface="Calibri" panose="020F0502020204030204" pitchFamily="34" charset="0"/>
              </a:rPr>
              <a:t>ZRE</a:t>
            </a:r>
          </a:p>
          <a:p>
            <a:endParaRPr lang="fr-FR" sz="900" dirty="0">
              <a:latin typeface="+mj-lt"/>
              <a:cs typeface="Calibri" panose="020F0502020204030204" pitchFamily="34" charset="0"/>
            </a:endParaRPr>
          </a:p>
          <a:p>
            <a:pPr marL="171450" indent="-171450">
              <a:buFont typeface="Wingdings" panose="05000000000000000000" pitchFamily="2" charset="2"/>
              <a:buChar char="§"/>
            </a:pPr>
            <a:r>
              <a:rPr lang="fr-FR" sz="900" dirty="0">
                <a:latin typeface="+mj-lt"/>
                <a:cs typeface="Calibri" panose="020F0502020204030204" pitchFamily="34" charset="0"/>
              </a:rPr>
              <a:t>Vœux larges : </a:t>
            </a:r>
            <a:r>
              <a:rPr lang="fr-FR" sz="900" b="1" dirty="0">
                <a:latin typeface="+mj-lt"/>
                <a:cs typeface="Calibri" panose="020F0502020204030204" pitchFamily="34" charset="0"/>
              </a:rPr>
              <a:t>ZRD</a:t>
            </a:r>
            <a:r>
              <a:rPr lang="fr-FR" sz="900" dirty="0">
                <a:latin typeface="+mj-lt"/>
                <a:cs typeface="Calibri" panose="020F0502020204030204" pitchFamily="34" charset="0"/>
              </a:rPr>
              <a:t> et </a:t>
            </a:r>
            <a:r>
              <a:rPr lang="fr-FR" sz="900" b="1" dirty="0">
                <a:latin typeface="+mj-lt"/>
                <a:cs typeface="Calibri" panose="020F0502020204030204" pitchFamily="34" charset="0"/>
              </a:rPr>
              <a:t>ZRA</a:t>
            </a:r>
          </a:p>
          <a:p>
            <a:endParaRPr lang="fr-FR" sz="900" b="1" dirty="0">
              <a:latin typeface="+mj-lt"/>
              <a:cs typeface="Calibri" panose="020F0502020204030204" pitchFamily="34" charset="0"/>
            </a:endParaRPr>
          </a:p>
          <a:p>
            <a:pPr algn="ctr"/>
            <a:r>
              <a:rPr lang="fr-FR" sz="900" dirty="0">
                <a:solidFill>
                  <a:srgbClr val="FF0000"/>
                </a:solidFill>
                <a:latin typeface="+mj-lt"/>
                <a:cs typeface="Calibri" panose="020F0502020204030204" pitchFamily="34" charset="0"/>
              </a:rPr>
              <a:t>Selon les disciplines, la taille de la zone est différente.</a:t>
            </a:r>
          </a:p>
          <a:p>
            <a:pPr algn="ctr"/>
            <a:r>
              <a:rPr lang="fr-FR" sz="900" dirty="0">
                <a:solidFill>
                  <a:srgbClr val="FF0000"/>
                </a:solidFill>
                <a:latin typeface="+mj-lt"/>
                <a:cs typeface="Calibri" panose="020F0502020204030204" pitchFamily="34" charset="0"/>
              </a:rPr>
              <a:t>Lors de la saisie de ces vœux, vous avez également la possibilité de formuler 5 préférences d’affectation sur la zone considérée dans le cadre de l’AJUAFA.</a:t>
            </a:r>
          </a:p>
          <a:p>
            <a:pPr algn="ctr"/>
            <a:endParaRPr lang="fr-FR" sz="900" dirty="0">
              <a:solidFill>
                <a:srgbClr val="FF0000"/>
              </a:solidFill>
              <a:latin typeface="+mj-lt"/>
              <a:cs typeface="Calibri" panose="020F0502020204030204" pitchFamily="34" charset="0"/>
            </a:endParaRPr>
          </a:p>
        </p:txBody>
      </p:sp>
      <p:sp>
        <p:nvSpPr>
          <p:cNvPr id="2" name="Rectangle 1">
            <a:extLst>
              <a:ext uri="{FF2B5EF4-FFF2-40B4-BE49-F238E27FC236}">
                <a16:creationId xmlns:a16="http://schemas.microsoft.com/office/drawing/2014/main" id="{C72F8F21-5324-41B3-9AE1-F5D1C085CD45}"/>
              </a:ext>
            </a:extLst>
          </p:cNvPr>
          <p:cNvSpPr/>
          <p:nvPr/>
        </p:nvSpPr>
        <p:spPr>
          <a:xfrm>
            <a:off x="384211" y="681509"/>
            <a:ext cx="2386231" cy="227755"/>
          </a:xfrm>
          <a:prstGeom prst="rect">
            <a:avLst/>
          </a:prstGeom>
        </p:spPr>
        <p:txBody>
          <a:bodyPr wrap="none">
            <a:spAutoFit/>
          </a:bodyPr>
          <a:lstStyle/>
          <a:p>
            <a:pPr marL="64294" lvl="1">
              <a:lnSpc>
                <a:spcPct val="80000"/>
              </a:lnSpc>
              <a:defRPr/>
            </a:pPr>
            <a:r>
              <a:rPr lang="fr-FR" altLang="fr-FR" sz="1100" b="1" dirty="0">
                <a:cs typeface="Calibri" panose="020F0502020204030204" pitchFamily="34" charset="0"/>
              </a:rPr>
              <a:t>a. Les différents types de vœux</a:t>
            </a:r>
          </a:p>
        </p:txBody>
      </p:sp>
      <p:sp>
        <p:nvSpPr>
          <p:cNvPr id="4" name="Espace réservé du numéro de diapositive 3">
            <a:extLst>
              <a:ext uri="{FF2B5EF4-FFF2-40B4-BE49-F238E27FC236}">
                <a16:creationId xmlns:a16="http://schemas.microsoft.com/office/drawing/2014/main" id="{C42682E1-1FB0-72BA-5C42-BE1A097126B1}"/>
              </a:ext>
            </a:extLst>
          </p:cNvPr>
          <p:cNvSpPr>
            <a:spLocks noGrp="1"/>
          </p:cNvSpPr>
          <p:nvPr>
            <p:ph type="sldNum" sz="quarter" idx="12"/>
          </p:nvPr>
        </p:nvSpPr>
        <p:spPr/>
        <p:txBody>
          <a:bodyPr/>
          <a:lstStyle/>
          <a:p>
            <a:fld id="{8D975B2B-22EA-44C7-93D2-0F63216891EC}" type="slidenum">
              <a:rPr lang="fr-FR" smtClean="0"/>
              <a:t>10</a:t>
            </a:fld>
            <a:endParaRPr lang="fr-FR"/>
          </a:p>
        </p:txBody>
      </p:sp>
    </p:spTree>
    <p:extLst>
      <p:ext uri="{BB962C8B-B14F-4D97-AF65-F5344CB8AC3E}">
        <p14:creationId xmlns:p14="http://schemas.microsoft.com/office/powerpoint/2010/main" val="567645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54749835-D103-449A-97AD-A2D6267B6CAD}"/>
              </a:ext>
            </a:extLst>
          </p:cNvPr>
          <p:cNvSpPr txBox="1">
            <a:spLocks noChangeArrowheads="1"/>
          </p:cNvSpPr>
          <p:nvPr/>
        </p:nvSpPr>
        <p:spPr bwMode="auto">
          <a:xfrm>
            <a:off x="255558" y="1279178"/>
            <a:ext cx="4824536" cy="100454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lgn="l" rtl="0" eaLnBrk="1" fontAlgn="base" hangingPunct="1">
              <a:spcBef>
                <a:spcPct val="20000"/>
              </a:spcBef>
              <a:spcAft>
                <a:spcPct val="0"/>
              </a:spcAft>
              <a:buFont typeface="Arial" charset="0"/>
              <a:buChar char="•"/>
              <a:defRPr lang="fr-FR" sz="1600" b="1" kern="1200" dirty="0">
                <a:solidFill>
                  <a:srgbClr val="5175B2"/>
                </a:solidFill>
                <a:latin typeface="+mn-lt"/>
                <a:ea typeface="+mn-ea"/>
                <a:cs typeface="+mn-cs"/>
              </a:defRPr>
            </a:lvl1pPr>
            <a:lvl2pPr marL="742950" indent="-285750" algn="l" rtl="0" eaLnBrk="1" fontAlgn="base" hangingPunct="1">
              <a:spcBef>
                <a:spcPct val="20000"/>
              </a:spcBef>
              <a:spcAft>
                <a:spcPct val="0"/>
              </a:spcAft>
              <a:buFont typeface="Arial" charset="0"/>
              <a:buChar char="–"/>
              <a:defRPr lang="fr-FR" sz="1600" kern="1200" dirty="0">
                <a:solidFill>
                  <a:srgbClr val="454545"/>
                </a:solidFill>
                <a:latin typeface="+mn-lt"/>
                <a:ea typeface="+mn-ea"/>
                <a:cs typeface="+mn-cs"/>
              </a:defRPr>
            </a:lvl2pPr>
            <a:lvl3pPr marL="1143000" indent="-228600" algn="l" rtl="0" eaLnBrk="1" fontAlgn="base" hangingPunct="1">
              <a:spcBef>
                <a:spcPct val="20000"/>
              </a:spcBef>
              <a:spcAft>
                <a:spcPct val="0"/>
              </a:spcAft>
              <a:buFont typeface="Arial" charset="0"/>
              <a:buChar char="•"/>
              <a:defRPr lang="fr-FR" sz="1600" kern="1200" dirty="0">
                <a:solidFill>
                  <a:srgbClr val="454545"/>
                </a:solidFill>
                <a:latin typeface="Calibri"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4294" lvl="1" indent="0">
              <a:lnSpc>
                <a:spcPct val="80000"/>
              </a:lnSpc>
              <a:buNone/>
              <a:defRPr/>
            </a:pPr>
            <a:r>
              <a:rPr lang="fr-FR" altLang="fr-FR" sz="900" b="1" u="sng" dirty="0">
                <a:solidFill>
                  <a:schemeClr val="tx1"/>
                </a:solidFill>
                <a:latin typeface="+mj-lt"/>
                <a:cs typeface="Calibri" panose="020F0502020204030204" pitchFamily="34" charset="0"/>
              </a:rPr>
              <a:t>Disciplines concernées </a:t>
            </a:r>
            <a:r>
              <a:rPr lang="fr-FR" altLang="fr-FR" sz="900" b="1" dirty="0">
                <a:solidFill>
                  <a:schemeClr val="tx1"/>
                </a:solidFill>
                <a:latin typeface="+mj-lt"/>
                <a:cs typeface="Calibri" panose="020F0502020204030204" pitchFamily="34" charset="0"/>
              </a:rPr>
              <a:t>: </a:t>
            </a:r>
            <a:r>
              <a:rPr lang="fr-FR" altLang="fr-FR" sz="900" dirty="0">
                <a:solidFill>
                  <a:schemeClr val="tx1"/>
                </a:solidFill>
                <a:latin typeface="+mj-lt"/>
                <a:cs typeface="Calibri" panose="020F0502020204030204" pitchFamily="34" charset="0"/>
              </a:rPr>
              <a:t>Lettres Modernes, Anglais, Histoire-Géographie et EPS  </a:t>
            </a:r>
          </a:p>
          <a:p>
            <a:pPr marL="64294" lvl="1" indent="0">
              <a:lnSpc>
                <a:spcPct val="80000"/>
              </a:lnSpc>
              <a:buNone/>
              <a:defRPr/>
            </a:pPr>
            <a:endParaRPr lang="fr-FR" altLang="fr-FR" sz="900" dirty="0">
              <a:latin typeface="+mj-lt"/>
              <a:cs typeface="Calibri" panose="020F0502020204030204" pitchFamily="34" charset="0"/>
            </a:endParaRPr>
          </a:p>
          <a:p>
            <a:pPr marL="64294" lvl="1" indent="0">
              <a:lnSpc>
                <a:spcPct val="80000"/>
              </a:lnSpc>
              <a:buNone/>
              <a:defRPr/>
            </a:pPr>
            <a:r>
              <a:rPr altLang="fr-FR" sz="900" dirty="0">
                <a:solidFill>
                  <a:schemeClr val="tx1"/>
                </a:solidFill>
                <a:latin typeface="+mj-lt"/>
                <a:cs typeface="Calibri" panose="020F0502020204030204" pitchFamily="34" charset="0"/>
              </a:rPr>
              <a:t>L’enseignant dans ces disciplines pourra formuler </a:t>
            </a:r>
            <a:r>
              <a:rPr altLang="fr-FR" sz="900" u="sng" dirty="0">
                <a:solidFill>
                  <a:schemeClr val="tx1"/>
                </a:solidFill>
                <a:latin typeface="+mj-lt"/>
                <a:cs typeface="Calibri" panose="020F0502020204030204" pitchFamily="34" charset="0"/>
              </a:rPr>
              <a:t>trois types vœux</a:t>
            </a:r>
            <a:r>
              <a:rPr altLang="fr-FR" sz="900" dirty="0">
                <a:solidFill>
                  <a:schemeClr val="tx1"/>
                </a:solidFill>
                <a:latin typeface="+mj-lt"/>
                <a:cs typeface="Calibri" panose="020F0502020204030204" pitchFamily="34" charset="0"/>
              </a:rPr>
              <a:t> :</a:t>
            </a:r>
          </a:p>
          <a:p>
            <a:pPr marL="235744" lvl="1" indent="-171450">
              <a:lnSpc>
                <a:spcPct val="80000"/>
              </a:lnSpc>
              <a:buFont typeface="Wingdings" panose="05000000000000000000" pitchFamily="2" charset="2"/>
              <a:buChar char="§"/>
              <a:defRPr/>
            </a:pPr>
            <a:r>
              <a:rPr altLang="fr-FR" sz="900" b="1" dirty="0">
                <a:solidFill>
                  <a:schemeClr val="tx1"/>
                </a:solidFill>
                <a:latin typeface="+mj-lt"/>
                <a:cs typeface="Calibri" panose="020F0502020204030204" pitchFamily="34" charset="0"/>
              </a:rPr>
              <a:t>Vœu précis ZRE </a:t>
            </a:r>
            <a:r>
              <a:rPr altLang="fr-FR" sz="900" dirty="0">
                <a:solidFill>
                  <a:schemeClr val="tx1"/>
                </a:solidFill>
                <a:latin typeface="+mj-lt"/>
                <a:cs typeface="Calibri" panose="020F0502020204030204" pitchFamily="34" charset="0"/>
              </a:rPr>
              <a:t>: il demande précisément une </a:t>
            </a:r>
            <a:r>
              <a:rPr lang="fr-FR" altLang="fr-FR" sz="900" dirty="0">
                <a:solidFill>
                  <a:schemeClr val="tx1"/>
                </a:solidFill>
                <a:latin typeface="+mj-lt"/>
                <a:cs typeface="Calibri" panose="020F0502020204030204" pitchFamily="34" charset="0"/>
              </a:rPr>
              <a:t>z</a:t>
            </a:r>
            <a:r>
              <a:rPr altLang="fr-FR" sz="900" dirty="0">
                <a:solidFill>
                  <a:schemeClr val="tx1"/>
                </a:solidFill>
                <a:latin typeface="+mj-lt"/>
                <a:cs typeface="Calibri" panose="020F0502020204030204" pitchFamily="34" charset="0"/>
              </a:rPr>
              <a:t>one de </a:t>
            </a:r>
            <a:r>
              <a:rPr lang="fr-FR" altLang="fr-FR" sz="900" dirty="0">
                <a:solidFill>
                  <a:schemeClr val="tx1"/>
                </a:solidFill>
                <a:latin typeface="+mj-lt"/>
                <a:cs typeface="Calibri" panose="020F0502020204030204" pitchFamily="34" charset="0"/>
              </a:rPr>
              <a:t>r</a:t>
            </a:r>
            <a:r>
              <a:rPr altLang="fr-FR" sz="900" dirty="0">
                <a:solidFill>
                  <a:schemeClr val="tx1"/>
                </a:solidFill>
                <a:latin typeface="+mj-lt"/>
                <a:cs typeface="Calibri" panose="020F0502020204030204" pitchFamily="34" charset="0"/>
              </a:rPr>
              <a:t>emplacement (ZR)</a:t>
            </a:r>
            <a:endParaRPr lang="fr-FR" altLang="fr-FR" sz="900" dirty="0">
              <a:solidFill>
                <a:schemeClr val="tx1"/>
              </a:solidFill>
              <a:latin typeface="+mj-lt"/>
              <a:cs typeface="Calibri" panose="020F0502020204030204" pitchFamily="34" charset="0"/>
            </a:endParaRPr>
          </a:p>
          <a:p>
            <a:pPr marL="235744" lvl="1" indent="-171450">
              <a:lnSpc>
                <a:spcPct val="80000"/>
              </a:lnSpc>
              <a:buFont typeface="Wingdings" panose="05000000000000000000" pitchFamily="2" charset="2"/>
              <a:buChar char="§"/>
              <a:defRPr/>
            </a:pPr>
            <a:r>
              <a:rPr altLang="fr-FR" sz="900" b="1" dirty="0">
                <a:solidFill>
                  <a:schemeClr val="tx1"/>
                </a:solidFill>
                <a:latin typeface="+mj-lt"/>
                <a:cs typeface="Calibri" panose="020F0502020204030204" pitchFamily="34" charset="0"/>
              </a:rPr>
              <a:t>Vœu large ZRD</a:t>
            </a:r>
            <a:r>
              <a:rPr lang="fr-FR" altLang="fr-FR" sz="900" b="1" dirty="0">
                <a:solidFill>
                  <a:schemeClr val="tx1"/>
                </a:solidFill>
                <a:latin typeface="+mj-lt"/>
                <a:cs typeface="Calibri" panose="020F0502020204030204" pitchFamily="34" charset="0"/>
              </a:rPr>
              <a:t> </a:t>
            </a:r>
            <a:r>
              <a:rPr altLang="fr-FR" sz="900" dirty="0">
                <a:solidFill>
                  <a:schemeClr val="tx1"/>
                </a:solidFill>
                <a:latin typeface="+mj-lt"/>
                <a:cs typeface="Calibri" panose="020F0502020204030204" pitchFamily="34" charset="0"/>
              </a:rPr>
              <a:t>: il demande indifféremment une des 2 ZR du d</a:t>
            </a:r>
            <a:r>
              <a:rPr lang="fr-FR" altLang="fr-FR" sz="900" dirty="0">
                <a:solidFill>
                  <a:schemeClr val="tx1"/>
                </a:solidFill>
                <a:latin typeface="+mj-lt"/>
                <a:cs typeface="Calibri" panose="020F0502020204030204" pitchFamily="34" charset="0"/>
              </a:rPr>
              <a:t>épartement</a:t>
            </a:r>
            <a:r>
              <a:rPr altLang="fr-FR" sz="900" dirty="0">
                <a:solidFill>
                  <a:schemeClr val="tx1"/>
                </a:solidFill>
                <a:latin typeface="+mj-lt"/>
                <a:cs typeface="Calibri" panose="020F0502020204030204" pitchFamily="34" charset="0"/>
              </a:rPr>
              <a:t> saisi</a:t>
            </a:r>
            <a:endParaRPr lang="fr-FR" altLang="fr-FR" sz="900" dirty="0">
              <a:solidFill>
                <a:schemeClr val="tx1"/>
              </a:solidFill>
              <a:latin typeface="+mj-lt"/>
              <a:cs typeface="Calibri" panose="020F0502020204030204" pitchFamily="34" charset="0"/>
            </a:endParaRPr>
          </a:p>
          <a:p>
            <a:pPr marL="235744" lvl="1" indent="-171450">
              <a:lnSpc>
                <a:spcPct val="80000"/>
              </a:lnSpc>
              <a:buFont typeface="Wingdings" panose="05000000000000000000" pitchFamily="2" charset="2"/>
              <a:buChar char="§"/>
              <a:defRPr/>
            </a:pPr>
            <a:r>
              <a:rPr altLang="fr-FR" sz="900" b="1" dirty="0">
                <a:solidFill>
                  <a:schemeClr val="tx1"/>
                </a:solidFill>
                <a:latin typeface="+mj-lt"/>
                <a:cs typeface="Calibri" panose="020F0502020204030204" pitchFamily="34" charset="0"/>
              </a:rPr>
              <a:t>Vœu large ZRA </a:t>
            </a:r>
            <a:r>
              <a:rPr altLang="fr-FR" sz="900" dirty="0">
                <a:solidFill>
                  <a:schemeClr val="tx1"/>
                </a:solidFill>
                <a:latin typeface="+mj-lt"/>
                <a:cs typeface="Calibri" panose="020F0502020204030204" pitchFamily="34" charset="0"/>
              </a:rPr>
              <a:t>: il demande indifféremment une des 8 ZR de l’académie</a:t>
            </a:r>
          </a:p>
        </p:txBody>
      </p:sp>
      <p:graphicFrame>
        <p:nvGraphicFramePr>
          <p:cNvPr id="5" name="Diagramme 4">
            <a:extLst>
              <a:ext uri="{FF2B5EF4-FFF2-40B4-BE49-F238E27FC236}">
                <a16:creationId xmlns:a16="http://schemas.microsoft.com/office/drawing/2014/main" id="{769D57A7-0395-433B-B97E-1B89E6A44E07}"/>
              </a:ext>
            </a:extLst>
          </p:cNvPr>
          <p:cNvGraphicFramePr/>
          <p:nvPr>
            <p:extLst>
              <p:ext uri="{D42A27DB-BD31-4B8C-83A1-F6EECF244321}">
                <p14:modId xmlns:p14="http://schemas.microsoft.com/office/powerpoint/2010/main" val="3468383523"/>
              </p:ext>
            </p:extLst>
          </p:nvPr>
        </p:nvGraphicFramePr>
        <p:xfrm>
          <a:off x="5458701" y="940718"/>
          <a:ext cx="3347904" cy="28879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ZoneTexte 6">
            <a:extLst>
              <a:ext uri="{FF2B5EF4-FFF2-40B4-BE49-F238E27FC236}">
                <a16:creationId xmlns:a16="http://schemas.microsoft.com/office/drawing/2014/main" id="{6A6D0D70-766D-4668-A24B-B3A1D83E7A5B}"/>
              </a:ext>
            </a:extLst>
          </p:cNvPr>
          <p:cNvSpPr txBox="1"/>
          <p:nvPr/>
        </p:nvSpPr>
        <p:spPr>
          <a:xfrm>
            <a:off x="251394" y="1047851"/>
            <a:ext cx="4104582" cy="227755"/>
          </a:xfrm>
          <a:prstGeom prst="rect">
            <a:avLst/>
          </a:prstGeom>
          <a:noFill/>
        </p:spPr>
        <p:txBody>
          <a:bodyPr wrap="square" rtlCol="0">
            <a:spAutoFit/>
          </a:bodyPr>
          <a:lstStyle/>
          <a:p>
            <a:pPr marL="235744" lvl="1" indent="-171450">
              <a:lnSpc>
                <a:spcPct val="80000"/>
              </a:lnSpc>
              <a:buFont typeface="Wingdings" panose="05000000000000000000" pitchFamily="2" charset="2"/>
              <a:buChar char="v"/>
              <a:defRPr/>
            </a:pPr>
            <a:r>
              <a:rPr lang="fr-FR" altLang="fr-FR" sz="1100" b="1" dirty="0">
                <a:latin typeface="+mj-lt"/>
                <a:cs typeface="Calibri" panose="020F0502020204030204" pitchFamily="34" charset="0"/>
              </a:rPr>
              <a:t>Les zones infra-départementales (ZRE)</a:t>
            </a:r>
          </a:p>
        </p:txBody>
      </p:sp>
      <p:sp>
        <p:nvSpPr>
          <p:cNvPr id="10" name="Titre 1">
            <a:extLst>
              <a:ext uri="{FF2B5EF4-FFF2-40B4-BE49-F238E27FC236}">
                <a16:creationId xmlns:a16="http://schemas.microsoft.com/office/drawing/2014/main" id="{F5DB6F54-5D79-4DA3-93EE-8B1269BEE4CC}"/>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2. Vœux et règles d’affectation </a:t>
            </a:r>
            <a:br>
              <a:rPr lang="fr-FR" sz="1400" dirty="0">
                <a:cs typeface="Calibri" panose="020F0502020204030204" pitchFamily="34" charset="0"/>
              </a:rPr>
            </a:br>
            <a:r>
              <a:rPr lang="fr-FR" sz="1400" i="1" dirty="0">
                <a:cs typeface="Calibri" panose="020F0502020204030204" pitchFamily="34" charset="0"/>
              </a:rPr>
              <a:t>A. Les vœux</a:t>
            </a:r>
          </a:p>
        </p:txBody>
      </p:sp>
      <p:sp>
        <p:nvSpPr>
          <p:cNvPr id="2" name="Accolade ouvrante 1">
            <a:extLst>
              <a:ext uri="{FF2B5EF4-FFF2-40B4-BE49-F238E27FC236}">
                <a16:creationId xmlns:a16="http://schemas.microsoft.com/office/drawing/2014/main" id="{383E867F-704E-4F6F-BDBC-91C99EFAD754}"/>
              </a:ext>
            </a:extLst>
          </p:cNvPr>
          <p:cNvSpPr/>
          <p:nvPr/>
        </p:nvSpPr>
        <p:spPr>
          <a:xfrm>
            <a:off x="5796136" y="2265034"/>
            <a:ext cx="72008" cy="43204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Accolade ouvrante 10">
            <a:extLst>
              <a:ext uri="{FF2B5EF4-FFF2-40B4-BE49-F238E27FC236}">
                <a16:creationId xmlns:a16="http://schemas.microsoft.com/office/drawing/2014/main" id="{2AEE686B-55A0-4D94-9F60-03981A121AC2}"/>
              </a:ext>
            </a:extLst>
          </p:cNvPr>
          <p:cNvSpPr/>
          <p:nvPr/>
        </p:nvSpPr>
        <p:spPr>
          <a:xfrm>
            <a:off x="6896043" y="1163735"/>
            <a:ext cx="72008" cy="43204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 name="Accolade ouvrante 11">
            <a:extLst>
              <a:ext uri="{FF2B5EF4-FFF2-40B4-BE49-F238E27FC236}">
                <a16:creationId xmlns:a16="http://schemas.microsoft.com/office/drawing/2014/main" id="{F89CB100-1BDA-4C31-8ED2-95B148E871FA}"/>
              </a:ext>
            </a:extLst>
          </p:cNvPr>
          <p:cNvSpPr/>
          <p:nvPr/>
        </p:nvSpPr>
        <p:spPr>
          <a:xfrm>
            <a:off x="7995068" y="2265034"/>
            <a:ext cx="72008" cy="43204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 name="Accolade ouvrante 12">
            <a:extLst>
              <a:ext uri="{FF2B5EF4-FFF2-40B4-BE49-F238E27FC236}">
                <a16:creationId xmlns:a16="http://schemas.microsoft.com/office/drawing/2014/main" id="{EE4B25F2-9E94-41AC-9BE9-C260D31E7D9A}"/>
              </a:ext>
            </a:extLst>
          </p:cNvPr>
          <p:cNvSpPr/>
          <p:nvPr/>
        </p:nvSpPr>
        <p:spPr>
          <a:xfrm>
            <a:off x="6923765" y="3449006"/>
            <a:ext cx="72008" cy="43204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 name="ZoneTexte 2">
            <a:extLst>
              <a:ext uri="{FF2B5EF4-FFF2-40B4-BE49-F238E27FC236}">
                <a16:creationId xmlns:a16="http://schemas.microsoft.com/office/drawing/2014/main" id="{5148AC38-5C88-4058-867A-496CE32948C1}"/>
              </a:ext>
            </a:extLst>
          </p:cNvPr>
          <p:cNvSpPr txBox="1"/>
          <p:nvPr/>
        </p:nvSpPr>
        <p:spPr>
          <a:xfrm>
            <a:off x="5302541" y="2324461"/>
            <a:ext cx="504056" cy="276999"/>
          </a:xfrm>
          <a:prstGeom prst="rect">
            <a:avLst/>
          </a:prstGeom>
          <a:noFill/>
        </p:spPr>
        <p:txBody>
          <a:bodyPr wrap="square" rtlCol="0">
            <a:spAutoFit/>
          </a:bodyPr>
          <a:lstStyle/>
          <a:p>
            <a:r>
              <a:rPr lang="fr-FR" sz="1200" b="1" dirty="0">
                <a:solidFill>
                  <a:srgbClr val="000000"/>
                </a:solidFill>
                <a:latin typeface="+mj-lt"/>
                <a:cs typeface="Calibri" panose="020F0502020204030204" pitchFamily="34" charset="0"/>
              </a:rPr>
              <a:t>ZRE</a:t>
            </a:r>
          </a:p>
        </p:txBody>
      </p:sp>
      <p:sp>
        <p:nvSpPr>
          <p:cNvPr id="14" name="ZoneTexte 13">
            <a:extLst>
              <a:ext uri="{FF2B5EF4-FFF2-40B4-BE49-F238E27FC236}">
                <a16:creationId xmlns:a16="http://schemas.microsoft.com/office/drawing/2014/main" id="{A114A470-72BB-4BB4-83A4-5075640C3552}"/>
              </a:ext>
            </a:extLst>
          </p:cNvPr>
          <p:cNvSpPr txBox="1"/>
          <p:nvPr/>
        </p:nvSpPr>
        <p:spPr>
          <a:xfrm>
            <a:off x="7518214" y="2327972"/>
            <a:ext cx="504056" cy="276999"/>
          </a:xfrm>
          <a:prstGeom prst="rect">
            <a:avLst/>
          </a:prstGeom>
          <a:noFill/>
        </p:spPr>
        <p:txBody>
          <a:bodyPr wrap="square" rtlCol="0">
            <a:spAutoFit/>
          </a:bodyPr>
          <a:lstStyle/>
          <a:p>
            <a:r>
              <a:rPr lang="fr-FR" sz="1200" b="1" dirty="0">
                <a:solidFill>
                  <a:srgbClr val="000000"/>
                </a:solidFill>
                <a:latin typeface="+mj-lt"/>
                <a:cs typeface="Calibri" panose="020F0502020204030204" pitchFamily="34" charset="0"/>
              </a:rPr>
              <a:t>ZRE</a:t>
            </a:r>
          </a:p>
        </p:txBody>
      </p:sp>
      <p:sp>
        <p:nvSpPr>
          <p:cNvPr id="15" name="ZoneTexte 14">
            <a:extLst>
              <a:ext uri="{FF2B5EF4-FFF2-40B4-BE49-F238E27FC236}">
                <a16:creationId xmlns:a16="http://schemas.microsoft.com/office/drawing/2014/main" id="{6908CB94-3C9E-48BF-8081-F9D39FC13973}"/>
              </a:ext>
            </a:extLst>
          </p:cNvPr>
          <p:cNvSpPr txBox="1"/>
          <p:nvPr/>
        </p:nvSpPr>
        <p:spPr>
          <a:xfrm>
            <a:off x="6391987" y="3503774"/>
            <a:ext cx="504056" cy="276999"/>
          </a:xfrm>
          <a:prstGeom prst="rect">
            <a:avLst/>
          </a:prstGeom>
          <a:noFill/>
        </p:spPr>
        <p:txBody>
          <a:bodyPr wrap="square" rtlCol="0">
            <a:spAutoFit/>
          </a:bodyPr>
          <a:lstStyle/>
          <a:p>
            <a:r>
              <a:rPr lang="fr-FR" sz="1200" b="1" dirty="0">
                <a:solidFill>
                  <a:srgbClr val="000000"/>
                </a:solidFill>
                <a:latin typeface="+mj-lt"/>
                <a:cs typeface="Calibri" panose="020F0502020204030204" pitchFamily="34" charset="0"/>
              </a:rPr>
              <a:t>ZRE</a:t>
            </a:r>
          </a:p>
        </p:txBody>
      </p:sp>
      <p:sp>
        <p:nvSpPr>
          <p:cNvPr id="16" name="ZoneTexte 15">
            <a:extLst>
              <a:ext uri="{FF2B5EF4-FFF2-40B4-BE49-F238E27FC236}">
                <a16:creationId xmlns:a16="http://schemas.microsoft.com/office/drawing/2014/main" id="{E3B7E06D-E295-4620-B8C7-F0562A24FB12}"/>
              </a:ext>
            </a:extLst>
          </p:cNvPr>
          <p:cNvSpPr txBox="1"/>
          <p:nvPr/>
        </p:nvSpPr>
        <p:spPr>
          <a:xfrm>
            <a:off x="6381353" y="1241259"/>
            <a:ext cx="592281" cy="276999"/>
          </a:xfrm>
          <a:prstGeom prst="rect">
            <a:avLst/>
          </a:prstGeom>
          <a:noFill/>
        </p:spPr>
        <p:txBody>
          <a:bodyPr wrap="square" rtlCol="0">
            <a:spAutoFit/>
          </a:bodyPr>
          <a:lstStyle/>
          <a:p>
            <a:r>
              <a:rPr lang="fr-FR" sz="1200" b="1" dirty="0">
                <a:solidFill>
                  <a:srgbClr val="000000"/>
                </a:solidFill>
                <a:cs typeface="Calibri" panose="020F0502020204030204" pitchFamily="34" charset="0"/>
              </a:rPr>
              <a:t>ZRE</a:t>
            </a:r>
          </a:p>
        </p:txBody>
      </p:sp>
      <p:sp>
        <p:nvSpPr>
          <p:cNvPr id="17" name="ZoneTexte 16">
            <a:extLst>
              <a:ext uri="{FF2B5EF4-FFF2-40B4-BE49-F238E27FC236}">
                <a16:creationId xmlns:a16="http://schemas.microsoft.com/office/drawing/2014/main" id="{F41A1182-144D-4E5E-ACF3-5D5C870D33EE}"/>
              </a:ext>
            </a:extLst>
          </p:cNvPr>
          <p:cNvSpPr txBox="1"/>
          <p:nvPr/>
        </p:nvSpPr>
        <p:spPr>
          <a:xfrm>
            <a:off x="251394" y="2343995"/>
            <a:ext cx="3744542" cy="227755"/>
          </a:xfrm>
          <a:prstGeom prst="rect">
            <a:avLst/>
          </a:prstGeom>
          <a:noFill/>
        </p:spPr>
        <p:txBody>
          <a:bodyPr wrap="square" rtlCol="0">
            <a:spAutoFit/>
          </a:bodyPr>
          <a:lstStyle/>
          <a:p>
            <a:pPr marL="235744" lvl="1" indent="-171450">
              <a:lnSpc>
                <a:spcPct val="80000"/>
              </a:lnSpc>
              <a:buFont typeface="Wingdings" panose="05000000000000000000" pitchFamily="2" charset="2"/>
              <a:buChar char="v"/>
              <a:defRPr/>
            </a:pPr>
            <a:r>
              <a:rPr lang="fr-FR" altLang="fr-FR" sz="1100" b="1" dirty="0">
                <a:latin typeface="+mj-lt"/>
                <a:cs typeface="Calibri" panose="020F0502020204030204" pitchFamily="34" charset="0"/>
              </a:rPr>
              <a:t>Les zones départementales (ZRD)</a:t>
            </a:r>
          </a:p>
        </p:txBody>
      </p:sp>
      <p:sp>
        <p:nvSpPr>
          <p:cNvPr id="18" name="Rectangle 3">
            <a:extLst>
              <a:ext uri="{FF2B5EF4-FFF2-40B4-BE49-F238E27FC236}">
                <a16:creationId xmlns:a16="http://schemas.microsoft.com/office/drawing/2014/main" id="{51E6FE12-58D1-4A56-9B77-89E76D3829E7}"/>
              </a:ext>
            </a:extLst>
          </p:cNvPr>
          <p:cNvSpPr txBox="1">
            <a:spLocks noChangeArrowheads="1"/>
          </p:cNvSpPr>
          <p:nvPr/>
        </p:nvSpPr>
        <p:spPr bwMode="auto">
          <a:xfrm>
            <a:off x="251394" y="2601942"/>
            <a:ext cx="5555203" cy="19860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lgn="l" rtl="0" eaLnBrk="1" fontAlgn="base" hangingPunct="1">
              <a:spcBef>
                <a:spcPct val="20000"/>
              </a:spcBef>
              <a:spcAft>
                <a:spcPct val="0"/>
              </a:spcAft>
              <a:buFont typeface="Arial" charset="0"/>
              <a:buChar char="•"/>
              <a:defRPr lang="fr-FR" sz="1600" b="1" kern="1200" dirty="0">
                <a:solidFill>
                  <a:srgbClr val="5175B2"/>
                </a:solidFill>
                <a:latin typeface="+mn-lt"/>
                <a:ea typeface="+mn-ea"/>
                <a:cs typeface="+mn-cs"/>
              </a:defRPr>
            </a:lvl1pPr>
            <a:lvl2pPr marL="742950" indent="-285750" algn="l" rtl="0" eaLnBrk="1" fontAlgn="base" hangingPunct="1">
              <a:spcBef>
                <a:spcPct val="20000"/>
              </a:spcBef>
              <a:spcAft>
                <a:spcPct val="0"/>
              </a:spcAft>
              <a:buFont typeface="Arial" charset="0"/>
              <a:buChar char="–"/>
              <a:defRPr lang="fr-FR" sz="1600" kern="1200" dirty="0">
                <a:solidFill>
                  <a:srgbClr val="454545"/>
                </a:solidFill>
                <a:latin typeface="+mn-lt"/>
                <a:ea typeface="+mn-ea"/>
                <a:cs typeface="+mn-cs"/>
              </a:defRPr>
            </a:lvl2pPr>
            <a:lvl3pPr marL="1143000" indent="-228600" algn="l" rtl="0" eaLnBrk="1" fontAlgn="base" hangingPunct="1">
              <a:spcBef>
                <a:spcPct val="20000"/>
              </a:spcBef>
              <a:spcAft>
                <a:spcPct val="0"/>
              </a:spcAft>
              <a:buFont typeface="Arial" charset="0"/>
              <a:buChar char="•"/>
              <a:defRPr lang="fr-FR" sz="1600" kern="1200" dirty="0">
                <a:solidFill>
                  <a:srgbClr val="454545"/>
                </a:solidFill>
                <a:latin typeface="Calibri"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4294" lvl="1" indent="0">
              <a:lnSpc>
                <a:spcPct val="80000"/>
              </a:lnSpc>
              <a:buNone/>
              <a:defRPr/>
            </a:pPr>
            <a:r>
              <a:rPr lang="fr-FR" altLang="fr-FR" sz="900" b="1" u="sng" dirty="0">
                <a:solidFill>
                  <a:schemeClr val="tx1"/>
                </a:solidFill>
                <a:latin typeface="+mj-lt"/>
                <a:cs typeface="Calibri" panose="020F0502020204030204" pitchFamily="34" charset="0"/>
              </a:rPr>
              <a:t>Disciplines concernées </a:t>
            </a:r>
            <a:r>
              <a:rPr lang="fr-FR" altLang="fr-FR" sz="900" b="1" dirty="0">
                <a:solidFill>
                  <a:schemeClr val="tx1"/>
                </a:solidFill>
                <a:latin typeface="+mj-lt"/>
                <a:cs typeface="Calibri" panose="020F0502020204030204" pitchFamily="34" charset="0"/>
              </a:rPr>
              <a:t>: </a:t>
            </a:r>
            <a:r>
              <a:rPr lang="fr-FR" altLang="fr-FR" sz="900" dirty="0">
                <a:solidFill>
                  <a:schemeClr val="tx1"/>
                </a:solidFill>
                <a:latin typeface="+mj-lt"/>
                <a:cs typeface="Calibri" panose="020F0502020204030204" pitchFamily="34" charset="0"/>
              </a:rPr>
              <a:t>PLP Lettres-HG, CPE, Philosophie, Lettres Classiques, </a:t>
            </a:r>
          </a:p>
          <a:p>
            <a:pPr marL="64294" lvl="1" indent="0">
              <a:lnSpc>
                <a:spcPct val="80000"/>
              </a:lnSpc>
              <a:buNone/>
              <a:defRPr/>
            </a:pPr>
            <a:r>
              <a:rPr lang="fr-FR" altLang="fr-FR" sz="900" dirty="0">
                <a:solidFill>
                  <a:schemeClr val="tx1"/>
                </a:solidFill>
                <a:latin typeface="+mj-lt"/>
                <a:cs typeface="Calibri" panose="020F0502020204030204" pitchFamily="34" charset="0"/>
              </a:rPr>
              <a:t>Allemand, Arabe, Espagnol, Italien, SES, Maths, Technologie, Sciences Physiques, </a:t>
            </a:r>
          </a:p>
          <a:p>
            <a:pPr marL="64294" lvl="1" indent="0">
              <a:lnSpc>
                <a:spcPct val="80000"/>
              </a:lnSpc>
              <a:buNone/>
              <a:defRPr/>
            </a:pPr>
            <a:r>
              <a:rPr lang="fr-FR" altLang="fr-FR" sz="900" dirty="0">
                <a:solidFill>
                  <a:schemeClr val="tx1"/>
                </a:solidFill>
                <a:latin typeface="+mj-lt"/>
                <a:cs typeface="Calibri" panose="020F0502020204030204" pitchFamily="34" charset="0"/>
              </a:rPr>
              <a:t>SII Énergie, SVT, Musique, Arts Plastiques, STMS, Eco-Gestion</a:t>
            </a:r>
          </a:p>
          <a:p>
            <a:pPr marL="64294" lvl="1" indent="0">
              <a:lnSpc>
                <a:spcPct val="80000"/>
              </a:lnSpc>
              <a:buNone/>
              <a:defRPr/>
            </a:pPr>
            <a:endParaRPr lang="fr-FR" altLang="fr-FR" sz="900" dirty="0">
              <a:solidFill>
                <a:schemeClr val="tx1"/>
              </a:solidFill>
              <a:latin typeface="+mj-lt"/>
              <a:cs typeface="Calibri" panose="020F0502020204030204" pitchFamily="34" charset="0"/>
            </a:endParaRPr>
          </a:p>
          <a:p>
            <a:pPr marL="64294" lvl="1" indent="0">
              <a:lnSpc>
                <a:spcPct val="80000"/>
              </a:lnSpc>
              <a:buNone/>
              <a:defRPr/>
            </a:pPr>
            <a:r>
              <a:rPr lang="fr-FR" altLang="fr-FR" sz="900" dirty="0">
                <a:solidFill>
                  <a:schemeClr val="tx1"/>
                </a:solidFill>
                <a:latin typeface="+mj-lt"/>
                <a:cs typeface="Calibri" panose="020F0502020204030204" pitchFamily="34" charset="0"/>
              </a:rPr>
              <a:t>L’enseignant dans ces disciplines pourra également formuler</a:t>
            </a:r>
            <a:r>
              <a:rPr lang="fr-FR" altLang="fr-FR" sz="900" u="sng" dirty="0">
                <a:solidFill>
                  <a:schemeClr val="tx1"/>
                </a:solidFill>
                <a:latin typeface="+mj-lt"/>
                <a:cs typeface="Calibri" panose="020F0502020204030204" pitchFamily="34" charset="0"/>
              </a:rPr>
              <a:t> trois types de vœux </a:t>
            </a:r>
            <a:r>
              <a:rPr lang="fr-FR" altLang="fr-FR" sz="900" dirty="0">
                <a:solidFill>
                  <a:schemeClr val="tx1"/>
                </a:solidFill>
                <a:latin typeface="+mj-lt"/>
                <a:cs typeface="Calibri" panose="020F0502020204030204" pitchFamily="34" charset="0"/>
              </a:rPr>
              <a:t>:</a:t>
            </a:r>
          </a:p>
          <a:p>
            <a:pPr marL="237600" lvl="1" indent="-172800">
              <a:lnSpc>
                <a:spcPct val="80000"/>
              </a:lnSpc>
              <a:buFont typeface="Wingdings" panose="05000000000000000000" pitchFamily="2" charset="2"/>
              <a:buChar char="§"/>
              <a:defRPr/>
            </a:pPr>
            <a:r>
              <a:rPr lang="fr-FR" altLang="fr-FR" sz="900" b="1" dirty="0">
                <a:solidFill>
                  <a:schemeClr val="tx1"/>
                </a:solidFill>
                <a:latin typeface="+mj-lt"/>
                <a:cs typeface="Calibri" panose="020F0502020204030204" pitchFamily="34" charset="0"/>
              </a:rPr>
              <a:t>Vœu précis ZRE </a:t>
            </a:r>
            <a:r>
              <a:rPr lang="fr-FR" altLang="fr-FR" sz="900" dirty="0">
                <a:solidFill>
                  <a:schemeClr val="tx1"/>
                </a:solidFill>
                <a:latin typeface="+mj-lt"/>
                <a:cs typeface="Calibri" panose="020F0502020204030204" pitchFamily="34" charset="0"/>
              </a:rPr>
              <a:t>: il demande précisément une zone de remplacement (qui est nécessairement </a:t>
            </a:r>
          </a:p>
          <a:p>
            <a:pPr marL="64294" lvl="1" indent="0">
              <a:lnSpc>
                <a:spcPct val="80000"/>
              </a:lnSpc>
              <a:buNone/>
              <a:defRPr/>
            </a:pPr>
            <a:r>
              <a:rPr lang="fr-FR" altLang="fr-FR" sz="900" dirty="0">
                <a:solidFill>
                  <a:schemeClr val="tx1"/>
                </a:solidFill>
                <a:latin typeface="+mj-lt"/>
                <a:cs typeface="Calibri" panose="020F0502020204030204" pitchFamily="34" charset="0"/>
              </a:rPr>
              <a:t>départementale)</a:t>
            </a:r>
          </a:p>
          <a:p>
            <a:pPr marL="237600" lvl="1" indent="-172800">
              <a:lnSpc>
                <a:spcPct val="80000"/>
              </a:lnSpc>
              <a:buFont typeface="Wingdings" panose="05000000000000000000" pitchFamily="2" charset="2"/>
              <a:buChar char="§"/>
              <a:defRPr/>
            </a:pPr>
            <a:r>
              <a:rPr lang="fr-FR" altLang="fr-FR" sz="900" b="1" dirty="0">
                <a:solidFill>
                  <a:schemeClr val="tx1"/>
                </a:solidFill>
                <a:latin typeface="+mj-lt"/>
                <a:cs typeface="Calibri" panose="020F0502020204030204" pitchFamily="34" charset="0"/>
              </a:rPr>
              <a:t>Vœu large ZRD </a:t>
            </a:r>
            <a:r>
              <a:rPr lang="fr-FR" altLang="fr-FR" sz="900" dirty="0">
                <a:solidFill>
                  <a:schemeClr val="tx1"/>
                </a:solidFill>
                <a:latin typeface="+mj-lt"/>
                <a:cs typeface="Calibri" panose="020F0502020204030204" pitchFamily="34" charset="0"/>
              </a:rPr>
              <a:t>: il demande une ZR dans le département </a:t>
            </a:r>
          </a:p>
          <a:p>
            <a:pPr marL="237600" lvl="1" indent="-172800">
              <a:lnSpc>
                <a:spcPct val="80000"/>
              </a:lnSpc>
              <a:buFont typeface="Wingdings" panose="05000000000000000000" pitchFamily="2" charset="2"/>
              <a:buChar char="§"/>
              <a:defRPr/>
            </a:pPr>
            <a:r>
              <a:rPr lang="fr-FR" altLang="fr-FR" sz="900" b="1" dirty="0">
                <a:solidFill>
                  <a:schemeClr val="tx1"/>
                </a:solidFill>
                <a:latin typeface="+mj-lt"/>
                <a:cs typeface="Calibri" panose="020F0502020204030204" pitchFamily="34" charset="0"/>
              </a:rPr>
              <a:t>Vœu large ZRA</a:t>
            </a:r>
            <a:r>
              <a:rPr lang="fr-FR" altLang="fr-FR" sz="900" dirty="0">
                <a:solidFill>
                  <a:schemeClr val="tx1"/>
                </a:solidFill>
                <a:latin typeface="+mj-lt"/>
                <a:cs typeface="Calibri" panose="020F0502020204030204" pitchFamily="34" charset="0"/>
              </a:rPr>
              <a:t> : il demande indifféremment une des 4 ZR de l’académie</a:t>
            </a:r>
          </a:p>
          <a:p>
            <a:pPr marL="64294" lvl="1" indent="0">
              <a:lnSpc>
                <a:spcPct val="80000"/>
              </a:lnSpc>
              <a:buNone/>
              <a:defRPr/>
            </a:pPr>
            <a:r>
              <a:rPr lang="fr-FR" altLang="fr-FR" sz="900" dirty="0">
                <a:solidFill>
                  <a:schemeClr val="tx1"/>
                </a:solidFill>
                <a:latin typeface="+mj-lt"/>
                <a:cs typeface="Calibri" panose="020F0502020204030204" pitchFamily="34" charset="0"/>
              </a:rPr>
              <a:t> </a:t>
            </a:r>
          </a:p>
          <a:p>
            <a:pPr marL="64294" lvl="1" indent="0">
              <a:lnSpc>
                <a:spcPct val="80000"/>
              </a:lnSpc>
              <a:buNone/>
              <a:defRPr/>
            </a:pPr>
            <a:r>
              <a:rPr lang="fr-FR" altLang="fr-FR" sz="900" dirty="0">
                <a:solidFill>
                  <a:schemeClr val="tx1"/>
                </a:solidFill>
                <a:latin typeface="+mj-lt"/>
                <a:cs typeface="Calibri" panose="020F0502020204030204" pitchFamily="34" charset="0"/>
              </a:rPr>
              <a:t>Dans ces disciplines en zone départementale, le vœu ZRE et le vœu ZRD font tous deux arriver sur un </a:t>
            </a:r>
          </a:p>
          <a:p>
            <a:pPr marL="64294" lvl="1" indent="0">
              <a:lnSpc>
                <a:spcPct val="80000"/>
              </a:lnSpc>
              <a:buNone/>
              <a:defRPr/>
            </a:pPr>
            <a:r>
              <a:rPr lang="fr-FR" altLang="fr-FR" sz="900" dirty="0">
                <a:solidFill>
                  <a:schemeClr val="tx1"/>
                </a:solidFill>
                <a:latin typeface="+mj-lt"/>
                <a:cs typeface="Calibri" panose="020F0502020204030204" pitchFamily="34" charset="0"/>
              </a:rPr>
              <a:t>département mais le vœu ZRD est mieux bonifié que le vœu ZRE (même principe que le vœu COM</a:t>
            </a:r>
          </a:p>
          <a:p>
            <a:pPr marL="64294" lvl="1" indent="0">
              <a:lnSpc>
                <a:spcPct val="80000"/>
              </a:lnSpc>
              <a:buNone/>
              <a:defRPr/>
            </a:pPr>
            <a:r>
              <a:rPr lang="fr-FR" altLang="fr-FR" sz="900" dirty="0">
                <a:solidFill>
                  <a:schemeClr val="tx1"/>
                </a:solidFill>
                <a:latin typeface="+mj-lt"/>
                <a:cs typeface="Calibri" panose="020F0502020204030204" pitchFamily="34" charset="0"/>
              </a:rPr>
              <a:t>avec un établissement unique).</a:t>
            </a:r>
          </a:p>
          <a:p>
            <a:pPr marL="64294" lvl="1" indent="0">
              <a:lnSpc>
                <a:spcPct val="80000"/>
              </a:lnSpc>
              <a:buNone/>
              <a:defRPr/>
            </a:pPr>
            <a:endParaRPr lang="fr-FR" altLang="fr-FR" sz="900" dirty="0">
              <a:solidFill>
                <a:schemeClr val="tx1"/>
              </a:solidFill>
              <a:latin typeface="+mj-lt"/>
              <a:cs typeface="Calibri" panose="020F0502020204030204" pitchFamily="34" charset="0"/>
            </a:endParaRPr>
          </a:p>
        </p:txBody>
      </p:sp>
      <p:sp>
        <p:nvSpPr>
          <p:cNvPr id="4" name="ZoneTexte 3">
            <a:extLst>
              <a:ext uri="{FF2B5EF4-FFF2-40B4-BE49-F238E27FC236}">
                <a16:creationId xmlns:a16="http://schemas.microsoft.com/office/drawing/2014/main" id="{8FF75D0D-4114-40F3-8EFA-7444DCAB81A4}"/>
              </a:ext>
            </a:extLst>
          </p:cNvPr>
          <p:cNvSpPr txBox="1"/>
          <p:nvPr/>
        </p:nvSpPr>
        <p:spPr>
          <a:xfrm>
            <a:off x="360000" y="4505919"/>
            <a:ext cx="8424000" cy="430887"/>
          </a:xfrm>
          <a:prstGeom prst="rect">
            <a:avLst/>
          </a:prstGeom>
          <a:noFill/>
        </p:spPr>
        <p:txBody>
          <a:bodyPr wrap="square" rtlCol="0">
            <a:spAutoFit/>
          </a:bodyPr>
          <a:lstStyle/>
          <a:p>
            <a:pPr algn="ctr"/>
            <a:r>
              <a:rPr lang="fr-FR" altLang="fr-FR" sz="1000" b="1" dirty="0">
                <a:solidFill>
                  <a:srgbClr val="FF0000"/>
                </a:solidFill>
                <a:cs typeface="Calibri" panose="020F0502020204030204" pitchFamily="34" charset="0"/>
              </a:rPr>
              <a:t>Plus un vœu est large, plus la bonification le cas échéant est importante.</a:t>
            </a:r>
          </a:p>
          <a:p>
            <a:pPr algn="ctr"/>
            <a:endParaRPr lang="fr-FR" sz="1200" dirty="0">
              <a:solidFill>
                <a:srgbClr val="FF0000"/>
              </a:solidFill>
            </a:endParaRPr>
          </a:p>
        </p:txBody>
      </p:sp>
      <p:sp>
        <p:nvSpPr>
          <p:cNvPr id="8" name="Rectangle 7">
            <a:extLst>
              <a:ext uri="{FF2B5EF4-FFF2-40B4-BE49-F238E27FC236}">
                <a16:creationId xmlns:a16="http://schemas.microsoft.com/office/drawing/2014/main" id="{11DED952-9B9E-4840-8A57-5D72E447971D}"/>
              </a:ext>
            </a:extLst>
          </p:cNvPr>
          <p:cNvSpPr/>
          <p:nvPr/>
        </p:nvSpPr>
        <p:spPr>
          <a:xfrm>
            <a:off x="366896" y="687811"/>
            <a:ext cx="4444486" cy="227755"/>
          </a:xfrm>
          <a:prstGeom prst="rect">
            <a:avLst/>
          </a:prstGeom>
        </p:spPr>
        <p:txBody>
          <a:bodyPr wrap="none">
            <a:spAutoFit/>
          </a:bodyPr>
          <a:lstStyle/>
          <a:p>
            <a:pPr marL="64294" lvl="1">
              <a:lnSpc>
                <a:spcPct val="80000"/>
              </a:lnSpc>
              <a:defRPr/>
            </a:pPr>
            <a:r>
              <a:rPr lang="fr-FR" altLang="fr-FR" sz="1100" b="1" dirty="0">
                <a:cs typeface="Calibri" panose="020F0502020204030204" pitchFamily="34" charset="0"/>
              </a:rPr>
              <a:t>b. La formulations des vœux sur zone de remplacement (ZR)</a:t>
            </a:r>
          </a:p>
        </p:txBody>
      </p:sp>
      <p:sp>
        <p:nvSpPr>
          <p:cNvPr id="9" name="Espace réservé du numéro de diapositive 8">
            <a:extLst>
              <a:ext uri="{FF2B5EF4-FFF2-40B4-BE49-F238E27FC236}">
                <a16:creationId xmlns:a16="http://schemas.microsoft.com/office/drawing/2014/main" id="{A5A3BAE9-2B88-9E7B-7216-69EB69F76CD9}"/>
              </a:ext>
            </a:extLst>
          </p:cNvPr>
          <p:cNvSpPr>
            <a:spLocks noGrp="1"/>
          </p:cNvSpPr>
          <p:nvPr>
            <p:ph type="sldNum" sz="quarter" idx="12"/>
          </p:nvPr>
        </p:nvSpPr>
        <p:spPr/>
        <p:txBody>
          <a:bodyPr/>
          <a:lstStyle/>
          <a:p>
            <a:fld id="{8D975B2B-22EA-44C7-93D2-0F63216891EC}" type="slidenum">
              <a:rPr lang="fr-FR" smtClean="0"/>
              <a:t>11</a:t>
            </a:fld>
            <a:endParaRPr lang="fr-F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ercle : creux 45">
            <a:extLst>
              <a:ext uri="{FF2B5EF4-FFF2-40B4-BE49-F238E27FC236}">
                <a16:creationId xmlns:a16="http://schemas.microsoft.com/office/drawing/2014/main" id="{D25EDD4D-3E4E-41B7-BF26-E5DBBC70027E}"/>
              </a:ext>
            </a:extLst>
          </p:cNvPr>
          <p:cNvSpPr/>
          <p:nvPr/>
        </p:nvSpPr>
        <p:spPr>
          <a:xfrm>
            <a:off x="251520" y="1246791"/>
            <a:ext cx="3456383" cy="3322165"/>
          </a:xfrm>
          <a:prstGeom prst="donut">
            <a:avLst/>
          </a:prstGeom>
          <a:solidFill>
            <a:srgbClr val="C6C6EA"/>
          </a:solidFill>
          <a:ln>
            <a:solidFill>
              <a:srgbClr val="C6C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Rectangle 3">
            <a:extLst>
              <a:ext uri="{FF2B5EF4-FFF2-40B4-BE49-F238E27FC236}">
                <a16:creationId xmlns:a16="http://schemas.microsoft.com/office/drawing/2014/main" id="{54749835-D103-449A-97AD-A2D6267B6CAD}"/>
              </a:ext>
            </a:extLst>
          </p:cNvPr>
          <p:cNvSpPr txBox="1">
            <a:spLocks noChangeArrowheads="1"/>
          </p:cNvSpPr>
          <p:nvPr/>
        </p:nvSpPr>
        <p:spPr bwMode="auto">
          <a:xfrm>
            <a:off x="3824167" y="1347614"/>
            <a:ext cx="4924298" cy="288032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lgn="l" rtl="0" eaLnBrk="1" fontAlgn="base" hangingPunct="1">
              <a:spcBef>
                <a:spcPct val="20000"/>
              </a:spcBef>
              <a:spcAft>
                <a:spcPct val="0"/>
              </a:spcAft>
              <a:buFont typeface="Arial" charset="0"/>
              <a:buChar char="•"/>
              <a:defRPr lang="fr-FR" sz="1600" b="1" kern="1200" dirty="0">
                <a:solidFill>
                  <a:srgbClr val="5175B2"/>
                </a:solidFill>
                <a:latin typeface="+mn-lt"/>
                <a:ea typeface="+mn-ea"/>
                <a:cs typeface="+mn-cs"/>
              </a:defRPr>
            </a:lvl1pPr>
            <a:lvl2pPr marL="742950" indent="-285750" algn="l" rtl="0" eaLnBrk="1" fontAlgn="base" hangingPunct="1">
              <a:spcBef>
                <a:spcPct val="20000"/>
              </a:spcBef>
              <a:spcAft>
                <a:spcPct val="0"/>
              </a:spcAft>
              <a:buFont typeface="Arial" charset="0"/>
              <a:buChar char="–"/>
              <a:defRPr lang="fr-FR" sz="1600" kern="1200" dirty="0">
                <a:solidFill>
                  <a:srgbClr val="454545"/>
                </a:solidFill>
                <a:latin typeface="+mn-lt"/>
                <a:ea typeface="+mn-ea"/>
                <a:cs typeface="+mn-cs"/>
              </a:defRPr>
            </a:lvl2pPr>
            <a:lvl3pPr marL="1143000" indent="-228600" algn="l" rtl="0" eaLnBrk="1" fontAlgn="base" hangingPunct="1">
              <a:spcBef>
                <a:spcPct val="20000"/>
              </a:spcBef>
              <a:spcAft>
                <a:spcPct val="0"/>
              </a:spcAft>
              <a:buFont typeface="Arial" charset="0"/>
              <a:buChar char="•"/>
              <a:defRPr lang="fr-FR" sz="1600" kern="1200" dirty="0">
                <a:solidFill>
                  <a:srgbClr val="454545"/>
                </a:solidFill>
                <a:latin typeface="Calibri"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4294" lvl="1" indent="0" algn="just">
              <a:lnSpc>
                <a:spcPct val="80000"/>
              </a:lnSpc>
              <a:buNone/>
              <a:defRPr/>
            </a:pPr>
            <a:r>
              <a:rPr lang="fr-FR" altLang="fr-FR" sz="1000" b="1" u="sng" dirty="0">
                <a:solidFill>
                  <a:schemeClr val="tx1"/>
                </a:solidFill>
                <a:latin typeface="+mj-lt"/>
                <a:cs typeface="Calibri" panose="020F0502020204030204" pitchFamily="34" charset="0"/>
              </a:rPr>
              <a:t>Disciplines concernées </a:t>
            </a:r>
            <a:r>
              <a:rPr lang="fr-FR" altLang="fr-FR" sz="1000" b="1" dirty="0">
                <a:solidFill>
                  <a:schemeClr val="tx1"/>
                </a:solidFill>
                <a:latin typeface="+mj-lt"/>
                <a:cs typeface="Calibri" panose="020F0502020204030204" pitchFamily="34" charset="0"/>
              </a:rPr>
              <a:t>: </a:t>
            </a:r>
            <a:r>
              <a:rPr lang="fr-FR" altLang="fr-FR" sz="1000" dirty="0">
                <a:solidFill>
                  <a:schemeClr val="tx1"/>
                </a:solidFill>
                <a:latin typeface="+mj-lt"/>
                <a:cs typeface="Calibri" panose="020F0502020204030204" pitchFamily="34" charset="0"/>
              </a:rPr>
              <a:t>Toutes les autres disciplines</a:t>
            </a:r>
          </a:p>
          <a:p>
            <a:pPr marL="64294" lvl="1" indent="0" algn="just">
              <a:lnSpc>
                <a:spcPct val="80000"/>
              </a:lnSpc>
              <a:buNone/>
              <a:defRPr/>
            </a:pPr>
            <a:endParaRPr lang="fr-FR" altLang="fr-FR" sz="1000" dirty="0">
              <a:solidFill>
                <a:schemeClr val="tx1"/>
              </a:solidFill>
              <a:latin typeface="+mj-lt"/>
              <a:cs typeface="Calibri" panose="020F0502020204030204" pitchFamily="34" charset="0"/>
            </a:endParaRPr>
          </a:p>
          <a:p>
            <a:pPr marL="64294" lvl="1" indent="0" algn="just">
              <a:lnSpc>
                <a:spcPct val="80000"/>
              </a:lnSpc>
              <a:buNone/>
              <a:defRPr/>
            </a:pPr>
            <a:r>
              <a:rPr lang="fr-FR" altLang="fr-FR" sz="1000" dirty="0">
                <a:solidFill>
                  <a:schemeClr val="tx1"/>
                </a:solidFill>
                <a:latin typeface="+mj-lt"/>
                <a:cs typeface="Calibri" panose="020F0502020204030204" pitchFamily="34" charset="0"/>
              </a:rPr>
              <a:t>L’affectation dans ces disciplines se fera sur la zone de remplacement académique.</a:t>
            </a:r>
          </a:p>
          <a:p>
            <a:pPr marL="64294" lvl="1" indent="0" algn="just">
              <a:lnSpc>
                <a:spcPct val="80000"/>
              </a:lnSpc>
              <a:buNone/>
              <a:defRPr/>
            </a:pPr>
            <a:endParaRPr lang="fr-FR" altLang="fr-FR" sz="1000" dirty="0">
              <a:solidFill>
                <a:schemeClr val="tx1"/>
              </a:solidFill>
              <a:latin typeface="+mj-lt"/>
              <a:cs typeface="Calibri" panose="020F0502020204030204" pitchFamily="34" charset="0"/>
            </a:endParaRPr>
          </a:p>
          <a:p>
            <a:pPr marL="64294" lvl="1" indent="0" algn="just">
              <a:lnSpc>
                <a:spcPct val="80000"/>
              </a:lnSpc>
              <a:buNone/>
              <a:defRPr/>
            </a:pPr>
            <a:r>
              <a:rPr altLang="fr-FR" sz="1000" dirty="0">
                <a:solidFill>
                  <a:schemeClr val="tx1"/>
                </a:solidFill>
                <a:latin typeface="+mj-lt"/>
                <a:cs typeface="Calibri" panose="020F0502020204030204" pitchFamily="34" charset="0"/>
              </a:rPr>
              <a:t>L’enseignant dans ces disciplines pourra </a:t>
            </a:r>
            <a:r>
              <a:rPr lang="fr-FR" altLang="fr-FR" sz="1000" dirty="0">
                <a:solidFill>
                  <a:schemeClr val="tx1"/>
                </a:solidFill>
                <a:latin typeface="+mj-lt"/>
                <a:cs typeface="Calibri" panose="020F0502020204030204" pitchFamily="34" charset="0"/>
              </a:rPr>
              <a:t>également </a:t>
            </a:r>
            <a:r>
              <a:rPr altLang="fr-FR" sz="1000" dirty="0">
                <a:solidFill>
                  <a:schemeClr val="tx1"/>
                </a:solidFill>
                <a:latin typeface="+mj-lt"/>
                <a:cs typeface="Calibri" panose="020F0502020204030204" pitchFamily="34" charset="0"/>
              </a:rPr>
              <a:t>formuler </a:t>
            </a:r>
            <a:r>
              <a:rPr altLang="fr-FR" sz="1000" u="sng" dirty="0">
                <a:solidFill>
                  <a:schemeClr val="tx1"/>
                </a:solidFill>
                <a:latin typeface="+mj-lt"/>
                <a:cs typeface="Calibri" panose="020F0502020204030204" pitchFamily="34" charset="0"/>
              </a:rPr>
              <a:t>trois types </a:t>
            </a:r>
            <a:r>
              <a:rPr lang="fr-FR" altLang="fr-FR" sz="1000" u="sng" dirty="0">
                <a:solidFill>
                  <a:schemeClr val="tx1"/>
                </a:solidFill>
                <a:latin typeface="+mj-lt"/>
                <a:cs typeface="Calibri" panose="020F0502020204030204" pitchFamily="34" charset="0"/>
              </a:rPr>
              <a:t>de </a:t>
            </a:r>
            <a:r>
              <a:rPr altLang="fr-FR" sz="1000" u="sng" dirty="0">
                <a:solidFill>
                  <a:schemeClr val="tx1"/>
                </a:solidFill>
                <a:latin typeface="+mj-lt"/>
                <a:cs typeface="Calibri" panose="020F0502020204030204" pitchFamily="34" charset="0"/>
              </a:rPr>
              <a:t>vœux </a:t>
            </a:r>
            <a:r>
              <a:rPr altLang="fr-FR" sz="1000" dirty="0">
                <a:solidFill>
                  <a:schemeClr val="tx1"/>
                </a:solidFill>
                <a:latin typeface="+mj-lt"/>
                <a:cs typeface="Calibri" panose="020F0502020204030204" pitchFamily="34" charset="0"/>
              </a:rPr>
              <a:t>:</a:t>
            </a:r>
          </a:p>
          <a:p>
            <a:pPr marL="64294" lvl="1" indent="0" algn="just">
              <a:lnSpc>
                <a:spcPct val="80000"/>
              </a:lnSpc>
              <a:buNone/>
              <a:defRPr/>
            </a:pPr>
            <a:endParaRPr lang="fr-FR" altLang="fr-FR" sz="1000" dirty="0">
              <a:solidFill>
                <a:schemeClr val="tx1"/>
              </a:solidFill>
              <a:latin typeface="+mj-lt"/>
              <a:cs typeface="Calibri" panose="020F0502020204030204" pitchFamily="34" charset="0"/>
            </a:endParaRPr>
          </a:p>
          <a:p>
            <a:pPr marL="237600" lvl="1" indent="-172800" algn="just">
              <a:lnSpc>
                <a:spcPct val="80000"/>
              </a:lnSpc>
              <a:buFont typeface="Wingdings" panose="05000000000000000000" pitchFamily="2" charset="2"/>
              <a:buChar char="§"/>
              <a:defRPr/>
            </a:pPr>
            <a:r>
              <a:rPr altLang="fr-FR" sz="1000" b="1" dirty="0">
                <a:solidFill>
                  <a:schemeClr val="tx1"/>
                </a:solidFill>
                <a:latin typeface="+mj-lt"/>
                <a:cs typeface="Calibri" panose="020F0502020204030204" pitchFamily="34" charset="0"/>
              </a:rPr>
              <a:t>Vœu précis ZRE </a:t>
            </a:r>
            <a:r>
              <a:rPr altLang="fr-FR" sz="1000" dirty="0">
                <a:solidFill>
                  <a:schemeClr val="tx1"/>
                </a:solidFill>
                <a:latin typeface="+mj-lt"/>
                <a:cs typeface="Calibri" panose="020F0502020204030204" pitchFamily="34" charset="0"/>
              </a:rPr>
              <a:t>: il demande précisément </a:t>
            </a:r>
            <a:r>
              <a:rPr lang="fr-FR" altLang="fr-FR" sz="1000" dirty="0">
                <a:solidFill>
                  <a:schemeClr val="tx1"/>
                </a:solidFill>
                <a:latin typeface="+mj-lt"/>
                <a:cs typeface="Calibri" panose="020F0502020204030204" pitchFamily="34" charset="0"/>
              </a:rPr>
              <a:t>la</a:t>
            </a:r>
            <a:r>
              <a:rPr altLang="fr-FR" sz="1000" dirty="0">
                <a:solidFill>
                  <a:schemeClr val="tx1"/>
                </a:solidFill>
                <a:latin typeface="+mj-lt"/>
                <a:cs typeface="Calibri" panose="020F0502020204030204" pitchFamily="34" charset="0"/>
              </a:rPr>
              <a:t> </a:t>
            </a:r>
            <a:r>
              <a:rPr lang="fr-FR" altLang="fr-FR" sz="1000" dirty="0">
                <a:solidFill>
                  <a:schemeClr val="tx1"/>
                </a:solidFill>
                <a:latin typeface="+mj-lt"/>
                <a:cs typeface="Calibri" panose="020F0502020204030204" pitchFamily="34" charset="0"/>
              </a:rPr>
              <a:t>z</a:t>
            </a:r>
            <a:r>
              <a:rPr altLang="fr-FR" sz="1000" dirty="0">
                <a:solidFill>
                  <a:schemeClr val="tx1"/>
                </a:solidFill>
                <a:latin typeface="+mj-lt"/>
                <a:cs typeface="Calibri" panose="020F0502020204030204" pitchFamily="34" charset="0"/>
              </a:rPr>
              <a:t>one de </a:t>
            </a:r>
            <a:r>
              <a:rPr lang="fr-FR" altLang="fr-FR" sz="1000" dirty="0">
                <a:solidFill>
                  <a:schemeClr val="tx1"/>
                </a:solidFill>
                <a:latin typeface="+mj-lt"/>
                <a:cs typeface="Calibri" panose="020F0502020204030204" pitchFamily="34" charset="0"/>
              </a:rPr>
              <a:t>r</a:t>
            </a:r>
            <a:r>
              <a:rPr altLang="fr-FR" sz="1000" dirty="0">
                <a:solidFill>
                  <a:schemeClr val="tx1"/>
                </a:solidFill>
                <a:latin typeface="+mj-lt"/>
                <a:cs typeface="Calibri" panose="020F0502020204030204" pitchFamily="34" charset="0"/>
              </a:rPr>
              <a:t>emplacement</a:t>
            </a:r>
            <a:r>
              <a:rPr lang="fr-FR" altLang="fr-FR" sz="1000" dirty="0">
                <a:solidFill>
                  <a:schemeClr val="tx1"/>
                </a:solidFill>
                <a:latin typeface="+mj-lt"/>
                <a:cs typeface="Calibri" panose="020F0502020204030204" pitchFamily="34" charset="0"/>
              </a:rPr>
              <a:t>, </a:t>
            </a:r>
            <a:r>
              <a:rPr lang="fr-FR" altLang="fr-FR" sz="1000" i="1" dirty="0">
                <a:solidFill>
                  <a:schemeClr val="tx1"/>
                </a:solidFill>
                <a:latin typeface="+mj-lt"/>
                <a:cs typeface="Calibri" panose="020F0502020204030204" pitchFamily="34" charset="0"/>
              </a:rPr>
              <a:t>qui est nécessairement académique</a:t>
            </a:r>
            <a:endParaRPr lang="fr-FR" altLang="fr-FR" sz="1000" dirty="0">
              <a:solidFill>
                <a:schemeClr val="tx1"/>
              </a:solidFill>
              <a:latin typeface="+mj-lt"/>
              <a:cs typeface="Calibri" panose="020F0502020204030204" pitchFamily="34" charset="0"/>
            </a:endParaRPr>
          </a:p>
          <a:p>
            <a:pPr marL="321469" lvl="1" indent="-257175" algn="just">
              <a:lnSpc>
                <a:spcPct val="80000"/>
              </a:lnSpc>
              <a:buFont typeface="Wingdings" panose="05000000000000000000" pitchFamily="2" charset="2"/>
              <a:buChar char="§"/>
              <a:defRPr/>
            </a:pPr>
            <a:endParaRPr lang="fr-FR" altLang="fr-FR" sz="1000" dirty="0">
              <a:solidFill>
                <a:schemeClr val="tx1"/>
              </a:solidFill>
              <a:latin typeface="+mj-lt"/>
              <a:cs typeface="Calibri" panose="020F0502020204030204" pitchFamily="34" charset="0"/>
            </a:endParaRPr>
          </a:p>
          <a:p>
            <a:pPr marL="237600" lvl="1" indent="-172800" algn="just" eaLnBrk="0" hangingPunct="0">
              <a:lnSpc>
                <a:spcPct val="80000"/>
              </a:lnSpc>
              <a:spcBef>
                <a:spcPct val="0"/>
              </a:spcBef>
              <a:buFont typeface="Wingdings" panose="05000000000000000000" pitchFamily="2" charset="2"/>
              <a:buChar char="§"/>
              <a:defRPr/>
            </a:pPr>
            <a:r>
              <a:rPr lang="fr-FR" altLang="fr-FR" sz="1000" b="1" dirty="0">
                <a:solidFill>
                  <a:schemeClr val="tx1"/>
                </a:solidFill>
                <a:latin typeface="+mj-lt"/>
                <a:cs typeface="Calibri" panose="020F0502020204030204" pitchFamily="34" charset="0"/>
              </a:rPr>
              <a:t>Vœu large ZRD </a:t>
            </a:r>
            <a:r>
              <a:rPr lang="fr-FR" altLang="fr-FR" sz="1000" dirty="0">
                <a:solidFill>
                  <a:schemeClr val="tx1"/>
                </a:solidFill>
                <a:latin typeface="+mj-lt"/>
                <a:cs typeface="Calibri" panose="020F0502020204030204" pitchFamily="34" charset="0"/>
              </a:rPr>
              <a:t>: il demande une ZR dans le département </a:t>
            </a:r>
          </a:p>
          <a:p>
            <a:pPr marL="271463" lvl="1" indent="0" algn="just" eaLnBrk="0" hangingPunct="0">
              <a:lnSpc>
                <a:spcPct val="80000"/>
              </a:lnSpc>
              <a:spcBef>
                <a:spcPct val="0"/>
              </a:spcBef>
              <a:buNone/>
              <a:defRPr/>
            </a:pPr>
            <a:r>
              <a:rPr lang="fr-FR" altLang="fr-FR" sz="1000" dirty="0">
                <a:solidFill>
                  <a:schemeClr val="tx1"/>
                </a:solidFill>
                <a:latin typeface="+mj-lt"/>
                <a:cs typeface="Calibri" panose="020F0502020204030204" pitchFamily="34" charset="0"/>
                <a:sym typeface="Wingdings" panose="05000000000000000000" pitchFamily="2" charset="2"/>
              </a:rPr>
              <a:t> </a:t>
            </a:r>
            <a:r>
              <a:rPr lang="fr-FR" altLang="fr-FR" sz="1000" i="1" dirty="0">
                <a:solidFill>
                  <a:schemeClr val="tx1"/>
                </a:solidFill>
                <a:latin typeface="+mj-lt"/>
                <a:cs typeface="Calibri" panose="020F0502020204030204" pitchFamily="34" charset="0"/>
              </a:rPr>
              <a:t>IMPOSSIBLE dans ces disciplines : le vœu sera invalidé</a:t>
            </a:r>
          </a:p>
          <a:p>
            <a:pPr marL="321469" lvl="1" indent="-257175" algn="just">
              <a:lnSpc>
                <a:spcPct val="80000"/>
              </a:lnSpc>
              <a:buFont typeface="Wingdings" panose="05000000000000000000" pitchFamily="2" charset="2"/>
              <a:buChar char="§"/>
              <a:defRPr/>
            </a:pPr>
            <a:endParaRPr lang="fr-FR" altLang="fr-FR" sz="1000" dirty="0">
              <a:solidFill>
                <a:schemeClr val="tx1"/>
              </a:solidFill>
              <a:latin typeface="+mj-lt"/>
              <a:cs typeface="Calibri" panose="020F0502020204030204" pitchFamily="34" charset="0"/>
            </a:endParaRPr>
          </a:p>
          <a:p>
            <a:pPr marL="237600" lvl="1" indent="-172800" algn="just">
              <a:lnSpc>
                <a:spcPct val="80000"/>
              </a:lnSpc>
              <a:buFont typeface="Wingdings" panose="05000000000000000000" pitchFamily="2" charset="2"/>
              <a:buChar char="§"/>
              <a:defRPr/>
            </a:pPr>
            <a:r>
              <a:rPr altLang="fr-FR" sz="1000" b="1" dirty="0">
                <a:solidFill>
                  <a:schemeClr val="tx1"/>
                </a:solidFill>
                <a:latin typeface="+mj-lt"/>
                <a:cs typeface="Calibri" panose="020F0502020204030204" pitchFamily="34" charset="0"/>
              </a:rPr>
              <a:t>Vœu large ZRA </a:t>
            </a:r>
            <a:r>
              <a:rPr altLang="fr-FR" sz="1000" dirty="0">
                <a:solidFill>
                  <a:schemeClr val="tx1"/>
                </a:solidFill>
                <a:latin typeface="+mj-lt"/>
                <a:cs typeface="Calibri" panose="020F0502020204030204" pitchFamily="34" charset="0"/>
              </a:rPr>
              <a:t>: </a:t>
            </a:r>
            <a:r>
              <a:rPr lang="fr-FR" altLang="fr-FR" sz="1000" dirty="0">
                <a:solidFill>
                  <a:schemeClr val="tx1"/>
                </a:solidFill>
                <a:latin typeface="+mj-lt"/>
                <a:cs typeface="Calibri" panose="020F0502020204030204" pitchFamily="34" charset="0"/>
              </a:rPr>
              <a:t>il demande la ZR de l’académie</a:t>
            </a:r>
          </a:p>
          <a:p>
            <a:pPr marL="237600" lvl="1" indent="0" algn="just">
              <a:lnSpc>
                <a:spcPct val="80000"/>
              </a:lnSpc>
              <a:buNone/>
              <a:defRPr/>
            </a:pPr>
            <a:r>
              <a:rPr lang="fr-FR" altLang="fr-FR" sz="1000" i="1" dirty="0">
                <a:solidFill>
                  <a:schemeClr val="tx1"/>
                </a:solidFill>
                <a:latin typeface="+mj-lt"/>
                <a:cs typeface="Calibri" panose="020F0502020204030204" pitchFamily="34" charset="0"/>
              </a:rPr>
              <a:t>Dans ces disciplines en zone académique, le vœu ZRE et le vœu ZRA font tous deux arriver sur la zone académique mais le vœu ZRA est mieux bonifié que le vœu ZRE et est donc conseillé.</a:t>
            </a:r>
            <a:endParaRPr lang="fr-FR" altLang="fr-FR" sz="1050" i="1" dirty="0">
              <a:solidFill>
                <a:schemeClr val="tx1"/>
              </a:solidFill>
              <a:latin typeface="+mj-lt"/>
              <a:cs typeface="Calibri" panose="020F0502020204030204" pitchFamily="34" charset="0"/>
            </a:endParaRPr>
          </a:p>
        </p:txBody>
      </p:sp>
      <p:sp>
        <p:nvSpPr>
          <p:cNvPr id="7" name="ZoneTexte 6">
            <a:extLst>
              <a:ext uri="{FF2B5EF4-FFF2-40B4-BE49-F238E27FC236}">
                <a16:creationId xmlns:a16="http://schemas.microsoft.com/office/drawing/2014/main" id="{6A6D0D70-766D-4668-A24B-B3A1D83E7A5B}"/>
              </a:ext>
            </a:extLst>
          </p:cNvPr>
          <p:cNvSpPr txBox="1"/>
          <p:nvPr/>
        </p:nvSpPr>
        <p:spPr>
          <a:xfrm>
            <a:off x="186266" y="736449"/>
            <a:ext cx="3089590" cy="227755"/>
          </a:xfrm>
          <a:prstGeom prst="rect">
            <a:avLst/>
          </a:prstGeom>
          <a:noFill/>
        </p:spPr>
        <p:txBody>
          <a:bodyPr wrap="square" rtlCol="0">
            <a:spAutoFit/>
          </a:bodyPr>
          <a:lstStyle/>
          <a:p>
            <a:pPr marL="235744" lvl="1" indent="-171450">
              <a:lnSpc>
                <a:spcPct val="80000"/>
              </a:lnSpc>
              <a:buFont typeface="Wingdings" panose="05000000000000000000" pitchFamily="2" charset="2"/>
              <a:buChar char="v"/>
              <a:defRPr/>
            </a:pPr>
            <a:r>
              <a:rPr lang="fr-FR" altLang="fr-FR" sz="1100" b="1" dirty="0">
                <a:latin typeface="+mj-lt"/>
              </a:rPr>
              <a:t> La </a:t>
            </a:r>
            <a:r>
              <a:rPr lang="fr-FR" altLang="fr-FR" sz="1100" b="1" dirty="0">
                <a:latin typeface="+mj-lt"/>
                <a:cs typeface="Calibri" panose="020F0502020204030204" pitchFamily="34" charset="0"/>
              </a:rPr>
              <a:t>zone</a:t>
            </a:r>
            <a:r>
              <a:rPr lang="fr-FR" altLang="fr-FR" sz="1100" b="1" dirty="0">
                <a:latin typeface="+mj-lt"/>
              </a:rPr>
              <a:t> académique (ZRA)</a:t>
            </a:r>
          </a:p>
        </p:txBody>
      </p:sp>
      <p:sp>
        <p:nvSpPr>
          <p:cNvPr id="10" name="Titre 1">
            <a:extLst>
              <a:ext uri="{FF2B5EF4-FFF2-40B4-BE49-F238E27FC236}">
                <a16:creationId xmlns:a16="http://schemas.microsoft.com/office/drawing/2014/main" id="{22386EE4-17FE-4FED-8C43-D81977AD4C2E}"/>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2. Vœux et règles d’affectation </a:t>
            </a:r>
            <a:br>
              <a:rPr lang="fr-FR" sz="1400" dirty="0">
                <a:cs typeface="Calibri" panose="020F0502020204030204" pitchFamily="34" charset="0"/>
              </a:rPr>
            </a:br>
            <a:r>
              <a:rPr lang="fr-FR" sz="1400" i="1" dirty="0">
                <a:cs typeface="Calibri" panose="020F0502020204030204" pitchFamily="34" charset="0"/>
              </a:rPr>
              <a:t>A. Les vœux</a:t>
            </a:r>
          </a:p>
        </p:txBody>
      </p:sp>
      <p:sp>
        <p:nvSpPr>
          <p:cNvPr id="35" name="Cercle : creux 34">
            <a:extLst>
              <a:ext uri="{FF2B5EF4-FFF2-40B4-BE49-F238E27FC236}">
                <a16:creationId xmlns:a16="http://schemas.microsoft.com/office/drawing/2014/main" id="{93E9D376-08EE-407E-8B9C-808782E46B64}"/>
              </a:ext>
            </a:extLst>
          </p:cNvPr>
          <p:cNvSpPr/>
          <p:nvPr/>
        </p:nvSpPr>
        <p:spPr>
          <a:xfrm>
            <a:off x="822556" y="1796011"/>
            <a:ext cx="2314306" cy="2332106"/>
          </a:xfrm>
          <a:prstGeom prst="donut">
            <a:avLst/>
          </a:prstGeom>
          <a:solidFill>
            <a:srgbClr val="95FFE3"/>
          </a:solidFill>
          <a:ln>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5" name="Organigramme : Connecteur 44">
            <a:extLst>
              <a:ext uri="{FF2B5EF4-FFF2-40B4-BE49-F238E27FC236}">
                <a16:creationId xmlns:a16="http://schemas.microsoft.com/office/drawing/2014/main" id="{413F8EEE-6E30-4D8D-8C26-C885640D908B}"/>
              </a:ext>
            </a:extLst>
          </p:cNvPr>
          <p:cNvSpPr/>
          <p:nvPr/>
        </p:nvSpPr>
        <p:spPr>
          <a:xfrm>
            <a:off x="1264801" y="2240590"/>
            <a:ext cx="1470994" cy="1442948"/>
          </a:xfrm>
          <a:prstGeom prst="flowChartConnector">
            <a:avLst/>
          </a:prstGeom>
          <a:solidFill>
            <a:srgbClr val="FBE593"/>
          </a:solidFill>
          <a:ln>
            <a:solidFill>
              <a:srgbClr val="FBE5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ZoneTexte 47">
            <a:extLst>
              <a:ext uri="{FF2B5EF4-FFF2-40B4-BE49-F238E27FC236}">
                <a16:creationId xmlns:a16="http://schemas.microsoft.com/office/drawing/2014/main" id="{F1F9A941-0784-4832-912F-F965781F8276}"/>
              </a:ext>
            </a:extLst>
          </p:cNvPr>
          <p:cNvSpPr txBox="1"/>
          <p:nvPr/>
        </p:nvSpPr>
        <p:spPr>
          <a:xfrm>
            <a:off x="955148" y="2608639"/>
            <a:ext cx="2104685" cy="646331"/>
          </a:xfrm>
          <a:prstGeom prst="rect">
            <a:avLst/>
          </a:prstGeom>
          <a:noFill/>
        </p:spPr>
        <p:txBody>
          <a:bodyPr wrap="square" rtlCol="0">
            <a:spAutoFit/>
          </a:bodyPr>
          <a:lstStyle/>
          <a:p>
            <a:pPr algn="ctr"/>
            <a:r>
              <a:rPr lang="fr-FR" sz="1200" b="1" dirty="0">
                <a:solidFill>
                  <a:srgbClr val="000000"/>
                </a:solidFill>
                <a:latin typeface="+mj-lt"/>
                <a:cs typeface="Calibri" panose="020F0502020204030204" pitchFamily="34" charset="0"/>
              </a:rPr>
              <a:t>ZRE</a:t>
            </a:r>
          </a:p>
          <a:p>
            <a:pPr algn="ctr"/>
            <a:r>
              <a:rPr lang="fr-FR" sz="1200" b="1" i="1" dirty="0">
                <a:solidFill>
                  <a:srgbClr val="000000"/>
                </a:solidFill>
                <a:latin typeface="+mj-lt"/>
                <a:cs typeface="Calibri" panose="020F0502020204030204" pitchFamily="34" charset="0"/>
              </a:rPr>
              <a:t>Vœu possible mais </a:t>
            </a:r>
          </a:p>
          <a:p>
            <a:pPr algn="ctr"/>
            <a:r>
              <a:rPr lang="fr-FR" sz="1200" b="1" i="1" dirty="0">
                <a:solidFill>
                  <a:srgbClr val="000000"/>
                </a:solidFill>
                <a:latin typeface="+mj-lt"/>
                <a:cs typeface="Calibri" panose="020F0502020204030204" pitchFamily="34" charset="0"/>
              </a:rPr>
              <a:t>moins bonifié</a:t>
            </a:r>
          </a:p>
        </p:txBody>
      </p:sp>
      <p:sp>
        <p:nvSpPr>
          <p:cNvPr id="49" name="ZoneTexte 48">
            <a:extLst>
              <a:ext uri="{FF2B5EF4-FFF2-40B4-BE49-F238E27FC236}">
                <a16:creationId xmlns:a16="http://schemas.microsoft.com/office/drawing/2014/main" id="{4C882F19-A891-489A-AAF8-0186A7A3ACC2}"/>
              </a:ext>
            </a:extLst>
          </p:cNvPr>
          <p:cNvSpPr txBox="1"/>
          <p:nvPr/>
        </p:nvSpPr>
        <p:spPr>
          <a:xfrm>
            <a:off x="1203332" y="1777683"/>
            <a:ext cx="1552753" cy="461665"/>
          </a:xfrm>
          <a:prstGeom prst="rect">
            <a:avLst/>
          </a:prstGeom>
          <a:noFill/>
        </p:spPr>
        <p:txBody>
          <a:bodyPr wrap="square" rtlCol="0">
            <a:spAutoFit/>
          </a:bodyPr>
          <a:lstStyle/>
          <a:p>
            <a:pPr algn="ctr"/>
            <a:r>
              <a:rPr lang="fr-FR" sz="1200" b="1" dirty="0">
                <a:solidFill>
                  <a:srgbClr val="000000"/>
                </a:solidFill>
                <a:latin typeface="+mj-lt"/>
                <a:cs typeface="Calibri" panose="020F0502020204030204" pitchFamily="34" charset="0"/>
              </a:rPr>
              <a:t>ZRD</a:t>
            </a:r>
          </a:p>
          <a:p>
            <a:pPr algn="ctr"/>
            <a:r>
              <a:rPr lang="fr-FR" sz="1200" b="1" i="1" dirty="0">
                <a:solidFill>
                  <a:srgbClr val="000000"/>
                </a:solidFill>
                <a:latin typeface="+mj-lt"/>
                <a:cs typeface="Calibri" panose="020F0502020204030204" pitchFamily="34" charset="0"/>
              </a:rPr>
              <a:t>Vœu invalide</a:t>
            </a:r>
          </a:p>
        </p:txBody>
      </p:sp>
      <p:sp>
        <p:nvSpPr>
          <p:cNvPr id="50" name="ZoneTexte 49">
            <a:extLst>
              <a:ext uri="{FF2B5EF4-FFF2-40B4-BE49-F238E27FC236}">
                <a16:creationId xmlns:a16="http://schemas.microsoft.com/office/drawing/2014/main" id="{1B6ADB58-3F1F-4F3A-9016-79B5BB23A5CE}"/>
              </a:ext>
            </a:extLst>
          </p:cNvPr>
          <p:cNvSpPr txBox="1"/>
          <p:nvPr/>
        </p:nvSpPr>
        <p:spPr>
          <a:xfrm>
            <a:off x="1071458" y="1184241"/>
            <a:ext cx="1872064" cy="646331"/>
          </a:xfrm>
          <a:prstGeom prst="rect">
            <a:avLst/>
          </a:prstGeom>
          <a:noFill/>
        </p:spPr>
        <p:txBody>
          <a:bodyPr wrap="square" rtlCol="0">
            <a:spAutoFit/>
          </a:bodyPr>
          <a:lstStyle/>
          <a:p>
            <a:pPr algn="ctr"/>
            <a:r>
              <a:rPr lang="fr-FR" sz="1200" b="1" dirty="0">
                <a:solidFill>
                  <a:srgbClr val="000000"/>
                </a:solidFill>
                <a:latin typeface="+mj-lt"/>
                <a:cs typeface="Calibri" panose="020F0502020204030204" pitchFamily="34" charset="0"/>
              </a:rPr>
              <a:t>ZRA</a:t>
            </a:r>
          </a:p>
          <a:p>
            <a:pPr algn="ctr"/>
            <a:r>
              <a:rPr lang="fr-FR" sz="1200" b="1" i="1" dirty="0">
                <a:solidFill>
                  <a:srgbClr val="000000"/>
                </a:solidFill>
                <a:latin typeface="+mj-lt"/>
                <a:cs typeface="Calibri" panose="020F0502020204030204" pitchFamily="34" charset="0"/>
              </a:rPr>
              <a:t>Vœu conseillé et meilleure bonification</a:t>
            </a:r>
          </a:p>
        </p:txBody>
      </p:sp>
      <p:sp>
        <p:nvSpPr>
          <p:cNvPr id="2" name="Espace réservé du numéro de diapositive 1">
            <a:extLst>
              <a:ext uri="{FF2B5EF4-FFF2-40B4-BE49-F238E27FC236}">
                <a16:creationId xmlns:a16="http://schemas.microsoft.com/office/drawing/2014/main" id="{4D643A20-5299-5281-224B-AB2545BAB097}"/>
              </a:ext>
            </a:extLst>
          </p:cNvPr>
          <p:cNvSpPr>
            <a:spLocks noGrp="1"/>
          </p:cNvSpPr>
          <p:nvPr>
            <p:ph type="sldNum" sz="quarter" idx="12"/>
          </p:nvPr>
        </p:nvSpPr>
        <p:spPr/>
        <p:txBody>
          <a:bodyPr/>
          <a:lstStyle/>
          <a:p>
            <a:fld id="{8D975B2B-22EA-44C7-93D2-0F63216891EC}" type="slidenum">
              <a:rPr lang="fr-FR" smtClean="0"/>
              <a:t>12</a:t>
            </a:fld>
            <a:endParaRPr lang="fr-FR"/>
          </a:p>
        </p:txBody>
      </p:sp>
    </p:spTree>
    <p:extLst>
      <p:ext uri="{BB962C8B-B14F-4D97-AF65-F5344CB8AC3E}">
        <p14:creationId xmlns:p14="http://schemas.microsoft.com/office/powerpoint/2010/main" val="327299806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4C2DD0-3E29-4FAC-AE8E-CE625B2F16C6}"/>
              </a:ext>
            </a:extLst>
          </p:cNvPr>
          <p:cNvSpPr txBox="1">
            <a:spLocks noChangeArrowheads="1"/>
          </p:cNvSpPr>
          <p:nvPr/>
        </p:nvSpPr>
        <p:spPr bwMode="auto">
          <a:xfrm>
            <a:off x="270222" y="678813"/>
            <a:ext cx="8513778" cy="14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1" fontAlgn="base" hangingPunct="1">
              <a:spcBef>
                <a:spcPct val="20000"/>
              </a:spcBef>
              <a:spcAft>
                <a:spcPct val="0"/>
              </a:spcAft>
              <a:buFont typeface="Arial" charset="0"/>
              <a:buChar char="•"/>
              <a:defRPr lang="fr-FR" sz="1600" b="1" kern="1200" dirty="0">
                <a:solidFill>
                  <a:srgbClr val="5175B2"/>
                </a:solidFill>
                <a:latin typeface="+mn-lt"/>
                <a:ea typeface="+mn-ea"/>
                <a:cs typeface="+mn-cs"/>
              </a:defRPr>
            </a:lvl1pPr>
            <a:lvl2pPr marL="742950" indent="-285750" algn="l" rtl="0" eaLnBrk="1" fontAlgn="base" hangingPunct="1">
              <a:spcBef>
                <a:spcPct val="20000"/>
              </a:spcBef>
              <a:spcAft>
                <a:spcPct val="0"/>
              </a:spcAft>
              <a:buFont typeface="Arial" charset="0"/>
              <a:buChar char="–"/>
              <a:defRPr lang="fr-FR" sz="1600" kern="1200" dirty="0">
                <a:solidFill>
                  <a:srgbClr val="454545"/>
                </a:solidFill>
                <a:latin typeface="+mn-lt"/>
                <a:ea typeface="+mn-ea"/>
                <a:cs typeface="+mn-cs"/>
              </a:defRPr>
            </a:lvl2pPr>
            <a:lvl3pPr marL="1143000" indent="-228600" algn="l" rtl="0" eaLnBrk="1" fontAlgn="base" hangingPunct="1">
              <a:spcBef>
                <a:spcPct val="20000"/>
              </a:spcBef>
              <a:spcAft>
                <a:spcPct val="0"/>
              </a:spcAft>
              <a:buFont typeface="Arial" charset="0"/>
              <a:buChar char="•"/>
              <a:defRPr lang="fr-FR" sz="1600" kern="1200" dirty="0">
                <a:solidFill>
                  <a:srgbClr val="454545"/>
                </a:solidFill>
                <a:latin typeface="Calibri"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defRPr/>
            </a:pPr>
            <a:r>
              <a:rPr lang="fr-FR" altLang="fr-FR" sz="1100" dirty="0">
                <a:solidFill>
                  <a:schemeClr val="tx1"/>
                </a:solidFill>
                <a:latin typeface="+mj-lt"/>
                <a:cs typeface="Calibri" panose="020F0502020204030204" pitchFamily="34" charset="0"/>
              </a:rPr>
              <a:t>a. Une affectation au barème</a:t>
            </a:r>
          </a:p>
          <a:p>
            <a:pPr marL="0" indent="0">
              <a:lnSpc>
                <a:spcPct val="80000"/>
              </a:lnSpc>
              <a:buNone/>
              <a:defRPr/>
            </a:pPr>
            <a:endParaRPr altLang="fr-FR" sz="700" u="sng" dirty="0">
              <a:solidFill>
                <a:srgbClr val="C00000"/>
              </a:solidFill>
              <a:latin typeface="+mj-lt"/>
              <a:cs typeface="Calibri" panose="020F0502020204030204" pitchFamily="34" charset="0"/>
            </a:endParaRPr>
          </a:p>
          <a:p>
            <a:pPr marL="237600" indent="-172800">
              <a:lnSpc>
                <a:spcPct val="80000"/>
              </a:lnSpc>
              <a:buFont typeface="Wingdings" panose="05000000000000000000" pitchFamily="2" charset="2"/>
              <a:buChar char="§"/>
              <a:defRPr/>
            </a:pPr>
            <a:r>
              <a:rPr altLang="fr-FR" sz="1000" b="0" dirty="0">
                <a:solidFill>
                  <a:schemeClr val="tx1"/>
                </a:solidFill>
                <a:latin typeface="+mj-lt"/>
                <a:cs typeface="Calibri" panose="020F0502020204030204" pitchFamily="34" charset="0"/>
              </a:rPr>
              <a:t>Les candidats sont </a:t>
            </a:r>
            <a:r>
              <a:rPr altLang="fr-FR" sz="1000" dirty="0">
                <a:solidFill>
                  <a:schemeClr val="tx1"/>
                </a:solidFill>
                <a:latin typeface="+mj-lt"/>
                <a:cs typeface="Calibri" panose="020F0502020204030204" pitchFamily="34" charset="0"/>
              </a:rPr>
              <a:t>classés selon leur barème </a:t>
            </a:r>
            <a:r>
              <a:rPr lang="fr-FR" altLang="fr-FR" sz="1000" b="0" dirty="0">
                <a:solidFill>
                  <a:schemeClr val="tx1"/>
                </a:solidFill>
                <a:latin typeface="+mj-lt"/>
                <a:cs typeface="Calibri" panose="020F0502020204030204" pitchFamily="34" charset="0"/>
              </a:rPr>
              <a:t>pour</a:t>
            </a:r>
            <a:r>
              <a:rPr altLang="fr-FR" sz="1000" b="0" dirty="0">
                <a:solidFill>
                  <a:schemeClr val="tx1"/>
                </a:solidFill>
                <a:latin typeface="+mj-lt"/>
                <a:cs typeface="Calibri" panose="020F0502020204030204" pitchFamily="34" charset="0"/>
              </a:rPr>
              <a:t> tous les établissements</a:t>
            </a:r>
            <a:r>
              <a:rPr lang="fr-FR" altLang="fr-FR" sz="1000" b="0" dirty="0">
                <a:solidFill>
                  <a:schemeClr val="tx1"/>
                </a:solidFill>
                <a:latin typeface="+mj-lt"/>
                <a:cs typeface="Calibri" panose="020F0502020204030204" pitchFamily="34" charset="0"/>
              </a:rPr>
              <a:t> </a:t>
            </a:r>
            <a:r>
              <a:rPr altLang="fr-FR" sz="1000" b="0" dirty="0">
                <a:solidFill>
                  <a:schemeClr val="tx1"/>
                </a:solidFill>
                <a:latin typeface="+mj-lt"/>
                <a:cs typeface="Calibri" panose="020F0502020204030204" pitchFamily="34" charset="0"/>
              </a:rPr>
              <a:t>demandés</a:t>
            </a:r>
            <a:r>
              <a:rPr lang="fr-FR" altLang="fr-FR" sz="1000" b="0" dirty="0">
                <a:solidFill>
                  <a:schemeClr val="tx1"/>
                </a:solidFill>
                <a:latin typeface="+mj-lt"/>
                <a:cs typeface="Calibri" panose="020F0502020204030204" pitchFamily="34" charset="0"/>
              </a:rPr>
              <a:t>.</a:t>
            </a:r>
            <a:endParaRPr altLang="fr-FR" sz="1000" b="0" dirty="0">
              <a:solidFill>
                <a:schemeClr val="tx1"/>
              </a:solidFill>
              <a:latin typeface="+mj-lt"/>
              <a:cs typeface="Calibri" panose="020F0502020204030204" pitchFamily="34" charset="0"/>
            </a:endParaRPr>
          </a:p>
          <a:p>
            <a:pPr marL="237600" indent="-172800">
              <a:buFont typeface="Wingdings" panose="05000000000000000000" pitchFamily="2" charset="2"/>
              <a:buChar char="§"/>
              <a:defRPr/>
            </a:pPr>
            <a:r>
              <a:rPr altLang="fr-FR" sz="1000" b="0" dirty="0">
                <a:solidFill>
                  <a:schemeClr val="tx1"/>
                </a:solidFill>
                <a:latin typeface="+mj-lt"/>
                <a:cs typeface="Calibri" panose="020F0502020204030204" pitchFamily="34" charset="0"/>
              </a:rPr>
              <a:t>L’algorithme examine les demandes dans </a:t>
            </a:r>
            <a:r>
              <a:rPr altLang="fr-FR" sz="1000" dirty="0">
                <a:solidFill>
                  <a:schemeClr val="tx1"/>
                </a:solidFill>
                <a:latin typeface="+mj-lt"/>
                <a:cs typeface="Calibri" panose="020F0502020204030204" pitchFamily="34" charset="0"/>
              </a:rPr>
              <a:t>le respect de </a:t>
            </a:r>
            <a:r>
              <a:rPr lang="fr-FR" altLang="fr-FR" sz="1000" b="0" dirty="0">
                <a:solidFill>
                  <a:schemeClr val="tx1"/>
                </a:solidFill>
                <a:latin typeface="+mj-lt"/>
                <a:cs typeface="Calibri" panose="020F0502020204030204" pitchFamily="34" charset="0"/>
              </a:rPr>
              <a:t>l’ordre des vœux formulés et affecte sur le 1</a:t>
            </a:r>
            <a:r>
              <a:rPr lang="fr-FR" altLang="fr-FR" sz="1000" b="0" baseline="30000" dirty="0">
                <a:solidFill>
                  <a:schemeClr val="tx1"/>
                </a:solidFill>
                <a:latin typeface="+mj-lt"/>
                <a:cs typeface="Calibri" panose="020F0502020204030204" pitchFamily="34" charset="0"/>
              </a:rPr>
              <a:t>er</a:t>
            </a:r>
            <a:r>
              <a:rPr lang="fr-FR" altLang="fr-FR" sz="1000" b="0" dirty="0">
                <a:solidFill>
                  <a:schemeClr val="tx1"/>
                </a:solidFill>
                <a:latin typeface="+mj-lt"/>
                <a:cs typeface="Calibri" panose="020F0502020204030204" pitchFamily="34" charset="0"/>
              </a:rPr>
              <a:t> vœu où le barème permet d’entrer.</a:t>
            </a:r>
          </a:p>
          <a:p>
            <a:pPr marL="237600" indent="-172800">
              <a:lnSpc>
                <a:spcPct val="80000"/>
              </a:lnSpc>
              <a:buFont typeface="Wingdings" panose="05000000000000000000" pitchFamily="2" charset="2"/>
              <a:buChar char="§"/>
              <a:defRPr/>
            </a:pPr>
            <a:r>
              <a:rPr lang="fr-FR" altLang="fr-FR" sz="1000" b="0" dirty="0">
                <a:solidFill>
                  <a:schemeClr val="tx1"/>
                </a:solidFill>
                <a:latin typeface="+mj-lt"/>
                <a:cs typeface="Calibri" panose="020F0502020204030204" pitchFamily="34" charset="0"/>
              </a:rPr>
              <a:t>Les candidats qui ont déjà un poste dans l’académie de Versailles ne mutent que si un de leur vœu est satisfait.</a:t>
            </a:r>
          </a:p>
          <a:p>
            <a:pPr marL="237600" indent="-172800">
              <a:lnSpc>
                <a:spcPct val="80000"/>
              </a:lnSpc>
              <a:spcBef>
                <a:spcPct val="0"/>
              </a:spcBef>
              <a:buNone/>
            </a:pPr>
            <a:endParaRPr lang="fr-FR" altLang="fr-FR" sz="1000" dirty="0">
              <a:solidFill>
                <a:srgbClr val="C00000"/>
              </a:solidFill>
            </a:endParaRPr>
          </a:p>
          <a:p>
            <a:pPr marL="0">
              <a:spcBef>
                <a:spcPct val="0"/>
              </a:spcBef>
              <a:buNone/>
            </a:pPr>
            <a:r>
              <a:rPr lang="fr-FR" altLang="fr-FR" sz="1000" b="0" dirty="0">
                <a:solidFill>
                  <a:schemeClr val="tx1"/>
                </a:solidFill>
                <a:cs typeface="Calibri" panose="020F0502020204030204" pitchFamily="34" charset="0"/>
              </a:rPr>
              <a:t>Cependant, tous les entrants dans l’académie de Versailles par le mouvement interacadémique 2026 </a:t>
            </a:r>
            <a:r>
              <a:rPr lang="fr-FR" altLang="fr-FR" sz="1000" dirty="0">
                <a:solidFill>
                  <a:schemeClr val="tx1"/>
                </a:solidFill>
                <a:cs typeface="Calibri" panose="020F0502020204030204" pitchFamily="34" charset="0"/>
              </a:rPr>
              <a:t>doivent impérativement obtenir une affectation. Ils sont donc participants obligatoires et sont soumis à la procédure d’extension.</a:t>
            </a:r>
          </a:p>
          <a:p>
            <a:pPr>
              <a:buFont typeface="Wingdings" panose="05000000000000000000" pitchFamily="2" charset="2"/>
              <a:buChar char="§"/>
              <a:defRPr/>
            </a:pPr>
            <a:endParaRPr altLang="fr-FR" sz="1000" b="0" dirty="0">
              <a:solidFill>
                <a:schemeClr val="tx1"/>
              </a:solidFill>
              <a:latin typeface="+mj-lt"/>
              <a:cs typeface="Calibri" panose="020F0502020204030204" pitchFamily="34" charset="0"/>
            </a:endParaRPr>
          </a:p>
        </p:txBody>
      </p:sp>
      <p:sp>
        <p:nvSpPr>
          <p:cNvPr id="7" name="Titre 1">
            <a:extLst>
              <a:ext uri="{FF2B5EF4-FFF2-40B4-BE49-F238E27FC236}">
                <a16:creationId xmlns:a16="http://schemas.microsoft.com/office/drawing/2014/main" id="{997A0954-D8AC-406A-B358-2E6A1054BF03}"/>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2. Vœux et règles d’affectation </a:t>
            </a:r>
            <a:br>
              <a:rPr lang="fr-FR" sz="1400" dirty="0">
                <a:cs typeface="Calibri" panose="020F0502020204030204" pitchFamily="34" charset="0"/>
              </a:rPr>
            </a:br>
            <a:r>
              <a:rPr lang="fr-FR" sz="1400" i="1" dirty="0">
                <a:cs typeface="Calibri" panose="020F0502020204030204" pitchFamily="34" charset="0"/>
              </a:rPr>
              <a:t>B. Les règles d’affectation</a:t>
            </a:r>
          </a:p>
        </p:txBody>
      </p:sp>
      <p:sp>
        <p:nvSpPr>
          <p:cNvPr id="8" name="Espace réservé du contenu 2">
            <a:extLst>
              <a:ext uri="{FF2B5EF4-FFF2-40B4-BE49-F238E27FC236}">
                <a16:creationId xmlns:a16="http://schemas.microsoft.com/office/drawing/2014/main" id="{BE66940B-9C11-4C13-8C07-7480380A4054}"/>
              </a:ext>
            </a:extLst>
          </p:cNvPr>
          <p:cNvSpPr txBox="1">
            <a:spLocks/>
          </p:cNvSpPr>
          <p:nvPr/>
        </p:nvSpPr>
        <p:spPr bwMode="auto">
          <a:xfrm>
            <a:off x="270222" y="2269543"/>
            <a:ext cx="8394492" cy="72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fr-FR" sz="1600" b="1" kern="1200" dirty="0">
                <a:solidFill>
                  <a:srgbClr val="5175B2"/>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lang="fr-FR" sz="1600" kern="1200" dirty="0">
                <a:solidFill>
                  <a:srgbClr val="454545"/>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lang="fr-FR" sz="1600" kern="1200" dirty="0">
                <a:solidFill>
                  <a:srgbClr val="454545"/>
                </a:solidFill>
                <a:latin typeface="Calibri"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ct val="50000"/>
              </a:lnSpc>
              <a:spcBef>
                <a:spcPts val="288"/>
              </a:spcBef>
              <a:buNone/>
              <a:defRPr/>
            </a:pPr>
            <a:r>
              <a:rPr lang="fr-FR" sz="1100" dirty="0">
                <a:solidFill>
                  <a:schemeClr val="tx1"/>
                </a:solidFill>
                <a:latin typeface="+mj-lt"/>
                <a:cs typeface="Calibri" panose="020F0502020204030204" pitchFamily="34" charset="0"/>
              </a:rPr>
              <a:t>b. L’affectation par extension</a:t>
            </a:r>
          </a:p>
          <a:p>
            <a:pPr marL="0" lvl="0" indent="0" algn="just">
              <a:lnSpc>
                <a:spcPct val="50000"/>
              </a:lnSpc>
              <a:spcBef>
                <a:spcPts val="288"/>
              </a:spcBef>
              <a:buNone/>
              <a:defRPr/>
            </a:pPr>
            <a:endParaRPr lang="fr-FR" sz="1200" dirty="0">
              <a:solidFill>
                <a:schemeClr val="tx1"/>
              </a:solidFill>
              <a:latin typeface="+mj-lt"/>
              <a:cs typeface="Calibri" panose="020F0502020204030204" pitchFamily="34" charset="0"/>
            </a:endParaRPr>
          </a:p>
          <a:p>
            <a:pPr marL="0" indent="0">
              <a:lnSpc>
                <a:spcPct val="80000"/>
              </a:lnSpc>
              <a:spcBef>
                <a:spcPts val="288"/>
              </a:spcBef>
              <a:buNone/>
            </a:pPr>
            <a:r>
              <a:rPr lang="fr-FR" sz="1000" b="0" dirty="0">
                <a:solidFill>
                  <a:schemeClr val="tx1"/>
                </a:solidFill>
                <a:latin typeface="+mj-lt"/>
                <a:cs typeface="Calibri" panose="020F0502020204030204" pitchFamily="34" charset="0"/>
              </a:rPr>
              <a:t>Vous êtes participant obligatoire au mouvement. Vous devez impérativement obtenir une affectation dans une académie.</a:t>
            </a:r>
          </a:p>
        </p:txBody>
      </p:sp>
      <p:graphicFrame>
        <p:nvGraphicFramePr>
          <p:cNvPr id="9" name="Diagramme 8">
            <a:extLst>
              <a:ext uri="{FF2B5EF4-FFF2-40B4-BE49-F238E27FC236}">
                <a16:creationId xmlns:a16="http://schemas.microsoft.com/office/drawing/2014/main" id="{32E639D7-852A-47E5-8777-E74D001F1EF9}"/>
              </a:ext>
            </a:extLst>
          </p:cNvPr>
          <p:cNvGraphicFramePr/>
          <p:nvPr>
            <p:extLst>
              <p:ext uri="{D42A27DB-BD31-4B8C-83A1-F6EECF244321}">
                <p14:modId xmlns:p14="http://schemas.microsoft.com/office/powerpoint/2010/main" val="865364032"/>
              </p:ext>
            </p:extLst>
          </p:nvPr>
        </p:nvGraphicFramePr>
        <p:xfrm>
          <a:off x="0" y="2787774"/>
          <a:ext cx="8679468" cy="1833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Espace réservé du numéro de diapositive 1">
            <a:extLst>
              <a:ext uri="{FF2B5EF4-FFF2-40B4-BE49-F238E27FC236}">
                <a16:creationId xmlns:a16="http://schemas.microsoft.com/office/drawing/2014/main" id="{82E90BA0-DAC2-F827-1347-E7E186F14508}"/>
              </a:ext>
            </a:extLst>
          </p:cNvPr>
          <p:cNvSpPr>
            <a:spLocks noGrp="1"/>
          </p:cNvSpPr>
          <p:nvPr>
            <p:ph type="sldNum" sz="quarter" idx="12"/>
          </p:nvPr>
        </p:nvSpPr>
        <p:spPr/>
        <p:txBody>
          <a:bodyPr/>
          <a:lstStyle/>
          <a:p>
            <a:fld id="{8D975B2B-22EA-44C7-93D2-0F63216891EC}" type="slidenum">
              <a:rPr lang="fr-FR" smtClean="0"/>
              <a:t>13</a:t>
            </a:fld>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97A0954-D8AC-406A-B358-2E6A1054BF03}"/>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2. Vœux et règles d’affectation </a:t>
            </a:r>
            <a:br>
              <a:rPr lang="fr-FR" sz="1400" dirty="0">
                <a:cs typeface="Calibri" panose="020F0502020204030204" pitchFamily="34" charset="0"/>
              </a:rPr>
            </a:br>
            <a:r>
              <a:rPr lang="fr-FR" sz="1400" i="1" dirty="0">
                <a:cs typeface="Calibri" panose="020F0502020204030204" pitchFamily="34" charset="0"/>
              </a:rPr>
              <a:t>B. Les règles d’affectation</a:t>
            </a:r>
          </a:p>
        </p:txBody>
      </p:sp>
      <p:sp>
        <p:nvSpPr>
          <p:cNvPr id="10" name="ZoneTexte 9">
            <a:extLst>
              <a:ext uri="{FF2B5EF4-FFF2-40B4-BE49-F238E27FC236}">
                <a16:creationId xmlns:a16="http://schemas.microsoft.com/office/drawing/2014/main" id="{60C79AD8-26A7-445E-A3FC-6D62F3EEB91B}"/>
              </a:ext>
            </a:extLst>
          </p:cNvPr>
          <p:cNvSpPr txBox="1"/>
          <p:nvPr/>
        </p:nvSpPr>
        <p:spPr>
          <a:xfrm>
            <a:off x="360000" y="843558"/>
            <a:ext cx="7524368" cy="1051250"/>
          </a:xfrm>
          <a:prstGeom prst="rect">
            <a:avLst/>
          </a:prstGeom>
          <a:noFill/>
        </p:spPr>
        <p:txBody>
          <a:bodyPr wrap="square" rtlCol="0">
            <a:spAutoFit/>
          </a:bodyPr>
          <a:lstStyle/>
          <a:p>
            <a:pPr>
              <a:lnSpc>
                <a:spcPts val="1680"/>
              </a:lnSpc>
              <a:defRPr/>
            </a:pPr>
            <a:r>
              <a:rPr lang="fr-FR" altLang="fr-FR" sz="1000" dirty="0">
                <a:latin typeface="+mj-lt"/>
              </a:rPr>
              <a:t>A partir du département du 1</a:t>
            </a:r>
            <a:r>
              <a:rPr lang="fr-FR" altLang="fr-FR" sz="1000" baseline="30000" dirty="0">
                <a:latin typeface="+mj-lt"/>
              </a:rPr>
              <a:t>er</a:t>
            </a:r>
            <a:r>
              <a:rPr lang="fr-FR" altLang="fr-FR" sz="1000" dirty="0">
                <a:latin typeface="+mj-lt"/>
              </a:rPr>
              <a:t> vœu formulé (hors SPEA) l’algorithme recherche une affectation dans l’ordre suivant :</a:t>
            </a:r>
          </a:p>
          <a:p>
            <a:pPr marL="171450" indent="-171450">
              <a:lnSpc>
                <a:spcPts val="1680"/>
              </a:lnSpc>
              <a:buFont typeface="Wingdings" panose="05000000000000000000" pitchFamily="2" charset="2"/>
              <a:buChar char="§"/>
              <a:defRPr/>
            </a:pPr>
            <a:endParaRPr lang="fr-FR" altLang="fr-FR" sz="1000" dirty="0">
              <a:latin typeface="+mj-lt"/>
            </a:endParaRPr>
          </a:p>
          <a:p>
            <a:pPr marL="0" lvl="1" indent="-171450">
              <a:lnSpc>
                <a:spcPts val="1400"/>
              </a:lnSpc>
              <a:buFont typeface="Wingdings" panose="05000000000000000000" pitchFamily="2" charset="2"/>
              <a:buChar char="§"/>
              <a:tabLst>
                <a:tab pos="542925" algn="l"/>
              </a:tabLst>
              <a:defRPr/>
            </a:pPr>
            <a:r>
              <a:rPr lang="fr-FR" altLang="fr-FR" sz="1000" dirty="0">
                <a:latin typeface="+mj-lt"/>
              </a:rPr>
              <a:t>Sur tout poste en établissement dans le département du 1</a:t>
            </a:r>
            <a:r>
              <a:rPr lang="fr-FR" altLang="fr-FR" sz="1000" baseline="30000" dirty="0">
                <a:latin typeface="+mj-lt"/>
              </a:rPr>
              <a:t>er</a:t>
            </a:r>
            <a:r>
              <a:rPr lang="fr-FR" altLang="fr-FR" sz="1000" dirty="0">
                <a:latin typeface="+mj-lt"/>
              </a:rPr>
              <a:t> </a:t>
            </a:r>
            <a:r>
              <a:rPr lang="fr-FR" altLang="fr-FR" sz="1000" dirty="0" err="1">
                <a:latin typeface="+mj-lt"/>
              </a:rPr>
              <a:t>voeu</a:t>
            </a:r>
            <a:endParaRPr lang="fr-FR" altLang="fr-FR" sz="1000" dirty="0">
              <a:latin typeface="+mj-lt"/>
            </a:endParaRPr>
          </a:p>
          <a:p>
            <a:pPr marL="0" lvl="1" indent="-171450">
              <a:lnSpc>
                <a:spcPts val="1400"/>
              </a:lnSpc>
              <a:buFont typeface="Wingdings" panose="05000000000000000000" pitchFamily="2" charset="2"/>
              <a:buChar char="§"/>
              <a:tabLst>
                <a:tab pos="542925" algn="l"/>
              </a:tabLst>
              <a:defRPr/>
            </a:pPr>
            <a:r>
              <a:rPr lang="fr-FR" altLang="fr-FR" sz="1000" dirty="0">
                <a:latin typeface="+mj-lt"/>
              </a:rPr>
              <a:t>Puis sur toute zone de remplacement du département considéré</a:t>
            </a:r>
          </a:p>
          <a:p>
            <a:pPr marL="0" lvl="1" indent="-171450">
              <a:lnSpc>
                <a:spcPts val="1400"/>
              </a:lnSpc>
              <a:buFont typeface="Wingdings" panose="05000000000000000000" pitchFamily="2" charset="2"/>
              <a:buChar char="§"/>
              <a:tabLst>
                <a:tab pos="542925" algn="l"/>
              </a:tabLst>
              <a:defRPr/>
            </a:pPr>
            <a:r>
              <a:rPr lang="fr-FR" altLang="fr-FR" sz="1000" dirty="0">
                <a:latin typeface="+mj-lt"/>
              </a:rPr>
              <a:t>Puis, reprendra cette procédure dans les autres départements selon le classement défini dans la table d’extension</a:t>
            </a:r>
          </a:p>
        </p:txBody>
      </p:sp>
      <p:pic>
        <p:nvPicPr>
          <p:cNvPr id="11" name="Image 10">
            <a:extLst>
              <a:ext uri="{FF2B5EF4-FFF2-40B4-BE49-F238E27FC236}">
                <a16:creationId xmlns:a16="http://schemas.microsoft.com/office/drawing/2014/main" id="{CA5C0E6A-F25A-4117-91C6-C607C9BC16A0}"/>
              </a:ext>
            </a:extLst>
          </p:cNvPr>
          <p:cNvPicPr>
            <a:picLocks noChangeAspect="1"/>
          </p:cNvPicPr>
          <p:nvPr/>
        </p:nvPicPr>
        <p:blipFill>
          <a:blip r:embed="rId2"/>
          <a:stretch>
            <a:fillRect/>
          </a:stretch>
        </p:blipFill>
        <p:spPr>
          <a:xfrm>
            <a:off x="467544" y="2186451"/>
            <a:ext cx="5237882" cy="2305406"/>
          </a:xfrm>
          <a:prstGeom prst="rect">
            <a:avLst/>
          </a:prstGeom>
        </p:spPr>
      </p:pic>
      <p:sp>
        <p:nvSpPr>
          <p:cNvPr id="2" name="Espace réservé du numéro de diapositive 1">
            <a:extLst>
              <a:ext uri="{FF2B5EF4-FFF2-40B4-BE49-F238E27FC236}">
                <a16:creationId xmlns:a16="http://schemas.microsoft.com/office/drawing/2014/main" id="{AE2ACC8F-DC7A-701E-72A8-37379AA0FE4E}"/>
              </a:ext>
            </a:extLst>
          </p:cNvPr>
          <p:cNvSpPr>
            <a:spLocks noGrp="1"/>
          </p:cNvSpPr>
          <p:nvPr>
            <p:ph type="sldNum" sz="quarter" idx="12"/>
          </p:nvPr>
        </p:nvSpPr>
        <p:spPr/>
        <p:txBody>
          <a:bodyPr/>
          <a:lstStyle/>
          <a:p>
            <a:fld id="{8D975B2B-22EA-44C7-93D2-0F63216891EC}" type="slidenum">
              <a:rPr lang="fr-FR" smtClean="0"/>
              <a:t>14</a:t>
            </a:fld>
            <a:endParaRPr lang="fr-FR"/>
          </a:p>
        </p:txBody>
      </p:sp>
      <p:sp>
        <p:nvSpPr>
          <p:cNvPr id="3" name="ZoneTexte 2">
            <a:extLst>
              <a:ext uri="{FF2B5EF4-FFF2-40B4-BE49-F238E27FC236}">
                <a16:creationId xmlns:a16="http://schemas.microsoft.com/office/drawing/2014/main" id="{76DC4957-3FE1-8629-1649-B4753D726E75}"/>
              </a:ext>
            </a:extLst>
          </p:cNvPr>
          <p:cNvSpPr txBox="1"/>
          <p:nvPr/>
        </p:nvSpPr>
        <p:spPr>
          <a:xfrm>
            <a:off x="5940152" y="2186451"/>
            <a:ext cx="2891357" cy="400110"/>
          </a:xfrm>
          <a:prstGeom prst="rect">
            <a:avLst/>
          </a:prstGeom>
          <a:noFill/>
        </p:spPr>
        <p:txBody>
          <a:bodyPr wrap="square" rtlCol="0">
            <a:spAutoFit/>
          </a:bodyPr>
          <a:lstStyle/>
          <a:p>
            <a:r>
              <a:rPr lang="fr-FR" sz="1000" dirty="0"/>
              <a:t>Exemple :</a:t>
            </a:r>
          </a:p>
          <a:p>
            <a:r>
              <a:rPr lang="fr-FR" sz="1000" dirty="0"/>
              <a:t>Je suis entrant dans l’académie avec 14 points. </a:t>
            </a:r>
          </a:p>
        </p:txBody>
      </p:sp>
    </p:spTree>
    <p:extLst>
      <p:ext uri="{BB962C8B-B14F-4D97-AF65-F5344CB8AC3E}">
        <p14:creationId xmlns:p14="http://schemas.microsoft.com/office/powerpoint/2010/main" val="1057243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B9E1EBE-DB84-4C2B-BAD0-4506FEFFE8F5}"/>
              </a:ext>
            </a:extLst>
          </p:cNvPr>
          <p:cNvSpPr txBox="1"/>
          <p:nvPr/>
        </p:nvSpPr>
        <p:spPr>
          <a:xfrm>
            <a:off x="318325" y="996852"/>
            <a:ext cx="3818062" cy="1015663"/>
          </a:xfrm>
          <a:prstGeom prst="rect">
            <a:avLst/>
          </a:prstGeom>
          <a:noFill/>
        </p:spPr>
        <p:txBody>
          <a:bodyPr wrap="square" rtlCol="0">
            <a:spAutoFit/>
          </a:bodyPr>
          <a:lstStyle/>
          <a:p>
            <a:r>
              <a:rPr lang="fr-FR" sz="1000" dirty="0">
                <a:latin typeface="+mj-lt"/>
                <a:cs typeface="Calibri" panose="020F0502020204030204" pitchFamily="34" charset="0"/>
              </a:rPr>
              <a:t>Pour le mouvement, le barème individuel permet d’établir un ordre de classement des demandes. </a:t>
            </a:r>
          </a:p>
          <a:p>
            <a:pPr algn="just"/>
            <a:endParaRPr lang="fr-FR" sz="1000" dirty="0">
              <a:latin typeface="+mj-lt"/>
              <a:cs typeface="Calibri" panose="020F0502020204030204" pitchFamily="34" charset="0"/>
            </a:endParaRPr>
          </a:p>
          <a:p>
            <a:pPr algn="just"/>
            <a:r>
              <a:rPr lang="fr-FR" sz="1000" dirty="0">
                <a:solidFill>
                  <a:schemeClr val="bg2"/>
                </a:solidFill>
                <a:latin typeface="+mj-lt"/>
                <a:cs typeface="Calibri" panose="020F0502020204030204" pitchFamily="34" charset="0"/>
              </a:rPr>
              <a:t>Certaines bonifications se cumulent et d’autres non.</a:t>
            </a:r>
          </a:p>
          <a:p>
            <a:pPr algn="just"/>
            <a:r>
              <a:rPr lang="fr-FR" sz="1000" dirty="0">
                <a:solidFill>
                  <a:schemeClr val="bg2"/>
                </a:solidFill>
                <a:latin typeface="+mj-lt"/>
                <a:cs typeface="Calibri" panose="020F0502020204030204" pitchFamily="34" charset="0"/>
              </a:rPr>
              <a:t>La majorité des bonifications acquises à l’Inter le sont à l’Intra sans que les pièces justificatives soient fournies à nouveau.</a:t>
            </a:r>
            <a:endParaRPr lang="fr-FR" sz="1000" b="1" dirty="0">
              <a:solidFill>
                <a:schemeClr val="bg2"/>
              </a:solidFill>
              <a:latin typeface="+mj-lt"/>
              <a:cs typeface="Calibri" panose="020F0502020204030204" pitchFamily="34" charset="0"/>
            </a:endParaRPr>
          </a:p>
        </p:txBody>
      </p:sp>
      <p:graphicFrame>
        <p:nvGraphicFramePr>
          <p:cNvPr id="9" name="Tableau 8">
            <a:extLst>
              <a:ext uri="{FF2B5EF4-FFF2-40B4-BE49-F238E27FC236}">
                <a16:creationId xmlns:a16="http://schemas.microsoft.com/office/drawing/2014/main" id="{83588E05-404D-42B8-9E52-8E68D5903827}"/>
              </a:ext>
            </a:extLst>
          </p:cNvPr>
          <p:cNvGraphicFramePr>
            <a:graphicFrameLocks noGrp="1"/>
          </p:cNvGraphicFramePr>
          <p:nvPr>
            <p:extLst>
              <p:ext uri="{D42A27DB-BD31-4B8C-83A1-F6EECF244321}">
                <p14:modId xmlns:p14="http://schemas.microsoft.com/office/powerpoint/2010/main" val="2727940602"/>
              </p:ext>
            </p:extLst>
          </p:nvPr>
        </p:nvGraphicFramePr>
        <p:xfrm>
          <a:off x="4211960" y="604247"/>
          <a:ext cx="4800746" cy="1800875"/>
        </p:xfrm>
        <a:graphic>
          <a:graphicData uri="http://schemas.openxmlformats.org/drawingml/2006/table">
            <a:tbl>
              <a:tblPr firstCol="1" bandRow="1">
                <a:tableStyleId>{21E4AEA4-8DFA-4A89-87EB-49C32662AFE0}</a:tableStyleId>
              </a:tblPr>
              <a:tblGrid>
                <a:gridCol w="2400373">
                  <a:extLst>
                    <a:ext uri="{9D8B030D-6E8A-4147-A177-3AD203B41FA5}">
                      <a16:colId xmlns:a16="http://schemas.microsoft.com/office/drawing/2014/main" val="1975865650"/>
                    </a:ext>
                  </a:extLst>
                </a:gridCol>
                <a:gridCol w="2400373">
                  <a:extLst>
                    <a:ext uri="{9D8B030D-6E8A-4147-A177-3AD203B41FA5}">
                      <a16:colId xmlns:a16="http://schemas.microsoft.com/office/drawing/2014/main" val="2016340626"/>
                    </a:ext>
                  </a:extLst>
                </a:gridCol>
              </a:tblGrid>
              <a:tr h="6426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b="1" dirty="0">
                          <a:solidFill>
                            <a:sysClr val="windowText" lastClr="000000"/>
                          </a:solidFill>
                          <a:latin typeface="+mj-lt"/>
                          <a:ea typeface="+mn-ea"/>
                          <a:cs typeface="Times New Roman"/>
                        </a:rPr>
                        <a:t>Barème fixe déterminé pour chaque candidat en tenant compte uniquement de :</a:t>
                      </a:r>
                    </a:p>
                  </a:txBody>
                  <a:tcPr anchor="ctr">
                    <a:solidFill>
                      <a:srgbClr val="95FFE3"/>
                    </a:solidFill>
                  </a:tcPr>
                </a:tc>
                <a:tc>
                  <a:txBody>
                    <a:bodyPr/>
                    <a:lstStyle/>
                    <a:p>
                      <a:pPr marL="171450" indent="-171450" algn="just">
                        <a:buFont typeface="Arial" panose="020B0604020202020204" pitchFamily="34" charset="0"/>
                        <a:buChar char="•"/>
                        <a:defRPr/>
                      </a:pPr>
                      <a:r>
                        <a:rPr lang="fr-FR" sz="1000" dirty="0">
                          <a:latin typeface="+mj-lt"/>
                          <a:ea typeface="+mn-ea"/>
                          <a:cs typeface="Times New Roman"/>
                        </a:rPr>
                        <a:t>Ancienneté de service (échelon)</a:t>
                      </a:r>
                    </a:p>
                    <a:p>
                      <a:pPr marL="171450" indent="-171450" algn="just">
                        <a:buFont typeface="Arial" panose="020B0604020202020204" pitchFamily="34" charset="0"/>
                        <a:buChar char="•"/>
                        <a:defRPr/>
                      </a:pPr>
                      <a:r>
                        <a:rPr lang="fr-FR" sz="1000" dirty="0">
                          <a:latin typeface="+mj-lt"/>
                          <a:ea typeface="+mn-ea"/>
                          <a:cs typeface="Times New Roman"/>
                        </a:rPr>
                        <a:t>Ancienneté de poste</a:t>
                      </a:r>
                    </a:p>
                  </a:txBody>
                  <a:tcPr anchor="ctr">
                    <a:solidFill>
                      <a:srgbClr val="95FFE3">
                        <a:alpha val="40000"/>
                      </a:srgbClr>
                    </a:solidFill>
                  </a:tcPr>
                </a:tc>
                <a:extLst>
                  <a:ext uri="{0D108BD9-81ED-4DB2-BD59-A6C34878D82A}">
                    <a16:rowId xmlns:a16="http://schemas.microsoft.com/office/drawing/2014/main" val="3776911392"/>
                  </a:ext>
                </a:extLst>
              </a:tr>
              <a:tr h="1140671">
                <a:tc>
                  <a:txBody>
                    <a:bodyPr/>
                    <a:lstStyle/>
                    <a:p>
                      <a:pPr marL="0" indent="0" algn="ctr" defTabSz="914400" rtl="0" eaLnBrk="1" latinLnBrk="0" hangingPunct="1">
                        <a:lnSpc>
                          <a:spcPts val="1260"/>
                        </a:lnSpc>
                        <a:buFont typeface="Wingdings" panose="05000000000000000000" pitchFamily="2" charset="2"/>
                        <a:buNone/>
                        <a:defRPr/>
                      </a:pPr>
                      <a:r>
                        <a:rPr lang="fr-FR" sz="1000" b="1" dirty="0">
                          <a:solidFill>
                            <a:sysClr val="windowText" lastClr="000000"/>
                          </a:solidFill>
                          <a:latin typeface="+mj-lt"/>
                          <a:ea typeface="+mn-ea"/>
                          <a:cs typeface="Times New Roman"/>
                        </a:rPr>
                        <a:t>Des bonifications</a:t>
                      </a:r>
                      <a:endParaRPr lang="fr-FR" altLang="fr-FR" sz="1000" b="1" dirty="0">
                        <a:solidFill>
                          <a:sysClr val="windowText" lastClr="000000"/>
                        </a:solidFill>
                        <a:latin typeface="+mj-lt"/>
                        <a:ea typeface="+mn-ea"/>
                        <a:cs typeface="Times New Roman"/>
                      </a:endParaRPr>
                    </a:p>
                  </a:txBody>
                  <a:tcPr anchor="ctr">
                    <a:solidFill>
                      <a:srgbClr val="FBE593"/>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kern="1200" dirty="0">
                          <a:solidFill>
                            <a:schemeClr val="dk1"/>
                          </a:solidFill>
                          <a:latin typeface="+mj-lt"/>
                          <a:cs typeface="Times New Roman"/>
                        </a:rPr>
                        <a:t>Priorités familiales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kern="1200" dirty="0">
                          <a:solidFill>
                            <a:schemeClr val="dk1"/>
                          </a:solidFill>
                          <a:latin typeface="+mj-lt"/>
                          <a:cs typeface="Times New Roman"/>
                        </a:rPr>
                        <a:t>Priorités médicales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kern="1200" dirty="0">
                          <a:solidFill>
                            <a:schemeClr val="dk1"/>
                          </a:solidFill>
                          <a:latin typeface="+mj-lt"/>
                          <a:cs typeface="Times New Roman"/>
                        </a:rPr>
                        <a:t>Bonification liée au type d’établissement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kern="1200" dirty="0">
                          <a:solidFill>
                            <a:schemeClr val="dk1"/>
                          </a:solidFill>
                          <a:latin typeface="+mj-lt"/>
                          <a:cs typeface="Times New Roman"/>
                        </a:rPr>
                        <a:t>Bonification agrégé</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kern="1200" dirty="0">
                          <a:solidFill>
                            <a:schemeClr val="dk1"/>
                          </a:solidFill>
                          <a:latin typeface="+mj-lt"/>
                          <a:cs typeface="Times New Roman"/>
                        </a:rPr>
                        <a:t>Bonification stagiaire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000" kern="1200" dirty="0">
                          <a:solidFill>
                            <a:schemeClr val="dk1"/>
                          </a:solidFill>
                          <a:latin typeface="+mj-lt"/>
                          <a:cs typeface="Times New Roman"/>
                        </a:rPr>
                        <a:t>Bonification vœu préférentiel</a:t>
                      </a:r>
                    </a:p>
                  </a:txBody>
                  <a:tcPr anchor="ctr">
                    <a:solidFill>
                      <a:srgbClr val="FBE593">
                        <a:alpha val="40000"/>
                      </a:srgbClr>
                    </a:solidFill>
                  </a:tcPr>
                </a:tc>
                <a:extLst>
                  <a:ext uri="{0D108BD9-81ED-4DB2-BD59-A6C34878D82A}">
                    <a16:rowId xmlns:a16="http://schemas.microsoft.com/office/drawing/2014/main" val="3732524203"/>
                  </a:ext>
                </a:extLst>
              </a:tr>
            </a:tbl>
          </a:graphicData>
        </a:graphic>
      </p:graphicFrame>
      <p:sp>
        <p:nvSpPr>
          <p:cNvPr id="10" name="Titre 1">
            <a:extLst>
              <a:ext uri="{FF2B5EF4-FFF2-40B4-BE49-F238E27FC236}">
                <a16:creationId xmlns:a16="http://schemas.microsoft.com/office/drawing/2014/main" id="{5391B3ED-7598-4D77-8D9F-F4A3CEADDDD0}"/>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A. La constitution du barème</a:t>
            </a:r>
          </a:p>
        </p:txBody>
      </p:sp>
      <p:sp>
        <p:nvSpPr>
          <p:cNvPr id="12" name="Espace réservé du contenu 2">
            <a:extLst>
              <a:ext uri="{FF2B5EF4-FFF2-40B4-BE49-F238E27FC236}">
                <a16:creationId xmlns:a16="http://schemas.microsoft.com/office/drawing/2014/main" id="{B4693B38-04B0-4502-9419-E403B9712F56}"/>
              </a:ext>
            </a:extLst>
          </p:cNvPr>
          <p:cNvSpPr txBox="1">
            <a:spLocks/>
          </p:cNvSpPr>
          <p:nvPr/>
        </p:nvSpPr>
        <p:spPr>
          <a:xfrm>
            <a:off x="318325" y="2534954"/>
            <a:ext cx="7118548" cy="520473"/>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fr-FR" sz="1100" b="1" dirty="0">
                <a:latin typeface="+mj-lt"/>
                <a:cs typeface="Calibri" panose="020F0502020204030204" pitchFamily="34" charset="0"/>
              </a:rPr>
              <a:t>a. Au titre de la situation familiale</a:t>
            </a:r>
          </a:p>
          <a:p>
            <a:pPr>
              <a:defRPr/>
            </a:pPr>
            <a:r>
              <a:rPr lang="fr-FR" sz="1000" b="1" u="sng" dirty="0">
                <a:latin typeface="+mj-lt"/>
                <a:cs typeface="Calibri" panose="020F0502020204030204" pitchFamily="34" charset="0"/>
              </a:rPr>
              <a:t>Le rapprochement de conjoint ou l’autorité parentale conjointe</a:t>
            </a:r>
          </a:p>
          <a:p>
            <a:pPr>
              <a:defRPr/>
            </a:pPr>
            <a:endParaRPr lang="fr-FR" dirty="0"/>
          </a:p>
        </p:txBody>
      </p:sp>
      <p:sp>
        <p:nvSpPr>
          <p:cNvPr id="13" name="ZoneTexte 1">
            <a:extLst>
              <a:ext uri="{FF2B5EF4-FFF2-40B4-BE49-F238E27FC236}">
                <a16:creationId xmlns:a16="http://schemas.microsoft.com/office/drawing/2014/main" id="{8342549C-744F-4D46-8D52-CF1A23F8A8D6}"/>
              </a:ext>
            </a:extLst>
          </p:cNvPr>
          <p:cNvSpPr txBox="1">
            <a:spLocks noChangeArrowheads="1"/>
          </p:cNvSpPr>
          <p:nvPr/>
        </p:nvSpPr>
        <p:spPr bwMode="auto">
          <a:xfrm>
            <a:off x="5721409" y="2641301"/>
            <a:ext cx="1781847" cy="30777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1600" b="1">
                <a:solidFill>
                  <a:srgbClr val="5175B2"/>
                </a:solidFill>
                <a:latin typeface="Calibri" panose="020F0502020204030204" pitchFamily="34" charset="0"/>
              </a:defRPr>
            </a:lvl1pPr>
            <a:lvl2pPr marL="742950" indent="-285750">
              <a:spcBef>
                <a:spcPct val="20000"/>
              </a:spcBef>
              <a:buFont typeface="Arial" panose="020B0604020202020204" pitchFamily="34" charset="0"/>
              <a:buChar char="–"/>
              <a:defRPr sz="1600">
                <a:solidFill>
                  <a:srgbClr val="454545"/>
                </a:solidFill>
                <a:latin typeface="Calibri" panose="020F0502020204030204" pitchFamily="34" charset="0"/>
              </a:defRPr>
            </a:lvl2pPr>
            <a:lvl3pPr marL="1143000" indent="-228600">
              <a:spcBef>
                <a:spcPct val="20000"/>
              </a:spcBef>
              <a:buFont typeface="Arial" panose="020B0604020202020204" pitchFamily="34" charset="0"/>
              <a:buChar char="•"/>
              <a:defRPr sz="1600">
                <a:solidFill>
                  <a:srgbClr val="454545"/>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1400" dirty="0">
                <a:solidFill>
                  <a:srgbClr val="FF0000"/>
                </a:solidFill>
                <a:latin typeface="+mj-lt"/>
              </a:rPr>
              <a:t>INTER  =  INTRA</a:t>
            </a:r>
          </a:p>
        </p:txBody>
      </p:sp>
      <p:sp>
        <p:nvSpPr>
          <p:cNvPr id="14" name="ZoneTexte 5">
            <a:extLst>
              <a:ext uri="{FF2B5EF4-FFF2-40B4-BE49-F238E27FC236}">
                <a16:creationId xmlns:a16="http://schemas.microsoft.com/office/drawing/2014/main" id="{6A225841-3980-44CE-90A9-18C7D4F77D5D}"/>
              </a:ext>
            </a:extLst>
          </p:cNvPr>
          <p:cNvSpPr txBox="1">
            <a:spLocks noChangeArrowheads="1"/>
          </p:cNvSpPr>
          <p:nvPr/>
        </p:nvSpPr>
        <p:spPr bwMode="auto">
          <a:xfrm>
            <a:off x="1218708" y="3353121"/>
            <a:ext cx="75779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600" b="1">
                <a:solidFill>
                  <a:srgbClr val="5175B2"/>
                </a:solidFill>
                <a:latin typeface="Calibri" panose="020F0502020204030204" pitchFamily="34" charset="0"/>
              </a:defRPr>
            </a:lvl1pPr>
            <a:lvl2pPr marL="742950" indent="-285750">
              <a:spcBef>
                <a:spcPct val="20000"/>
              </a:spcBef>
              <a:buFont typeface="Arial" panose="020B0604020202020204" pitchFamily="34" charset="0"/>
              <a:buChar char="–"/>
              <a:defRPr sz="1600">
                <a:solidFill>
                  <a:srgbClr val="454545"/>
                </a:solidFill>
                <a:latin typeface="Calibri" panose="020F0502020204030204" pitchFamily="34" charset="0"/>
              </a:defRPr>
            </a:lvl2pPr>
            <a:lvl3pPr marL="1143000" indent="-228600">
              <a:spcBef>
                <a:spcPct val="20000"/>
              </a:spcBef>
              <a:buFont typeface="Arial" panose="020B0604020202020204" pitchFamily="34" charset="0"/>
              <a:buChar char="•"/>
              <a:defRPr sz="1600">
                <a:solidFill>
                  <a:srgbClr val="454545"/>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fr-FR" altLang="fr-FR" sz="1000" b="0" dirty="0">
                <a:solidFill>
                  <a:schemeClr val="tx1"/>
                </a:solidFill>
                <a:latin typeface="+mj-lt"/>
              </a:rPr>
              <a:t>Lorsque cette bonification a été accordée au mouvement interacadémique et que les vœux formulés au mouvement intra-académique permettent d’y prétendre alors il n’y a aucune pièce justificative à fournir.</a:t>
            </a:r>
          </a:p>
        </p:txBody>
      </p:sp>
      <p:sp>
        <p:nvSpPr>
          <p:cNvPr id="15" name="ZoneTexte 8">
            <a:extLst>
              <a:ext uri="{FF2B5EF4-FFF2-40B4-BE49-F238E27FC236}">
                <a16:creationId xmlns:a16="http://schemas.microsoft.com/office/drawing/2014/main" id="{B67C0A27-230D-4F3D-9E5E-05FC2C93FC38}"/>
              </a:ext>
            </a:extLst>
          </p:cNvPr>
          <p:cNvSpPr txBox="1">
            <a:spLocks noChangeArrowheads="1"/>
          </p:cNvSpPr>
          <p:nvPr/>
        </p:nvSpPr>
        <p:spPr bwMode="auto">
          <a:xfrm>
            <a:off x="1259632" y="4099887"/>
            <a:ext cx="73634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600" b="1">
                <a:solidFill>
                  <a:srgbClr val="5175B2"/>
                </a:solidFill>
                <a:latin typeface="Calibri" panose="020F0502020204030204" pitchFamily="34" charset="0"/>
              </a:defRPr>
            </a:lvl1pPr>
            <a:lvl2pPr marL="742950" indent="-285750">
              <a:spcBef>
                <a:spcPct val="20000"/>
              </a:spcBef>
              <a:buFont typeface="Arial" panose="020B0604020202020204" pitchFamily="34" charset="0"/>
              <a:buChar char="–"/>
              <a:defRPr sz="1600">
                <a:solidFill>
                  <a:srgbClr val="454545"/>
                </a:solidFill>
                <a:latin typeface="Calibri" panose="020F0502020204030204" pitchFamily="34" charset="0"/>
              </a:defRPr>
            </a:lvl2pPr>
            <a:lvl3pPr marL="1143000" indent="-228600">
              <a:spcBef>
                <a:spcPct val="20000"/>
              </a:spcBef>
              <a:buFont typeface="Arial" panose="020B0604020202020204" pitchFamily="34" charset="0"/>
              <a:buChar char="•"/>
              <a:defRPr sz="1600">
                <a:solidFill>
                  <a:srgbClr val="454545"/>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fr-FR" altLang="fr-FR" sz="1000" b="0" dirty="0">
                <a:solidFill>
                  <a:schemeClr val="tx1"/>
                </a:solidFill>
                <a:latin typeface="+mj-lt"/>
              </a:rPr>
              <a:t>A l’inverse, si elle n’a pas été demandée ou accordée au mouvement interacadémique, elle ne pourra pas être accordée au mouvement intra-académique (sauf si aucune participation à l’INTER)</a:t>
            </a:r>
          </a:p>
        </p:txBody>
      </p:sp>
      <p:pic>
        <p:nvPicPr>
          <p:cNvPr id="16" name="Graphique 15" descr="Coche">
            <a:extLst>
              <a:ext uri="{FF2B5EF4-FFF2-40B4-BE49-F238E27FC236}">
                <a16:creationId xmlns:a16="http://schemas.microsoft.com/office/drawing/2014/main" id="{F0F8B0DE-429B-4D50-81D2-A8629CC2DE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2513" y="3317629"/>
            <a:ext cx="460784" cy="460784"/>
          </a:xfrm>
          <a:prstGeom prst="rect">
            <a:avLst/>
          </a:prstGeom>
        </p:spPr>
      </p:pic>
      <p:pic>
        <p:nvPicPr>
          <p:cNvPr id="18" name="Graphique 17" descr="Fermer">
            <a:extLst>
              <a:ext uri="{FF2B5EF4-FFF2-40B4-BE49-F238E27FC236}">
                <a16:creationId xmlns:a16="http://schemas.microsoft.com/office/drawing/2014/main" id="{82B2C07C-09E2-466A-BE98-D5021BD215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2513" y="4039213"/>
            <a:ext cx="460784" cy="460784"/>
          </a:xfrm>
          <a:prstGeom prst="rect">
            <a:avLst/>
          </a:prstGeom>
        </p:spPr>
      </p:pic>
      <p:sp>
        <p:nvSpPr>
          <p:cNvPr id="2" name="Espace réservé du numéro de diapositive 1">
            <a:extLst>
              <a:ext uri="{FF2B5EF4-FFF2-40B4-BE49-F238E27FC236}">
                <a16:creationId xmlns:a16="http://schemas.microsoft.com/office/drawing/2014/main" id="{C7490E91-58B2-9EE7-7C98-E07931E30C4A}"/>
              </a:ext>
            </a:extLst>
          </p:cNvPr>
          <p:cNvSpPr>
            <a:spLocks noGrp="1"/>
          </p:cNvSpPr>
          <p:nvPr>
            <p:ph type="sldNum" sz="quarter" idx="12"/>
          </p:nvPr>
        </p:nvSpPr>
        <p:spPr/>
        <p:txBody>
          <a:bodyPr/>
          <a:lstStyle/>
          <a:p>
            <a:fld id="{733122C9-A0B9-462F-8757-0847AD287B63}" type="slidenum">
              <a:rPr lang="fr-FR" smtClean="0"/>
              <a:pPr/>
              <a:t>15</a:t>
            </a:fld>
            <a:endParaRPr lang="fr-FR" dirty="0"/>
          </a:p>
        </p:txBody>
      </p:sp>
    </p:spTree>
    <p:extLst>
      <p:ext uri="{BB962C8B-B14F-4D97-AF65-F5344CB8AC3E}">
        <p14:creationId xmlns:p14="http://schemas.microsoft.com/office/powerpoint/2010/main" val="2557552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4DD0554-A905-4A52-A8E6-537BFB2D32CF}"/>
              </a:ext>
            </a:extLst>
          </p:cNvPr>
          <p:cNvPicPr>
            <a:picLocks noChangeAspect="1"/>
          </p:cNvPicPr>
          <p:nvPr/>
        </p:nvPicPr>
        <p:blipFill>
          <a:blip r:embed="rId2"/>
          <a:stretch>
            <a:fillRect/>
          </a:stretch>
        </p:blipFill>
        <p:spPr>
          <a:xfrm>
            <a:off x="2330175" y="660251"/>
            <a:ext cx="3933825" cy="3495675"/>
          </a:xfrm>
          <a:prstGeom prst="rect">
            <a:avLst/>
          </a:prstGeom>
          <a:solidFill>
            <a:srgbClr val="FF7777"/>
          </a:solidFill>
        </p:spPr>
      </p:pic>
      <p:pic>
        <p:nvPicPr>
          <p:cNvPr id="5" name="Graphique 4" descr="Enfants">
            <a:extLst>
              <a:ext uri="{FF2B5EF4-FFF2-40B4-BE49-F238E27FC236}">
                <a16:creationId xmlns:a16="http://schemas.microsoft.com/office/drawing/2014/main" id="{3483FE3E-CAF1-4B75-B620-15D6F5CB76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61036" y="3542740"/>
            <a:ext cx="432048" cy="432048"/>
          </a:xfrm>
          <a:prstGeom prst="rect">
            <a:avLst/>
          </a:prstGeom>
        </p:spPr>
      </p:pic>
      <p:pic>
        <p:nvPicPr>
          <p:cNvPr id="11" name="Graphique 10" descr="Recherches">
            <a:extLst>
              <a:ext uri="{FF2B5EF4-FFF2-40B4-BE49-F238E27FC236}">
                <a16:creationId xmlns:a16="http://schemas.microsoft.com/office/drawing/2014/main" id="{5AABCC92-41FB-4553-8A38-3151930CE5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71800" y="1598524"/>
            <a:ext cx="360040" cy="360040"/>
          </a:xfrm>
          <a:prstGeom prst="rect">
            <a:avLst/>
          </a:prstGeom>
        </p:spPr>
      </p:pic>
      <p:pic>
        <p:nvPicPr>
          <p:cNvPr id="19" name="Graphique 18" descr="Public cible">
            <a:extLst>
              <a:ext uri="{FF2B5EF4-FFF2-40B4-BE49-F238E27FC236}">
                <a16:creationId xmlns:a16="http://schemas.microsoft.com/office/drawing/2014/main" id="{B5FD7F99-945F-4719-B6C0-9B9CDCC114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36096" y="1598524"/>
            <a:ext cx="432048" cy="432048"/>
          </a:xfrm>
          <a:prstGeom prst="rect">
            <a:avLst/>
          </a:prstGeom>
        </p:spPr>
      </p:pic>
      <p:sp>
        <p:nvSpPr>
          <p:cNvPr id="21" name="ZoneTexte 20">
            <a:extLst>
              <a:ext uri="{FF2B5EF4-FFF2-40B4-BE49-F238E27FC236}">
                <a16:creationId xmlns:a16="http://schemas.microsoft.com/office/drawing/2014/main" id="{86CEF61E-641E-43C5-9688-0AF4EBA66E83}"/>
              </a:ext>
            </a:extLst>
          </p:cNvPr>
          <p:cNvSpPr txBox="1"/>
          <p:nvPr/>
        </p:nvSpPr>
        <p:spPr>
          <a:xfrm>
            <a:off x="6045817" y="1166476"/>
            <a:ext cx="2630640" cy="1754326"/>
          </a:xfrm>
          <a:prstGeom prst="rect">
            <a:avLst/>
          </a:prstGeom>
          <a:noFill/>
        </p:spPr>
        <p:txBody>
          <a:bodyPr wrap="square" rtlCol="0">
            <a:spAutoFit/>
          </a:bodyPr>
          <a:lstStyle/>
          <a:p>
            <a:pPr lvl="0" algn="just">
              <a:buNone/>
            </a:pPr>
            <a:r>
              <a:rPr lang="fr-FR" sz="900" b="1" u="sng" dirty="0">
                <a:cs typeface="Calibri" panose="020F0502020204030204" pitchFamily="34" charset="0"/>
              </a:rPr>
              <a:t>Agents en activité :</a:t>
            </a:r>
          </a:p>
          <a:p>
            <a:pPr marL="171450" lvl="0" indent="-171450" algn="just">
              <a:buFont typeface="Wingdings" panose="05000000000000000000" pitchFamily="2" charset="2"/>
              <a:buChar char="§"/>
            </a:pPr>
            <a:r>
              <a:rPr lang="fr-FR" altLang="fr-FR" sz="900" dirty="0">
                <a:ln/>
                <a:cs typeface="Calibri" panose="020F0502020204030204" pitchFamily="34" charset="0"/>
              </a:rPr>
              <a:t>60 points  : pour la 1</a:t>
            </a:r>
            <a:r>
              <a:rPr lang="fr-FR" altLang="fr-FR" sz="900" baseline="30000" dirty="0">
                <a:ln/>
                <a:cs typeface="Calibri" panose="020F0502020204030204" pitchFamily="34" charset="0"/>
              </a:rPr>
              <a:t>ere</a:t>
            </a:r>
            <a:r>
              <a:rPr lang="fr-FR" altLang="fr-FR" sz="900" dirty="0">
                <a:ln/>
                <a:cs typeface="Calibri" panose="020F0502020204030204" pitchFamily="34" charset="0"/>
              </a:rPr>
              <a:t> année de séparation</a:t>
            </a:r>
            <a:endParaRPr lang="fr-FR" altLang="fr-FR" sz="900" dirty="0">
              <a:cs typeface="Calibri" panose="020F0502020204030204" pitchFamily="34" charset="0"/>
            </a:endParaRPr>
          </a:p>
          <a:p>
            <a:pPr marL="171450" lvl="0" indent="-171450" algn="just">
              <a:buFont typeface="Wingdings" panose="05000000000000000000" pitchFamily="2" charset="2"/>
              <a:buChar char="§"/>
            </a:pPr>
            <a:r>
              <a:rPr lang="fr-FR" altLang="fr-FR" sz="900" dirty="0">
                <a:ln/>
                <a:cs typeface="Calibri" panose="020F0502020204030204" pitchFamily="34" charset="0"/>
              </a:rPr>
              <a:t>100 points  : pour 2 ans de séparation</a:t>
            </a:r>
            <a:endParaRPr lang="fr-FR" altLang="fr-FR" sz="900" dirty="0">
              <a:cs typeface="Calibri" panose="020F0502020204030204" pitchFamily="34" charset="0"/>
            </a:endParaRPr>
          </a:p>
          <a:p>
            <a:pPr marL="171450" lvl="0" indent="-171450" algn="just">
              <a:buFont typeface="Wingdings" panose="05000000000000000000" pitchFamily="2" charset="2"/>
              <a:buChar char="§"/>
            </a:pPr>
            <a:r>
              <a:rPr lang="fr-FR" altLang="fr-FR" sz="900" dirty="0">
                <a:ln/>
                <a:cs typeface="Calibri" panose="020F0502020204030204" pitchFamily="34" charset="0"/>
              </a:rPr>
              <a:t>140 points : pour 3 ans de séparation</a:t>
            </a:r>
            <a:endParaRPr lang="fr-FR" altLang="fr-FR" sz="900" dirty="0">
              <a:cs typeface="Calibri" panose="020F0502020204030204" pitchFamily="34" charset="0"/>
            </a:endParaRPr>
          </a:p>
          <a:p>
            <a:pPr marL="171450" lvl="0" indent="-171450" algn="just">
              <a:buFont typeface="Wingdings" panose="05000000000000000000" pitchFamily="2" charset="2"/>
              <a:buChar char="§"/>
            </a:pPr>
            <a:r>
              <a:rPr lang="fr-FR" altLang="fr-FR" sz="900" dirty="0">
                <a:ln/>
                <a:cs typeface="Calibri" panose="020F0502020204030204" pitchFamily="34" charset="0"/>
              </a:rPr>
              <a:t>180 points : pour 4 ans de séparation et +</a:t>
            </a:r>
          </a:p>
          <a:p>
            <a:pPr marL="171450" lvl="0" indent="-171450" algn="just">
              <a:buFont typeface="Arial" panose="020B0604020202020204" pitchFamily="34" charset="0"/>
              <a:buChar char="•"/>
            </a:pPr>
            <a:endParaRPr lang="fr-FR" sz="900" dirty="0">
              <a:ln/>
              <a:cs typeface="Calibri" panose="020F0502020204030204" pitchFamily="34" charset="0"/>
            </a:endParaRPr>
          </a:p>
          <a:p>
            <a:pPr lvl="0" algn="just">
              <a:buClrTx/>
              <a:buSzTx/>
              <a:buFontTx/>
              <a:buNone/>
            </a:pPr>
            <a:r>
              <a:rPr lang="fr-FR" altLang="fr-FR" sz="900" b="1" u="sng" dirty="0">
                <a:ln/>
                <a:cs typeface="Calibri" panose="020F0502020204030204" pitchFamily="34" charset="0"/>
              </a:rPr>
              <a:t>Agents en congé parental ou en dispo pour suivre conjoint :</a:t>
            </a:r>
            <a:endParaRPr lang="fr-FR" altLang="fr-FR" sz="900" b="1" u="sng" dirty="0">
              <a:cs typeface="Calibri" panose="020F0502020204030204" pitchFamily="34" charset="0"/>
            </a:endParaRPr>
          </a:p>
          <a:p>
            <a:pPr marL="171450" lvl="0" indent="-171450" algn="just">
              <a:buClrTx/>
              <a:buSzTx/>
              <a:buFont typeface="Wingdings" panose="05000000000000000000" pitchFamily="2" charset="2"/>
              <a:buChar char="§"/>
            </a:pPr>
            <a:r>
              <a:rPr lang="fr-FR" altLang="fr-FR" sz="900" dirty="0">
                <a:ln/>
                <a:cs typeface="Calibri" panose="020F0502020204030204" pitchFamily="34" charset="0"/>
              </a:rPr>
              <a:t>30 points : pour la 1</a:t>
            </a:r>
            <a:r>
              <a:rPr lang="fr-FR" altLang="fr-FR" sz="900" baseline="30000" dirty="0">
                <a:ln/>
                <a:cs typeface="Calibri" panose="020F0502020204030204" pitchFamily="34" charset="0"/>
              </a:rPr>
              <a:t>ere</a:t>
            </a:r>
            <a:r>
              <a:rPr lang="fr-FR" altLang="fr-FR" sz="900" dirty="0">
                <a:ln/>
                <a:cs typeface="Calibri" panose="020F0502020204030204" pitchFamily="34" charset="0"/>
              </a:rPr>
              <a:t> année de séparation </a:t>
            </a:r>
            <a:endParaRPr lang="fr-FR" altLang="fr-FR" sz="900" dirty="0">
              <a:cs typeface="Calibri" panose="020F0502020204030204" pitchFamily="34" charset="0"/>
            </a:endParaRPr>
          </a:p>
          <a:p>
            <a:pPr marL="171450" lvl="0" indent="-171450" algn="just">
              <a:buClrTx/>
              <a:buSzTx/>
              <a:buFont typeface="Wingdings" panose="05000000000000000000" pitchFamily="2" charset="2"/>
              <a:buChar char="§"/>
            </a:pPr>
            <a:r>
              <a:rPr lang="fr-FR" altLang="fr-FR" sz="900" dirty="0">
                <a:ln/>
                <a:cs typeface="Calibri" panose="020F0502020204030204" pitchFamily="34" charset="0"/>
              </a:rPr>
              <a:t>60 points : pour 2 ans de séparation</a:t>
            </a:r>
          </a:p>
          <a:p>
            <a:pPr marL="171450" lvl="0" indent="-171450" algn="just">
              <a:buClrTx/>
              <a:buSzTx/>
              <a:buFont typeface="Wingdings" panose="05000000000000000000" pitchFamily="2" charset="2"/>
              <a:buChar char="§"/>
            </a:pPr>
            <a:r>
              <a:rPr lang="fr-FR" altLang="fr-FR" sz="900" dirty="0">
                <a:ln/>
                <a:cs typeface="Calibri" panose="020F0502020204030204" pitchFamily="34" charset="0"/>
              </a:rPr>
              <a:t>90 points : pour 3 ans de séparation</a:t>
            </a:r>
          </a:p>
          <a:p>
            <a:pPr marL="171450" lvl="0" indent="-171450" algn="just">
              <a:buClrTx/>
              <a:buSzTx/>
              <a:buFont typeface="Wingdings" panose="05000000000000000000" pitchFamily="2" charset="2"/>
              <a:buChar char="§"/>
            </a:pPr>
            <a:r>
              <a:rPr lang="fr-FR" altLang="fr-FR" sz="900" dirty="0">
                <a:ln/>
                <a:cs typeface="Calibri" panose="020F0502020204030204" pitchFamily="34" charset="0"/>
              </a:rPr>
              <a:t>100 points : pour 4 ans de séparation et +</a:t>
            </a:r>
            <a:endParaRPr lang="fr-FR" sz="900" dirty="0">
              <a:cs typeface="Calibri" panose="020F0502020204030204" pitchFamily="34" charset="0"/>
            </a:endParaRPr>
          </a:p>
        </p:txBody>
      </p:sp>
      <p:sp>
        <p:nvSpPr>
          <p:cNvPr id="22" name="ZoneTexte 21">
            <a:extLst>
              <a:ext uri="{FF2B5EF4-FFF2-40B4-BE49-F238E27FC236}">
                <a16:creationId xmlns:a16="http://schemas.microsoft.com/office/drawing/2014/main" id="{F88DAA4D-0F4B-4ED8-8D11-CD2F9B6907DD}"/>
              </a:ext>
            </a:extLst>
          </p:cNvPr>
          <p:cNvSpPr txBox="1"/>
          <p:nvPr/>
        </p:nvSpPr>
        <p:spPr>
          <a:xfrm>
            <a:off x="5403428" y="935644"/>
            <a:ext cx="3600400" cy="246221"/>
          </a:xfrm>
          <a:prstGeom prst="rect">
            <a:avLst/>
          </a:prstGeom>
          <a:noFill/>
        </p:spPr>
        <p:txBody>
          <a:bodyPr wrap="square" rtlCol="0">
            <a:spAutoFit/>
          </a:bodyPr>
          <a:lstStyle/>
          <a:p>
            <a:r>
              <a:rPr lang="fr-FR" sz="1000" b="1" dirty="0">
                <a:solidFill>
                  <a:srgbClr val="56BDFF"/>
                </a:solidFill>
                <a:cs typeface="Calibri" panose="020F0502020204030204" pitchFamily="34" charset="0"/>
              </a:rPr>
              <a:t>Années de séparation sur vœu DPT, ACA, ZRD et ZRA</a:t>
            </a:r>
          </a:p>
        </p:txBody>
      </p:sp>
      <p:sp>
        <p:nvSpPr>
          <p:cNvPr id="23" name="ZoneTexte 22">
            <a:extLst>
              <a:ext uri="{FF2B5EF4-FFF2-40B4-BE49-F238E27FC236}">
                <a16:creationId xmlns:a16="http://schemas.microsoft.com/office/drawing/2014/main" id="{7BC8DAEB-056A-499E-B458-5CFBD88B778C}"/>
              </a:ext>
            </a:extLst>
          </p:cNvPr>
          <p:cNvSpPr txBox="1"/>
          <p:nvPr/>
        </p:nvSpPr>
        <p:spPr>
          <a:xfrm>
            <a:off x="360000" y="3764258"/>
            <a:ext cx="3549476" cy="507831"/>
          </a:xfrm>
          <a:prstGeom prst="rect">
            <a:avLst/>
          </a:prstGeom>
          <a:noFill/>
        </p:spPr>
        <p:txBody>
          <a:bodyPr wrap="square" rtlCol="0">
            <a:spAutoFit/>
          </a:bodyPr>
          <a:lstStyle/>
          <a:p>
            <a:pPr marL="171450" lvl="0" indent="-171450">
              <a:buFont typeface="Wingdings" panose="05000000000000000000" pitchFamily="2" charset="2"/>
              <a:buChar char="§"/>
            </a:pPr>
            <a:r>
              <a:rPr lang="fr-FR" altLang="fr-FR" sz="900" dirty="0">
                <a:cs typeface="Calibri" panose="020F0502020204030204" pitchFamily="34" charset="0"/>
              </a:rPr>
              <a:t>100 points par enfant sur vœu DPT, ACA, ZRD et ZRA</a:t>
            </a:r>
          </a:p>
          <a:p>
            <a:pPr lvl="0"/>
            <a:endParaRPr lang="fr-FR" altLang="fr-FR" sz="900" dirty="0">
              <a:cs typeface="Calibri" panose="020F0502020204030204" pitchFamily="34" charset="0"/>
            </a:endParaRPr>
          </a:p>
          <a:p>
            <a:pPr marL="171450" indent="-171450">
              <a:buFont typeface="Wingdings" panose="05000000000000000000" pitchFamily="2" charset="2"/>
              <a:buChar char="§"/>
            </a:pPr>
            <a:r>
              <a:rPr lang="fr-FR" altLang="fr-FR" sz="900" dirty="0">
                <a:cs typeface="Calibri" panose="020F0502020204030204" pitchFamily="34" charset="0"/>
              </a:rPr>
              <a:t>25 points par enfant sur vœu COM, GEO et ZRE</a:t>
            </a:r>
            <a:endParaRPr lang="fr-FR" sz="900" dirty="0">
              <a:cs typeface="Calibri" panose="020F0502020204030204" pitchFamily="34" charset="0"/>
            </a:endParaRPr>
          </a:p>
        </p:txBody>
      </p:sp>
      <p:sp>
        <p:nvSpPr>
          <p:cNvPr id="24" name="ZoneTexte 23">
            <a:extLst>
              <a:ext uri="{FF2B5EF4-FFF2-40B4-BE49-F238E27FC236}">
                <a16:creationId xmlns:a16="http://schemas.microsoft.com/office/drawing/2014/main" id="{FF1DA250-F605-4E5C-93CB-0CF0CAEBB8CB}"/>
              </a:ext>
            </a:extLst>
          </p:cNvPr>
          <p:cNvSpPr txBox="1"/>
          <p:nvPr/>
        </p:nvSpPr>
        <p:spPr>
          <a:xfrm>
            <a:off x="486379" y="3125783"/>
            <a:ext cx="2615508" cy="707886"/>
          </a:xfrm>
          <a:prstGeom prst="rect">
            <a:avLst/>
          </a:prstGeom>
          <a:noFill/>
        </p:spPr>
        <p:txBody>
          <a:bodyPr wrap="square" rtlCol="0">
            <a:spAutoFit/>
          </a:bodyPr>
          <a:lstStyle/>
          <a:p>
            <a:pPr algn="ctr"/>
            <a:r>
              <a:rPr lang="fr-FR" sz="1000" b="1" dirty="0">
                <a:solidFill>
                  <a:srgbClr val="92D050"/>
                </a:solidFill>
                <a:cs typeface="Calibri" panose="020F0502020204030204" pitchFamily="34" charset="0"/>
              </a:rPr>
              <a:t>Enfants de -18 ans au 31/08/26</a:t>
            </a:r>
          </a:p>
          <a:p>
            <a:pPr algn="just"/>
            <a:r>
              <a:rPr lang="fr-FR" sz="1000" b="1" dirty="0">
                <a:solidFill>
                  <a:srgbClr val="92D050"/>
                </a:solidFill>
                <a:cs typeface="Calibri" panose="020F0502020204030204" pitchFamily="34" charset="0"/>
              </a:rPr>
              <a:t>Ou enfant en situation de handicap </a:t>
            </a:r>
            <a:br>
              <a:rPr lang="fr-FR" sz="1000" b="1" dirty="0">
                <a:solidFill>
                  <a:srgbClr val="92D050"/>
                </a:solidFill>
                <a:cs typeface="Calibri" panose="020F0502020204030204" pitchFamily="34" charset="0"/>
              </a:rPr>
            </a:br>
            <a:r>
              <a:rPr lang="fr-FR" sz="1000" b="1" dirty="0">
                <a:solidFill>
                  <a:srgbClr val="92D050"/>
                </a:solidFill>
                <a:cs typeface="Calibri" panose="020F0502020204030204" pitchFamily="34" charset="0"/>
              </a:rPr>
              <a:t>ne pouvant subvenir seul à ses besoins </a:t>
            </a:r>
            <a:br>
              <a:rPr lang="fr-FR" sz="1000" b="1" dirty="0">
                <a:solidFill>
                  <a:srgbClr val="92D050"/>
                </a:solidFill>
                <a:cs typeface="Calibri" panose="020F0502020204030204" pitchFamily="34" charset="0"/>
              </a:rPr>
            </a:br>
            <a:r>
              <a:rPr lang="fr-FR" sz="1000" b="1" dirty="0">
                <a:solidFill>
                  <a:srgbClr val="92D050"/>
                </a:solidFill>
                <a:cs typeface="Calibri" panose="020F0502020204030204" pitchFamily="34" charset="0"/>
              </a:rPr>
              <a:t>quel que soit son âge</a:t>
            </a:r>
          </a:p>
        </p:txBody>
      </p:sp>
      <p:sp>
        <p:nvSpPr>
          <p:cNvPr id="25" name="ZoneTexte 24">
            <a:extLst>
              <a:ext uri="{FF2B5EF4-FFF2-40B4-BE49-F238E27FC236}">
                <a16:creationId xmlns:a16="http://schemas.microsoft.com/office/drawing/2014/main" id="{225F2F6E-7DDE-42CF-9DFA-30AD2F7AAC1F}"/>
              </a:ext>
            </a:extLst>
          </p:cNvPr>
          <p:cNvSpPr txBox="1"/>
          <p:nvPr/>
        </p:nvSpPr>
        <p:spPr>
          <a:xfrm>
            <a:off x="52762" y="871411"/>
            <a:ext cx="2719038" cy="1754326"/>
          </a:xfrm>
          <a:prstGeom prst="rect">
            <a:avLst/>
          </a:prstGeom>
          <a:noFill/>
        </p:spPr>
        <p:txBody>
          <a:bodyPr wrap="square" rtlCol="0">
            <a:spAutoFit/>
          </a:bodyPr>
          <a:lstStyle/>
          <a:p>
            <a:pPr marL="171450" indent="-171450" algn="just">
              <a:buFont typeface="Wingdings" panose="05000000000000000000" pitchFamily="2" charset="2"/>
              <a:buChar char="§"/>
            </a:pPr>
            <a:r>
              <a:rPr lang="fr-FR" altLang="fr-FR" sz="900" dirty="0">
                <a:cs typeface="Calibri" panose="020F0502020204030204" pitchFamily="34" charset="0"/>
              </a:rPr>
              <a:t>150.2 points pour les vœux DPT, ACA, ZRD et ZRA correspondant au département saisi si aucun type d’établissement n'est exclu (sauf pour les agrégés qui peuvent formuler des vœux lycées)</a:t>
            </a:r>
            <a:endParaRPr lang="fr-FR" sz="900" dirty="0">
              <a:cs typeface="Calibri" panose="020F0502020204030204" pitchFamily="34" charset="0"/>
            </a:endParaRPr>
          </a:p>
          <a:p>
            <a:pPr marL="171450" indent="-171450" algn="just">
              <a:buFont typeface="Wingdings" panose="05000000000000000000" pitchFamily="2" charset="2"/>
              <a:buChar char="§"/>
            </a:pPr>
            <a:endParaRPr lang="fr-FR" altLang="fr-FR" sz="900" dirty="0">
              <a:cs typeface="Calibri" panose="020F0502020204030204" pitchFamily="34" charset="0"/>
            </a:endParaRPr>
          </a:p>
          <a:p>
            <a:pPr algn="just"/>
            <a:endParaRPr lang="fr-FR" altLang="fr-FR" sz="900" dirty="0">
              <a:cs typeface="Calibri" panose="020F0502020204030204" pitchFamily="34" charset="0"/>
            </a:endParaRPr>
          </a:p>
          <a:p>
            <a:pPr marL="171450" indent="-171450" algn="just">
              <a:buFont typeface="Wingdings" panose="05000000000000000000" pitchFamily="2" charset="2"/>
              <a:buChar char="§"/>
            </a:pPr>
            <a:r>
              <a:rPr lang="fr-FR" altLang="fr-FR" sz="900" dirty="0">
                <a:cs typeface="Calibri" panose="020F0502020204030204" pitchFamily="34" charset="0"/>
              </a:rPr>
              <a:t>30.2 points pour les vœux COM, GEO et ZRE correspondant au département saisi si aucun type d’établissement n'est exclu (sauf pour les agrégés qui peuvent formuler des vœux lycées)</a:t>
            </a:r>
            <a:endParaRPr lang="fr-FR" sz="900" dirty="0">
              <a:cs typeface="Calibri" panose="020F0502020204030204" pitchFamily="34" charset="0"/>
            </a:endParaRPr>
          </a:p>
        </p:txBody>
      </p:sp>
      <p:sp>
        <p:nvSpPr>
          <p:cNvPr id="27" name="ZoneTexte 26">
            <a:extLst>
              <a:ext uri="{FF2B5EF4-FFF2-40B4-BE49-F238E27FC236}">
                <a16:creationId xmlns:a16="http://schemas.microsoft.com/office/drawing/2014/main" id="{4903456A-B092-4C6C-9839-1FE3995856F2}"/>
              </a:ext>
            </a:extLst>
          </p:cNvPr>
          <p:cNvSpPr txBox="1"/>
          <p:nvPr/>
        </p:nvSpPr>
        <p:spPr>
          <a:xfrm>
            <a:off x="971600" y="656471"/>
            <a:ext cx="2736304" cy="246221"/>
          </a:xfrm>
          <a:prstGeom prst="rect">
            <a:avLst/>
          </a:prstGeom>
          <a:noFill/>
        </p:spPr>
        <p:txBody>
          <a:bodyPr wrap="square" rtlCol="0">
            <a:spAutoFit/>
          </a:bodyPr>
          <a:lstStyle/>
          <a:p>
            <a:pPr lvl="0"/>
            <a:r>
              <a:rPr lang="fr-FR" sz="1000" b="1" dirty="0">
                <a:solidFill>
                  <a:srgbClr val="FF7777"/>
                </a:solidFill>
                <a:cs typeface="Calibri" panose="020F0502020204030204" pitchFamily="34" charset="0"/>
              </a:rPr>
              <a:t>Bonifications au titre du RC ou de l’APC</a:t>
            </a:r>
          </a:p>
        </p:txBody>
      </p:sp>
      <p:sp>
        <p:nvSpPr>
          <p:cNvPr id="28" name="ZoneTexte 27">
            <a:extLst>
              <a:ext uri="{FF2B5EF4-FFF2-40B4-BE49-F238E27FC236}">
                <a16:creationId xmlns:a16="http://schemas.microsoft.com/office/drawing/2014/main" id="{7A46B8AD-97B5-445F-9F81-E4FBC78EF3E9}"/>
              </a:ext>
            </a:extLst>
          </p:cNvPr>
          <p:cNvSpPr txBox="1"/>
          <p:nvPr/>
        </p:nvSpPr>
        <p:spPr>
          <a:xfrm>
            <a:off x="3353447" y="1755462"/>
            <a:ext cx="2016481" cy="1384995"/>
          </a:xfrm>
          <a:prstGeom prst="rect">
            <a:avLst/>
          </a:prstGeom>
          <a:noFill/>
        </p:spPr>
        <p:txBody>
          <a:bodyPr wrap="square" rtlCol="0">
            <a:spAutoFit/>
          </a:bodyPr>
          <a:lstStyle/>
          <a:p>
            <a:pPr algn="ctr"/>
            <a:r>
              <a:rPr lang="fr-FR" altLang="fr-FR" sz="1400" b="1" dirty="0">
                <a:cs typeface="Calibri" panose="020F0502020204030204" pitchFamily="34" charset="0"/>
              </a:rPr>
              <a:t>Le rapprochement de conjoint (RC) </a:t>
            </a:r>
          </a:p>
          <a:p>
            <a:pPr algn="ctr"/>
            <a:r>
              <a:rPr lang="fr-FR" altLang="fr-FR" sz="1400" b="1" dirty="0">
                <a:cs typeface="Calibri" panose="020F0502020204030204" pitchFamily="34" charset="0"/>
              </a:rPr>
              <a:t>ou</a:t>
            </a:r>
          </a:p>
          <a:p>
            <a:pPr algn="ctr"/>
            <a:r>
              <a:rPr lang="fr-FR" altLang="fr-FR" sz="1400" b="1" dirty="0">
                <a:cs typeface="Calibri" panose="020F0502020204030204" pitchFamily="34" charset="0"/>
              </a:rPr>
              <a:t> l’autorité parentale conjointe (APC)</a:t>
            </a:r>
            <a:endParaRPr lang="fr-FR" sz="1400" b="1" dirty="0">
              <a:cs typeface="Calibri" panose="020F0502020204030204" pitchFamily="34" charset="0"/>
            </a:endParaRPr>
          </a:p>
          <a:p>
            <a:pPr algn="ctr"/>
            <a:endParaRPr lang="fr-FR" sz="1400" b="1" dirty="0">
              <a:cs typeface="Calibri" panose="020F0502020204030204" pitchFamily="34" charset="0"/>
            </a:endParaRPr>
          </a:p>
        </p:txBody>
      </p:sp>
      <p:sp>
        <p:nvSpPr>
          <p:cNvPr id="15" name="Titre 1">
            <a:extLst>
              <a:ext uri="{FF2B5EF4-FFF2-40B4-BE49-F238E27FC236}">
                <a16:creationId xmlns:a16="http://schemas.microsoft.com/office/drawing/2014/main" id="{0CB53897-F535-41E2-A8C3-48B739EEE91C}"/>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sp>
        <p:nvSpPr>
          <p:cNvPr id="3" name="ZoneTexte 2">
            <a:extLst>
              <a:ext uri="{FF2B5EF4-FFF2-40B4-BE49-F238E27FC236}">
                <a16:creationId xmlns:a16="http://schemas.microsoft.com/office/drawing/2014/main" id="{C1F83C7F-A450-43AC-92E7-8B9D6DF671F2}"/>
              </a:ext>
            </a:extLst>
          </p:cNvPr>
          <p:cNvSpPr txBox="1"/>
          <p:nvPr/>
        </p:nvSpPr>
        <p:spPr>
          <a:xfrm>
            <a:off x="360000" y="4380085"/>
            <a:ext cx="8424000" cy="400110"/>
          </a:xfrm>
          <a:prstGeom prst="rect">
            <a:avLst/>
          </a:prstGeom>
          <a:noFill/>
        </p:spPr>
        <p:txBody>
          <a:bodyPr wrap="square" rtlCol="0">
            <a:spAutoFit/>
          </a:bodyPr>
          <a:lstStyle/>
          <a:p>
            <a:r>
              <a:rPr lang="fr-FR" sz="1000" b="1" dirty="0"/>
              <a:t>Si vous avez obtenu un rapprochement de conjoint pour un département d’une académie limitrophe de l’académie de Versailles, vous avez la possibilité de le modifier.</a:t>
            </a:r>
          </a:p>
        </p:txBody>
      </p:sp>
      <p:sp>
        <p:nvSpPr>
          <p:cNvPr id="4" name="Espace réservé du numéro de diapositive 3">
            <a:extLst>
              <a:ext uri="{FF2B5EF4-FFF2-40B4-BE49-F238E27FC236}">
                <a16:creationId xmlns:a16="http://schemas.microsoft.com/office/drawing/2014/main" id="{4EA62CE9-5040-6A0A-539D-5CE933088C5B}"/>
              </a:ext>
            </a:extLst>
          </p:cNvPr>
          <p:cNvSpPr>
            <a:spLocks noGrp="1"/>
          </p:cNvSpPr>
          <p:nvPr>
            <p:ph type="sldNum" sz="quarter" idx="12"/>
          </p:nvPr>
        </p:nvSpPr>
        <p:spPr/>
        <p:txBody>
          <a:bodyPr/>
          <a:lstStyle/>
          <a:p>
            <a:fld id="{733122C9-A0B9-462F-8757-0847AD287B63}" type="slidenum">
              <a:rPr lang="fr-FR" smtClean="0"/>
              <a:pPr/>
              <a:t>16</a:t>
            </a:fld>
            <a:endParaRPr lang="fr-FR" dirty="0"/>
          </a:p>
        </p:txBody>
      </p:sp>
    </p:spTree>
    <p:extLst>
      <p:ext uri="{BB962C8B-B14F-4D97-AF65-F5344CB8AC3E}">
        <p14:creationId xmlns:p14="http://schemas.microsoft.com/office/powerpoint/2010/main" val="278947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F2F5BFFA-1E81-40DD-BA75-25F4500D5896}"/>
              </a:ext>
            </a:extLst>
          </p:cNvPr>
          <p:cNvSpPr>
            <a:spLocks noGrp="1" noChangeArrowheads="1"/>
          </p:cNvSpPr>
          <p:nvPr>
            <p:ph type="body" sz="half" idx="1"/>
          </p:nvPr>
        </p:nvSpPr>
        <p:spPr>
          <a:xfrm>
            <a:off x="360000" y="1069440"/>
            <a:ext cx="8496944" cy="293416"/>
          </a:xfrm>
        </p:spPr>
        <p:txBody>
          <a:bodyPr/>
          <a:lstStyle/>
          <a:p>
            <a:pPr>
              <a:defRPr/>
            </a:pPr>
            <a:r>
              <a:rPr lang="fr-FR" altLang="fr-FR" sz="1000" b="1" u="sng" dirty="0"/>
              <a:t>1</a:t>
            </a:r>
            <a:r>
              <a:rPr lang="fr-FR" altLang="fr-FR" sz="1000" b="1" u="sng" baseline="30000" dirty="0"/>
              <a:t>er</a:t>
            </a:r>
            <a:r>
              <a:rPr lang="fr-FR" altLang="fr-FR" sz="1000" b="1" u="sng" dirty="0"/>
              <a:t> cas :</a:t>
            </a:r>
            <a:r>
              <a:rPr lang="fr-FR" altLang="fr-FR" sz="1000" b="1" dirty="0"/>
              <a:t> </a:t>
            </a:r>
            <a:r>
              <a:rPr lang="fr-FR" altLang="fr-FR" sz="1000" dirty="0"/>
              <a:t>Rapprochement de conjoint validé au mouvement interacadémique sur le département 78</a:t>
            </a:r>
            <a:endParaRPr altLang="fr-FR" sz="1000" dirty="0">
              <a:solidFill>
                <a:schemeClr val="tx1"/>
              </a:solidFill>
            </a:endParaRPr>
          </a:p>
        </p:txBody>
      </p:sp>
      <p:graphicFrame>
        <p:nvGraphicFramePr>
          <p:cNvPr id="10" name="Group 86">
            <a:extLst>
              <a:ext uri="{FF2B5EF4-FFF2-40B4-BE49-F238E27FC236}">
                <a16:creationId xmlns:a16="http://schemas.microsoft.com/office/drawing/2014/main" id="{81EF260B-42CB-4BC3-BE0A-EC03582CBB4E}"/>
              </a:ext>
            </a:extLst>
          </p:cNvPr>
          <p:cNvGraphicFramePr>
            <a:graphicFrameLocks/>
          </p:cNvGraphicFramePr>
          <p:nvPr/>
        </p:nvGraphicFramePr>
        <p:xfrm>
          <a:off x="971600" y="1704433"/>
          <a:ext cx="5396955" cy="2361434"/>
        </p:xfrm>
        <a:graphic>
          <a:graphicData uri="http://schemas.openxmlformats.org/drawingml/2006/table">
            <a:tbl>
              <a:tblPr/>
              <a:tblGrid>
                <a:gridCol w="1084587">
                  <a:extLst>
                    <a:ext uri="{9D8B030D-6E8A-4147-A177-3AD203B41FA5}">
                      <a16:colId xmlns:a16="http://schemas.microsoft.com/office/drawing/2014/main" val="20000"/>
                    </a:ext>
                  </a:extLst>
                </a:gridCol>
                <a:gridCol w="2587821">
                  <a:extLst>
                    <a:ext uri="{9D8B030D-6E8A-4147-A177-3AD203B41FA5}">
                      <a16:colId xmlns:a16="http://schemas.microsoft.com/office/drawing/2014/main" val="20001"/>
                    </a:ext>
                  </a:extLst>
                </a:gridCol>
                <a:gridCol w="1724547">
                  <a:extLst>
                    <a:ext uri="{9D8B030D-6E8A-4147-A177-3AD203B41FA5}">
                      <a16:colId xmlns:a16="http://schemas.microsoft.com/office/drawing/2014/main" val="20002"/>
                    </a:ext>
                  </a:extLst>
                </a:gridCol>
              </a:tblGrid>
              <a:tr h="33067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fr-FR" altLang="fr-FR" sz="1100" b="0" i="0" u="none" strike="noStrike" cap="none" normalizeH="0" baseline="0" dirty="0">
                        <a:ln>
                          <a:noFill/>
                        </a:ln>
                        <a:solidFill>
                          <a:schemeClr val="tx1"/>
                        </a:solidFill>
                        <a:effectLst/>
                        <a:latin typeface="+mn-lt"/>
                        <a:cs typeface="Calibri" panose="020F0502020204030204" pitchFamily="34" charset="0"/>
                      </a:endParaRP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Libellé vœu</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Bonif</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067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1</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ETB CLG Rameau Versailles</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067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2</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Versailles (78)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30,2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067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3</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Rueil (92)</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30,2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7408">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4</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St Germain (78)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30,2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067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5</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DPT 078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150.2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067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6</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DPT 092</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150.2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1" name="Rectangle 10">
            <a:extLst>
              <a:ext uri="{FF2B5EF4-FFF2-40B4-BE49-F238E27FC236}">
                <a16:creationId xmlns:a16="http://schemas.microsoft.com/office/drawing/2014/main" id="{F4169DE3-911D-40F4-A2EC-9C19FFA43B5C}"/>
              </a:ext>
            </a:extLst>
          </p:cNvPr>
          <p:cNvSpPr/>
          <p:nvPr/>
        </p:nvSpPr>
        <p:spPr>
          <a:xfrm>
            <a:off x="6671639" y="1585704"/>
            <a:ext cx="2004817" cy="553998"/>
          </a:xfrm>
          <a:prstGeom prst="rect">
            <a:avLst/>
          </a:prstGeom>
          <a:solidFill>
            <a:schemeClr val="accent1">
              <a:lumMod val="10000"/>
              <a:lumOff val="90000"/>
            </a:schemeClr>
          </a:solidFill>
          <a:effectLst/>
        </p:spPr>
        <p:txBody>
          <a:bodyPr wrap="square">
            <a:spAutoFit/>
          </a:bodyPr>
          <a:lstStyle/>
          <a:p>
            <a:pPr algn="ctr" eaLnBrk="1" hangingPunct="1">
              <a:defRPr/>
            </a:pPr>
            <a:r>
              <a:rPr lang="fr-FR" altLang="fr-FR" sz="1000" b="1" dirty="0">
                <a:solidFill>
                  <a:schemeClr val="tx1">
                    <a:lumMod val="75000"/>
                    <a:lumOff val="25000"/>
                  </a:schemeClr>
                </a:solidFill>
                <a:cs typeface="Calibri" panose="020F0502020204030204" pitchFamily="34" charset="0"/>
              </a:rPr>
              <a:t>Le vœu 2 </a:t>
            </a:r>
          </a:p>
          <a:p>
            <a:pPr algn="ctr" eaLnBrk="1" hangingPunct="1">
              <a:defRPr/>
            </a:pPr>
            <a:r>
              <a:rPr lang="fr-FR" altLang="fr-FR" sz="1000" b="1" dirty="0">
                <a:solidFill>
                  <a:schemeClr val="tx1">
                    <a:lumMod val="75000"/>
                    <a:lumOff val="25000"/>
                  </a:schemeClr>
                </a:solidFill>
                <a:cs typeface="Calibri" panose="020F0502020204030204" pitchFamily="34" charset="0"/>
              </a:rPr>
              <a:t>est dans  le département du rapprochement de conjoint</a:t>
            </a:r>
          </a:p>
        </p:txBody>
      </p:sp>
      <p:cxnSp>
        <p:nvCxnSpPr>
          <p:cNvPr id="12" name="Connecteur droit avec flèche 11">
            <a:extLst>
              <a:ext uri="{FF2B5EF4-FFF2-40B4-BE49-F238E27FC236}">
                <a16:creationId xmlns:a16="http://schemas.microsoft.com/office/drawing/2014/main" id="{05DBAEEC-9C7B-43E1-A16C-C9FC2325AD4F}"/>
              </a:ext>
            </a:extLst>
          </p:cNvPr>
          <p:cNvCxnSpPr>
            <a:cxnSpLocks/>
          </p:cNvCxnSpPr>
          <p:nvPr/>
        </p:nvCxnSpPr>
        <p:spPr>
          <a:xfrm flipH="1">
            <a:off x="5076056" y="1865632"/>
            <a:ext cx="1595584" cy="614875"/>
          </a:xfrm>
          <a:prstGeom prst="straightConnector1">
            <a:avLst/>
          </a:prstGeom>
          <a:ln w="158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EE1E87D2-54A7-42D4-8CDB-DA0E8D814C04}"/>
              </a:ext>
            </a:extLst>
          </p:cNvPr>
          <p:cNvSpPr/>
          <p:nvPr/>
        </p:nvSpPr>
        <p:spPr>
          <a:xfrm>
            <a:off x="6681984" y="3003798"/>
            <a:ext cx="2004816" cy="553998"/>
          </a:xfrm>
          <a:prstGeom prst="rect">
            <a:avLst/>
          </a:prstGeom>
          <a:solidFill>
            <a:schemeClr val="accent1">
              <a:lumMod val="10000"/>
              <a:lumOff val="90000"/>
            </a:schemeClr>
          </a:solidFill>
          <a:effectLst/>
        </p:spPr>
        <p:txBody>
          <a:bodyPr wrap="square">
            <a:spAutoFit/>
          </a:bodyPr>
          <a:lstStyle/>
          <a:p>
            <a:pPr algn="ctr" eaLnBrk="1" hangingPunct="1">
              <a:defRPr/>
            </a:pPr>
            <a:r>
              <a:rPr lang="fr-FR" altLang="fr-FR" sz="1000" b="1" dirty="0">
                <a:solidFill>
                  <a:schemeClr val="tx1">
                    <a:lumMod val="75000"/>
                    <a:lumOff val="25000"/>
                  </a:schemeClr>
                </a:solidFill>
                <a:cs typeface="Calibri" panose="020F0502020204030204" pitchFamily="34" charset="0"/>
              </a:rPr>
              <a:t>Le vœu 5 </a:t>
            </a:r>
          </a:p>
          <a:p>
            <a:pPr algn="ctr" eaLnBrk="1" hangingPunct="1">
              <a:defRPr/>
            </a:pPr>
            <a:r>
              <a:rPr lang="fr-FR" altLang="fr-FR" sz="1000" b="1" dirty="0">
                <a:solidFill>
                  <a:schemeClr val="tx1">
                    <a:lumMod val="75000"/>
                    <a:lumOff val="25000"/>
                  </a:schemeClr>
                </a:solidFill>
                <a:cs typeface="Calibri" panose="020F0502020204030204" pitchFamily="34" charset="0"/>
              </a:rPr>
              <a:t>est le département du rapprochement de conjoint</a:t>
            </a:r>
          </a:p>
        </p:txBody>
      </p:sp>
      <p:cxnSp>
        <p:nvCxnSpPr>
          <p:cNvPr id="16" name="Connecteur droit avec flèche 15">
            <a:extLst>
              <a:ext uri="{FF2B5EF4-FFF2-40B4-BE49-F238E27FC236}">
                <a16:creationId xmlns:a16="http://schemas.microsoft.com/office/drawing/2014/main" id="{D5FFFD23-AD86-441C-BF96-0B27E0C0CEE8}"/>
              </a:ext>
            </a:extLst>
          </p:cNvPr>
          <p:cNvCxnSpPr>
            <a:cxnSpLocks/>
          </p:cNvCxnSpPr>
          <p:nvPr/>
        </p:nvCxnSpPr>
        <p:spPr>
          <a:xfrm flipH="1">
            <a:off x="3631852" y="3248494"/>
            <a:ext cx="3050132" cy="294940"/>
          </a:xfrm>
          <a:prstGeom prst="straightConnector1">
            <a:avLst/>
          </a:prstGeom>
          <a:ln w="158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502F6230-1821-45F5-B355-B693377FA7D6}"/>
              </a:ext>
            </a:extLst>
          </p:cNvPr>
          <p:cNvSpPr txBox="1"/>
          <p:nvPr/>
        </p:nvSpPr>
        <p:spPr>
          <a:xfrm>
            <a:off x="251520" y="684302"/>
            <a:ext cx="8064896" cy="246221"/>
          </a:xfrm>
          <a:prstGeom prst="rect">
            <a:avLst/>
          </a:prstGeom>
          <a:noFill/>
        </p:spPr>
        <p:txBody>
          <a:bodyPr wrap="square" rtlCol="0">
            <a:spAutoFit/>
          </a:bodyPr>
          <a:lstStyle/>
          <a:p>
            <a:r>
              <a:rPr lang="fr-FR" sz="1000" b="1" u="sng" dirty="0"/>
              <a:t>Exemple de bonification selon la formulation des vœux :</a:t>
            </a:r>
            <a:endParaRPr lang="fr-FR" sz="1000" dirty="0"/>
          </a:p>
        </p:txBody>
      </p:sp>
      <p:sp>
        <p:nvSpPr>
          <p:cNvPr id="17" name="Titre 1">
            <a:extLst>
              <a:ext uri="{FF2B5EF4-FFF2-40B4-BE49-F238E27FC236}">
                <a16:creationId xmlns:a16="http://schemas.microsoft.com/office/drawing/2014/main" id="{9D6872A0-532B-494B-8AF6-BD60BDEF0DDF}"/>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sp>
        <p:nvSpPr>
          <p:cNvPr id="13" name="Espace réservé du pied de page 8">
            <a:extLst>
              <a:ext uri="{FF2B5EF4-FFF2-40B4-BE49-F238E27FC236}">
                <a16:creationId xmlns:a16="http://schemas.microsoft.com/office/drawing/2014/main" id="{41611FF6-8E07-4EFF-8ACC-33FE855610D4}"/>
              </a:ext>
            </a:extLst>
          </p:cNvPr>
          <p:cNvSpPr txBox="1">
            <a:spLocks/>
          </p:cNvSpPr>
          <p:nvPr/>
        </p:nvSpPr>
        <p:spPr bwMode="gray">
          <a:xfrm>
            <a:off x="251520" y="4753848"/>
            <a:ext cx="3528392" cy="355900"/>
          </a:xfrm>
          <a:prstGeom prst="rect">
            <a:avLst/>
          </a:prstGeom>
        </p:spPr>
        <p:txBody>
          <a:bodyPr vert="horz" wrap="square" lIns="91440" tIns="45720" rIns="91440" bIns="45720" numCol="1" rtlCol="0" anchor="t" anchorCtr="0" compatLnSpc="1">
            <a:prstTxWarp prst="textNoShape">
              <a:avLst/>
            </a:prstTxWarp>
            <a:noAutofit/>
          </a:bodyPr>
          <a:lstStyle>
            <a:defPPr>
              <a:defRPr lang="fr-FR"/>
            </a:defPPr>
            <a:lvl1pPr marL="0" algn="r" defTabSz="914400" rtl="0" eaLnBrk="1" latinLnBrk="0" hangingPunct="1">
              <a:defRPr sz="75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fr-FR" dirty="0"/>
          </a:p>
          <a:p>
            <a:pPr algn="l"/>
            <a:r>
              <a:rPr lang="fr-FR" dirty="0"/>
              <a:t>Webinaire – Mouvement Intra-académique du second degré 2026</a:t>
            </a:r>
          </a:p>
        </p:txBody>
      </p:sp>
      <p:sp>
        <p:nvSpPr>
          <p:cNvPr id="3" name="Espace réservé du numéro de diapositive 2">
            <a:extLst>
              <a:ext uri="{FF2B5EF4-FFF2-40B4-BE49-F238E27FC236}">
                <a16:creationId xmlns:a16="http://schemas.microsoft.com/office/drawing/2014/main" id="{A75E03D6-F0E4-E53B-00A0-8DA16B3717F7}"/>
              </a:ext>
            </a:extLst>
          </p:cNvPr>
          <p:cNvSpPr>
            <a:spLocks noGrp="1"/>
          </p:cNvSpPr>
          <p:nvPr>
            <p:ph type="sldNum" sz="quarter" idx="11"/>
          </p:nvPr>
        </p:nvSpPr>
        <p:spPr/>
        <p:txBody>
          <a:bodyPr/>
          <a:lstStyle/>
          <a:p>
            <a:pPr>
              <a:defRPr/>
            </a:pPr>
            <a:fld id="{1BDCE51F-0C1E-400C-AE21-95726BF1A838}" type="slidenum">
              <a:rPr lang="fr-FR" altLang="fr-FR" smtClean="0"/>
              <a:pPr>
                <a:defRPr/>
              </a:pPr>
              <a:t>17</a:t>
            </a:fld>
            <a:endParaRPr lang="fr-FR" altLang="fr-F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5D5C683F-F3F4-47DD-A184-36BD95991522}"/>
              </a:ext>
            </a:extLst>
          </p:cNvPr>
          <p:cNvSpPr>
            <a:spLocks noGrp="1" noChangeArrowheads="1"/>
          </p:cNvSpPr>
          <p:nvPr>
            <p:ph type="body" sz="half" idx="1"/>
          </p:nvPr>
        </p:nvSpPr>
        <p:spPr>
          <a:xfrm>
            <a:off x="371171" y="874757"/>
            <a:ext cx="8257646" cy="277768"/>
          </a:xfrm>
        </p:spPr>
        <p:txBody>
          <a:bodyPr/>
          <a:lstStyle/>
          <a:p>
            <a:pPr>
              <a:defRPr/>
            </a:pPr>
            <a:r>
              <a:rPr lang="fr-FR" altLang="fr-FR" sz="1000" b="1" u="sng" dirty="0"/>
              <a:t>2</a:t>
            </a:r>
            <a:r>
              <a:rPr lang="fr-FR" altLang="fr-FR" sz="1000" b="1" u="sng" baseline="30000" dirty="0"/>
              <a:t>ème</a:t>
            </a:r>
            <a:r>
              <a:rPr lang="fr-FR" altLang="fr-FR" sz="1000" b="1" u="sng" dirty="0"/>
              <a:t> cas </a:t>
            </a:r>
            <a:r>
              <a:rPr lang="fr-FR" altLang="fr-FR" sz="1000" b="1" dirty="0"/>
              <a:t>: </a:t>
            </a:r>
            <a:r>
              <a:rPr lang="fr-FR" altLang="fr-FR" sz="1000" dirty="0"/>
              <a:t>Rapprochement de conjoint validé au mouvement interacadémique sur le département 78 </a:t>
            </a:r>
          </a:p>
        </p:txBody>
      </p:sp>
      <p:graphicFrame>
        <p:nvGraphicFramePr>
          <p:cNvPr id="55382" name="Group 86">
            <a:extLst>
              <a:ext uri="{FF2B5EF4-FFF2-40B4-BE49-F238E27FC236}">
                <a16:creationId xmlns:a16="http://schemas.microsoft.com/office/drawing/2014/main" id="{D2B1F475-F02C-4971-BCAB-648EEEAEEBE1}"/>
              </a:ext>
            </a:extLst>
          </p:cNvPr>
          <p:cNvGraphicFramePr>
            <a:graphicFrameLocks noGrp="1"/>
          </p:cNvGraphicFramePr>
          <p:nvPr>
            <p:ph sz="half" idx="2"/>
          </p:nvPr>
        </p:nvGraphicFramePr>
        <p:xfrm>
          <a:off x="827584" y="1589948"/>
          <a:ext cx="4920814" cy="2775347"/>
        </p:xfrm>
        <a:graphic>
          <a:graphicData uri="http://schemas.openxmlformats.org/drawingml/2006/table">
            <a:tbl>
              <a:tblPr/>
              <a:tblGrid>
                <a:gridCol w="910906">
                  <a:extLst>
                    <a:ext uri="{9D8B030D-6E8A-4147-A177-3AD203B41FA5}">
                      <a16:colId xmlns:a16="http://schemas.microsoft.com/office/drawing/2014/main" val="20000"/>
                    </a:ext>
                  </a:extLst>
                </a:gridCol>
                <a:gridCol w="242573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tblGrid>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fr-FR" altLang="fr-FR" sz="1100" b="0" i="0" u="none" strike="noStrike" cap="none" normalizeH="0" baseline="0" dirty="0">
                        <a:ln>
                          <a:noFill/>
                        </a:ln>
                        <a:solidFill>
                          <a:schemeClr val="tx1"/>
                        </a:solidFill>
                        <a:effectLst/>
                        <a:latin typeface="+mn-lt"/>
                      </a:endParaRP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Libellé vœu</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Bonif</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1</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ETB CLG Rameau Versailles</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2</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Rueil (92)</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3</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Versailles (78)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356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4</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St Germain (78)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5</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DPT 078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150.2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6</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DPT 092</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150.2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 name="Rectangle 1">
            <a:extLst>
              <a:ext uri="{FF2B5EF4-FFF2-40B4-BE49-F238E27FC236}">
                <a16:creationId xmlns:a16="http://schemas.microsoft.com/office/drawing/2014/main" id="{3BFDC123-7557-4CC7-800D-EF6B6053E0DB}"/>
              </a:ext>
            </a:extLst>
          </p:cNvPr>
          <p:cNvSpPr/>
          <p:nvPr/>
        </p:nvSpPr>
        <p:spPr>
          <a:xfrm>
            <a:off x="6309550" y="1609879"/>
            <a:ext cx="2141523" cy="553998"/>
          </a:xfrm>
          <a:prstGeom prst="rect">
            <a:avLst/>
          </a:prstGeom>
          <a:solidFill>
            <a:schemeClr val="bg2">
              <a:lumMod val="20000"/>
              <a:lumOff val="80000"/>
            </a:schemeClr>
          </a:solidFill>
          <a:effectLst/>
        </p:spPr>
        <p:txBody>
          <a:bodyPr wrap="square">
            <a:spAutoFit/>
          </a:bodyPr>
          <a:lstStyle/>
          <a:p>
            <a:pPr algn="ctr" eaLnBrk="1" hangingPunct="1">
              <a:defRPr/>
            </a:pPr>
            <a:r>
              <a:rPr lang="fr-FR" altLang="fr-FR" sz="1000" b="1" dirty="0">
                <a:solidFill>
                  <a:schemeClr val="tx1">
                    <a:lumMod val="75000"/>
                    <a:lumOff val="25000"/>
                  </a:schemeClr>
                </a:solidFill>
                <a:cs typeface="Calibri" panose="020F0502020204030204" pitchFamily="34" charset="0"/>
              </a:rPr>
              <a:t>Le vœu 2 </a:t>
            </a:r>
          </a:p>
          <a:p>
            <a:pPr algn="ctr" eaLnBrk="1" hangingPunct="1">
              <a:defRPr/>
            </a:pPr>
            <a:r>
              <a:rPr lang="fr-FR" altLang="fr-FR" sz="1000" b="1" dirty="0">
                <a:solidFill>
                  <a:schemeClr val="tx1">
                    <a:lumMod val="75000"/>
                    <a:lumOff val="25000"/>
                  </a:schemeClr>
                </a:solidFill>
                <a:cs typeface="Calibri" panose="020F0502020204030204" pitchFamily="34" charset="0"/>
              </a:rPr>
              <a:t>n’est pas dans le département du rapprochement de conjoint</a:t>
            </a:r>
          </a:p>
        </p:txBody>
      </p:sp>
      <p:cxnSp>
        <p:nvCxnSpPr>
          <p:cNvPr id="4" name="Connecteur droit avec flèche 3">
            <a:extLst>
              <a:ext uri="{FF2B5EF4-FFF2-40B4-BE49-F238E27FC236}">
                <a16:creationId xmlns:a16="http://schemas.microsoft.com/office/drawing/2014/main" id="{BCB3CB8B-0A8D-4CCA-A6E1-49DACD499DFE}"/>
              </a:ext>
            </a:extLst>
          </p:cNvPr>
          <p:cNvCxnSpPr>
            <a:cxnSpLocks/>
            <a:stCxn id="2" idx="1"/>
          </p:cNvCxnSpPr>
          <p:nvPr/>
        </p:nvCxnSpPr>
        <p:spPr>
          <a:xfrm flipH="1">
            <a:off x="4724812" y="1886878"/>
            <a:ext cx="1584738" cy="710383"/>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67B9236-A74C-4933-8A5C-ECDF91AFB8F9}"/>
              </a:ext>
            </a:extLst>
          </p:cNvPr>
          <p:cNvSpPr/>
          <p:nvPr/>
        </p:nvSpPr>
        <p:spPr>
          <a:xfrm>
            <a:off x="6309550" y="3741630"/>
            <a:ext cx="2141523" cy="553998"/>
          </a:xfrm>
          <a:prstGeom prst="rect">
            <a:avLst/>
          </a:prstGeom>
          <a:solidFill>
            <a:schemeClr val="accent1">
              <a:lumMod val="10000"/>
              <a:lumOff val="90000"/>
            </a:schemeClr>
          </a:solidFill>
          <a:effectLst/>
        </p:spPr>
        <p:txBody>
          <a:bodyPr wrap="square">
            <a:spAutoFit/>
          </a:bodyPr>
          <a:lstStyle/>
          <a:p>
            <a:pPr algn="ctr" eaLnBrk="1" hangingPunct="1">
              <a:defRPr/>
            </a:pPr>
            <a:r>
              <a:rPr lang="fr-FR" altLang="fr-FR" sz="1000" b="1" dirty="0">
                <a:solidFill>
                  <a:schemeClr val="tx1">
                    <a:lumMod val="75000"/>
                    <a:lumOff val="25000"/>
                  </a:schemeClr>
                </a:solidFill>
                <a:cs typeface="Calibri" panose="020F0502020204030204" pitchFamily="34" charset="0"/>
              </a:rPr>
              <a:t>Le vœu 5</a:t>
            </a:r>
          </a:p>
          <a:p>
            <a:pPr algn="ctr" eaLnBrk="1" hangingPunct="1">
              <a:defRPr/>
            </a:pPr>
            <a:r>
              <a:rPr lang="fr-FR" altLang="fr-FR" sz="1000" b="1" dirty="0">
                <a:solidFill>
                  <a:schemeClr val="tx1">
                    <a:lumMod val="75000"/>
                    <a:lumOff val="25000"/>
                  </a:schemeClr>
                </a:solidFill>
                <a:cs typeface="Calibri" panose="020F0502020204030204" pitchFamily="34" charset="0"/>
              </a:rPr>
              <a:t>est le département du rapprochement de conjoint</a:t>
            </a:r>
          </a:p>
        </p:txBody>
      </p:sp>
      <p:cxnSp>
        <p:nvCxnSpPr>
          <p:cNvPr id="9" name="Connecteur droit avec flèche 8">
            <a:extLst>
              <a:ext uri="{FF2B5EF4-FFF2-40B4-BE49-F238E27FC236}">
                <a16:creationId xmlns:a16="http://schemas.microsoft.com/office/drawing/2014/main" id="{9DEBBDCD-6F3F-4BFD-BD09-05D4C6BBA961}"/>
              </a:ext>
            </a:extLst>
          </p:cNvPr>
          <p:cNvCxnSpPr>
            <a:cxnSpLocks/>
            <a:stCxn id="8" idx="1"/>
          </p:cNvCxnSpPr>
          <p:nvPr/>
        </p:nvCxnSpPr>
        <p:spPr>
          <a:xfrm flipH="1" flipV="1">
            <a:off x="3851920" y="3795886"/>
            <a:ext cx="2457630" cy="222743"/>
          </a:xfrm>
          <a:prstGeom prst="straightConnector1">
            <a:avLst/>
          </a:prstGeom>
          <a:ln w="158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4" name="Titre 1">
            <a:extLst>
              <a:ext uri="{FF2B5EF4-FFF2-40B4-BE49-F238E27FC236}">
                <a16:creationId xmlns:a16="http://schemas.microsoft.com/office/drawing/2014/main" id="{0C8818D8-275B-45E9-B127-4A9FC2124D68}"/>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sp>
        <p:nvSpPr>
          <p:cNvPr id="11" name="Espace réservé du pied de page 8">
            <a:extLst>
              <a:ext uri="{FF2B5EF4-FFF2-40B4-BE49-F238E27FC236}">
                <a16:creationId xmlns:a16="http://schemas.microsoft.com/office/drawing/2014/main" id="{1205924B-45B9-45B1-B64B-502B7FE198CF}"/>
              </a:ext>
            </a:extLst>
          </p:cNvPr>
          <p:cNvSpPr txBox="1">
            <a:spLocks/>
          </p:cNvSpPr>
          <p:nvPr/>
        </p:nvSpPr>
        <p:spPr bwMode="gray">
          <a:xfrm>
            <a:off x="251520" y="4753848"/>
            <a:ext cx="3528392" cy="355900"/>
          </a:xfrm>
          <a:prstGeom prst="rect">
            <a:avLst/>
          </a:prstGeom>
        </p:spPr>
        <p:txBody>
          <a:bodyPr vert="horz" wrap="square" lIns="91440" tIns="45720" rIns="91440" bIns="45720" numCol="1" rtlCol="0" anchor="t" anchorCtr="0" compatLnSpc="1">
            <a:prstTxWarp prst="textNoShape">
              <a:avLst/>
            </a:prstTxWarp>
            <a:noAutofit/>
          </a:bodyPr>
          <a:lstStyle>
            <a:defPPr>
              <a:defRPr lang="fr-FR"/>
            </a:defPPr>
            <a:lvl1pPr marL="0" algn="r" defTabSz="914400" rtl="0" eaLnBrk="1" latinLnBrk="0" hangingPunct="1">
              <a:defRPr sz="75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fr-FR" dirty="0"/>
          </a:p>
          <a:p>
            <a:pPr algn="l"/>
            <a:r>
              <a:rPr lang="fr-FR" dirty="0"/>
              <a:t>Webinaire – Mouvement Intra-académique du second degré 2026</a:t>
            </a:r>
          </a:p>
        </p:txBody>
      </p:sp>
      <p:sp>
        <p:nvSpPr>
          <p:cNvPr id="3" name="Espace réservé du numéro de diapositive 2">
            <a:extLst>
              <a:ext uri="{FF2B5EF4-FFF2-40B4-BE49-F238E27FC236}">
                <a16:creationId xmlns:a16="http://schemas.microsoft.com/office/drawing/2014/main" id="{50D347F1-F2BE-A436-E151-CE1B68F29EDF}"/>
              </a:ext>
            </a:extLst>
          </p:cNvPr>
          <p:cNvSpPr>
            <a:spLocks noGrp="1"/>
          </p:cNvSpPr>
          <p:nvPr>
            <p:ph type="sldNum" sz="quarter" idx="11"/>
          </p:nvPr>
        </p:nvSpPr>
        <p:spPr/>
        <p:txBody>
          <a:bodyPr/>
          <a:lstStyle/>
          <a:p>
            <a:pPr>
              <a:defRPr/>
            </a:pPr>
            <a:fld id="{1BDCE51F-0C1E-400C-AE21-95726BF1A838}" type="slidenum">
              <a:rPr lang="fr-FR" altLang="fr-FR" smtClean="0"/>
              <a:pPr>
                <a:defRPr/>
              </a:pPr>
              <a:t>18</a:t>
            </a:fld>
            <a:endParaRPr lang="fr-FR" altLang="fr-F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13">
            <a:extLst>
              <a:ext uri="{FF2B5EF4-FFF2-40B4-BE49-F238E27FC236}">
                <a16:creationId xmlns:a16="http://schemas.microsoft.com/office/drawing/2014/main" id="{6D0B8328-5452-4202-81D9-563DD4E0EA6E}"/>
              </a:ext>
            </a:extLst>
          </p:cNvPr>
          <p:cNvSpPr>
            <a:spLocks noGrp="1" noChangeArrowheads="1"/>
          </p:cNvSpPr>
          <p:nvPr>
            <p:ph type="body" sz="half" idx="1"/>
          </p:nvPr>
        </p:nvSpPr>
        <p:spPr>
          <a:xfrm>
            <a:off x="416211" y="904457"/>
            <a:ext cx="8311578" cy="355900"/>
          </a:xfrm>
        </p:spPr>
        <p:txBody>
          <a:bodyPr/>
          <a:lstStyle/>
          <a:p>
            <a:pPr>
              <a:defRPr/>
            </a:pPr>
            <a:r>
              <a:rPr lang="fr-FR" altLang="fr-FR" sz="1000" b="1" u="sng" dirty="0"/>
              <a:t>3</a:t>
            </a:r>
            <a:r>
              <a:rPr lang="fr-FR" altLang="fr-FR" sz="1000" b="1" u="sng" baseline="30000" dirty="0"/>
              <a:t>ème</a:t>
            </a:r>
            <a:r>
              <a:rPr lang="fr-FR" altLang="fr-FR" sz="1000" b="1" u="sng" dirty="0"/>
              <a:t> cas </a:t>
            </a:r>
            <a:r>
              <a:rPr lang="fr-FR" altLang="fr-FR" sz="1000" b="1" dirty="0"/>
              <a:t>: </a:t>
            </a:r>
            <a:r>
              <a:rPr lang="fr-FR" altLang="fr-FR" sz="1000" dirty="0"/>
              <a:t>Rapprochement de conjoint validé au mouvement interacadémique sur le département 78 </a:t>
            </a:r>
          </a:p>
        </p:txBody>
      </p:sp>
      <p:graphicFrame>
        <p:nvGraphicFramePr>
          <p:cNvPr id="6" name="Group 86">
            <a:extLst>
              <a:ext uri="{FF2B5EF4-FFF2-40B4-BE49-F238E27FC236}">
                <a16:creationId xmlns:a16="http://schemas.microsoft.com/office/drawing/2014/main" id="{81894520-D42A-4A39-8ABA-9431A0943E81}"/>
              </a:ext>
            </a:extLst>
          </p:cNvPr>
          <p:cNvGraphicFramePr>
            <a:graphicFrameLocks/>
          </p:cNvGraphicFramePr>
          <p:nvPr/>
        </p:nvGraphicFramePr>
        <p:xfrm>
          <a:off x="1321693" y="1480301"/>
          <a:ext cx="4340819" cy="2793480"/>
        </p:xfrm>
        <a:graphic>
          <a:graphicData uri="http://schemas.openxmlformats.org/drawingml/2006/table">
            <a:tbl>
              <a:tblPr/>
              <a:tblGrid>
                <a:gridCol w="828449">
                  <a:extLst>
                    <a:ext uri="{9D8B030D-6E8A-4147-A177-3AD203B41FA5}">
                      <a16:colId xmlns:a16="http://schemas.microsoft.com/office/drawing/2014/main" val="20000"/>
                    </a:ext>
                  </a:extLst>
                </a:gridCol>
                <a:gridCol w="2071596">
                  <a:extLst>
                    <a:ext uri="{9D8B030D-6E8A-4147-A177-3AD203B41FA5}">
                      <a16:colId xmlns:a16="http://schemas.microsoft.com/office/drawing/2014/main" val="20001"/>
                    </a:ext>
                  </a:extLst>
                </a:gridCol>
                <a:gridCol w="1440774">
                  <a:extLst>
                    <a:ext uri="{9D8B030D-6E8A-4147-A177-3AD203B41FA5}">
                      <a16:colId xmlns:a16="http://schemas.microsoft.com/office/drawing/2014/main" val="20002"/>
                    </a:ext>
                  </a:extLst>
                </a:gridCol>
              </a:tblGrid>
              <a:tr h="40676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fr-FR" altLang="fr-FR" sz="1100" b="0" i="0" u="none" strike="noStrike" cap="none" normalizeH="0" baseline="0" dirty="0">
                        <a:ln>
                          <a:noFill/>
                        </a:ln>
                        <a:solidFill>
                          <a:schemeClr val="tx1"/>
                        </a:solidFill>
                        <a:effectLst/>
                        <a:latin typeface="+mn-lt"/>
                        <a:cs typeface="Calibri" panose="020F0502020204030204" pitchFamily="34" charset="0"/>
                      </a:endParaRP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Libellé vœu</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Bonif</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1</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ETB CLG Rameau Versailles</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2</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Versailles (78) </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30,2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3</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Rueil (92)</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30,2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356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4</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COM St Germain (78)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30,2</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5</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DPT 092</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863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1" i="0" u="none" strike="noStrike" cap="none" normalizeH="0" baseline="0" dirty="0">
                          <a:ln>
                            <a:noFill/>
                          </a:ln>
                          <a:solidFill>
                            <a:schemeClr val="tx1"/>
                          </a:solidFill>
                          <a:effectLst/>
                          <a:latin typeface="+mn-lt"/>
                          <a:cs typeface="Calibri" panose="020F0502020204030204" pitchFamily="34" charset="0"/>
                        </a:rPr>
                        <a:t>Vœu 6</a:t>
                      </a:r>
                    </a:p>
                  </a:txBody>
                  <a:tcPr marL="68586" marR="68586" marT="34291" marB="3429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DPT 078</a:t>
                      </a:r>
                    </a:p>
                  </a:txBody>
                  <a:tcPr marL="68586" marR="68586"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r-FR" altLang="fr-FR" sz="1100" b="0" i="0" u="none" strike="noStrike" cap="none" normalizeH="0" baseline="0" dirty="0">
                          <a:ln>
                            <a:noFill/>
                          </a:ln>
                          <a:solidFill>
                            <a:schemeClr val="tx1"/>
                          </a:solidFill>
                          <a:effectLst/>
                          <a:latin typeface="+mn-lt"/>
                          <a:cs typeface="Calibri" panose="020F0502020204030204" pitchFamily="34" charset="0"/>
                        </a:rPr>
                        <a:t>0</a:t>
                      </a:r>
                    </a:p>
                  </a:txBody>
                  <a:tcPr marL="68586" marR="68586" marT="34291" marB="3429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8" name="Rectangle 7">
            <a:extLst>
              <a:ext uri="{FF2B5EF4-FFF2-40B4-BE49-F238E27FC236}">
                <a16:creationId xmlns:a16="http://schemas.microsoft.com/office/drawing/2014/main" id="{257957B5-EA7A-433A-82C1-FDB61DAFE9B7}"/>
              </a:ext>
            </a:extLst>
          </p:cNvPr>
          <p:cNvSpPr/>
          <p:nvPr/>
        </p:nvSpPr>
        <p:spPr>
          <a:xfrm>
            <a:off x="6372200" y="1541225"/>
            <a:ext cx="2107402" cy="553998"/>
          </a:xfrm>
          <a:prstGeom prst="rect">
            <a:avLst/>
          </a:prstGeom>
          <a:solidFill>
            <a:schemeClr val="accent1">
              <a:lumMod val="10000"/>
              <a:lumOff val="90000"/>
            </a:schemeClr>
          </a:solidFill>
          <a:effectLst/>
        </p:spPr>
        <p:txBody>
          <a:bodyPr wrap="square">
            <a:spAutoFit/>
          </a:bodyPr>
          <a:lstStyle/>
          <a:p>
            <a:pPr algn="ctr" eaLnBrk="1" hangingPunct="1">
              <a:defRPr/>
            </a:pPr>
            <a:r>
              <a:rPr lang="fr-FR" altLang="fr-FR" sz="1000" b="1" dirty="0">
                <a:solidFill>
                  <a:schemeClr val="tx1">
                    <a:lumMod val="75000"/>
                    <a:lumOff val="25000"/>
                  </a:schemeClr>
                </a:solidFill>
                <a:cs typeface="Calibri" panose="020F0502020204030204" pitchFamily="34" charset="0"/>
              </a:rPr>
              <a:t>Le vœu 2 </a:t>
            </a:r>
          </a:p>
          <a:p>
            <a:pPr algn="ctr" eaLnBrk="1" hangingPunct="1">
              <a:defRPr/>
            </a:pPr>
            <a:r>
              <a:rPr lang="fr-FR" altLang="fr-FR" sz="1000" b="1" dirty="0">
                <a:solidFill>
                  <a:schemeClr val="tx1">
                    <a:lumMod val="75000"/>
                    <a:lumOff val="25000"/>
                  </a:schemeClr>
                </a:solidFill>
                <a:cs typeface="Calibri" panose="020F0502020204030204" pitchFamily="34" charset="0"/>
              </a:rPr>
              <a:t>est dans  le département du rapprochement de conjoint</a:t>
            </a:r>
            <a:endParaRPr lang="fr-FR" altLang="fr-FR" sz="1000" b="1" dirty="0">
              <a:solidFill>
                <a:schemeClr val="tx1">
                  <a:lumMod val="75000"/>
                  <a:lumOff val="25000"/>
                </a:schemeClr>
              </a:solidFill>
            </a:endParaRPr>
          </a:p>
        </p:txBody>
      </p:sp>
      <p:cxnSp>
        <p:nvCxnSpPr>
          <p:cNvPr id="9" name="Connecteur droit avec flèche 8">
            <a:extLst>
              <a:ext uri="{FF2B5EF4-FFF2-40B4-BE49-F238E27FC236}">
                <a16:creationId xmlns:a16="http://schemas.microsoft.com/office/drawing/2014/main" id="{2A61E71E-265B-43FE-92FE-AD688A3C37AB}"/>
              </a:ext>
            </a:extLst>
          </p:cNvPr>
          <p:cNvCxnSpPr>
            <a:cxnSpLocks/>
            <a:stCxn id="8" idx="1"/>
          </p:cNvCxnSpPr>
          <p:nvPr/>
        </p:nvCxnSpPr>
        <p:spPr>
          <a:xfrm flipH="1">
            <a:off x="5213982" y="1818224"/>
            <a:ext cx="1158218" cy="659894"/>
          </a:xfrm>
          <a:prstGeom prst="straightConnector1">
            <a:avLst/>
          </a:prstGeom>
          <a:ln w="158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AD70EA9-4A36-4251-96D6-7BD7C9EF3C14}"/>
              </a:ext>
            </a:extLst>
          </p:cNvPr>
          <p:cNvSpPr/>
          <p:nvPr/>
        </p:nvSpPr>
        <p:spPr>
          <a:xfrm>
            <a:off x="6511259" y="3144209"/>
            <a:ext cx="2107403" cy="553998"/>
          </a:xfrm>
          <a:prstGeom prst="rect">
            <a:avLst/>
          </a:prstGeom>
          <a:solidFill>
            <a:schemeClr val="bg2">
              <a:lumMod val="20000"/>
              <a:lumOff val="80000"/>
            </a:schemeClr>
          </a:solidFill>
          <a:effectLst/>
        </p:spPr>
        <p:txBody>
          <a:bodyPr wrap="square">
            <a:spAutoFit/>
          </a:bodyPr>
          <a:lstStyle/>
          <a:p>
            <a:pPr algn="ctr" eaLnBrk="1" hangingPunct="1">
              <a:defRPr/>
            </a:pPr>
            <a:r>
              <a:rPr lang="fr-FR" altLang="fr-FR" sz="1000" b="1" dirty="0">
                <a:solidFill>
                  <a:schemeClr val="tx1">
                    <a:lumMod val="75000"/>
                    <a:lumOff val="25000"/>
                  </a:schemeClr>
                </a:solidFill>
                <a:cs typeface="Calibri" panose="020F0502020204030204" pitchFamily="34" charset="0"/>
              </a:rPr>
              <a:t>Le vœu 5 </a:t>
            </a:r>
          </a:p>
          <a:p>
            <a:pPr algn="ctr" eaLnBrk="1" hangingPunct="1">
              <a:defRPr/>
            </a:pPr>
            <a:r>
              <a:rPr lang="fr-FR" altLang="fr-FR" sz="1000" b="1" dirty="0">
                <a:solidFill>
                  <a:schemeClr val="tx1">
                    <a:lumMod val="75000"/>
                    <a:lumOff val="25000"/>
                  </a:schemeClr>
                </a:solidFill>
                <a:cs typeface="Calibri" panose="020F0502020204030204" pitchFamily="34" charset="0"/>
              </a:rPr>
              <a:t>n’est pas le département du rapprochement de conjoint</a:t>
            </a:r>
          </a:p>
        </p:txBody>
      </p:sp>
      <p:cxnSp>
        <p:nvCxnSpPr>
          <p:cNvPr id="13" name="Connecteur droit avec flèche 12">
            <a:extLst>
              <a:ext uri="{FF2B5EF4-FFF2-40B4-BE49-F238E27FC236}">
                <a16:creationId xmlns:a16="http://schemas.microsoft.com/office/drawing/2014/main" id="{BC8A2725-1181-4EEC-BFCD-E2B8B566D3A3}"/>
              </a:ext>
            </a:extLst>
          </p:cNvPr>
          <p:cNvCxnSpPr>
            <a:cxnSpLocks/>
          </p:cNvCxnSpPr>
          <p:nvPr/>
        </p:nvCxnSpPr>
        <p:spPr>
          <a:xfrm flipH="1">
            <a:off x="3563889" y="3421208"/>
            <a:ext cx="2952327" cy="382895"/>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itre 1">
            <a:extLst>
              <a:ext uri="{FF2B5EF4-FFF2-40B4-BE49-F238E27FC236}">
                <a16:creationId xmlns:a16="http://schemas.microsoft.com/office/drawing/2014/main" id="{505E202F-6504-43D6-B004-1025B59F1989}"/>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sp>
        <p:nvSpPr>
          <p:cNvPr id="14" name="Espace réservé du pied de page 8">
            <a:extLst>
              <a:ext uri="{FF2B5EF4-FFF2-40B4-BE49-F238E27FC236}">
                <a16:creationId xmlns:a16="http://schemas.microsoft.com/office/drawing/2014/main" id="{75F3A679-AD4C-4BA8-BE0F-E322F608C5EB}"/>
              </a:ext>
            </a:extLst>
          </p:cNvPr>
          <p:cNvSpPr txBox="1">
            <a:spLocks/>
          </p:cNvSpPr>
          <p:nvPr/>
        </p:nvSpPr>
        <p:spPr bwMode="gray">
          <a:xfrm>
            <a:off x="251520" y="4753848"/>
            <a:ext cx="3528392" cy="355900"/>
          </a:xfrm>
          <a:prstGeom prst="rect">
            <a:avLst/>
          </a:prstGeom>
        </p:spPr>
        <p:txBody>
          <a:bodyPr vert="horz" wrap="square" lIns="91440" tIns="45720" rIns="91440" bIns="45720" numCol="1" rtlCol="0" anchor="t" anchorCtr="0" compatLnSpc="1">
            <a:prstTxWarp prst="textNoShape">
              <a:avLst/>
            </a:prstTxWarp>
            <a:noAutofit/>
          </a:bodyPr>
          <a:lstStyle>
            <a:defPPr>
              <a:defRPr lang="fr-FR"/>
            </a:defPPr>
            <a:lvl1pPr marL="0" algn="r" defTabSz="914400" rtl="0" eaLnBrk="1" latinLnBrk="0" hangingPunct="1">
              <a:defRPr sz="75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fr-FR" dirty="0"/>
          </a:p>
          <a:p>
            <a:pPr algn="l"/>
            <a:r>
              <a:rPr lang="fr-FR" dirty="0"/>
              <a:t>Webinaire – Mouvement Intra-académique du second degré 2026</a:t>
            </a:r>
          </a:p>
        </p:txBody>
      </p:sp>
      <p:sp>
        <p:nvSpPr>
          <p:cNvPr id="2" name="Espace réservé du numéro de diapositive 1">
            <a:extLst>
              <a:ext uri="{FF2B5EF4-FFF2-40B4-BE49-F238E27FC236}">
                <a16:creationId xmlns:a16="http://schemas.microsoft.com/office/drawing/2014/main" id="{7F2E771B-33C2-B7D4-1D0F-22D4CEB0BE60}"/>
              </a:ext>
            </a:extLst>
          </p:cNvPr>
          <p:cNvSpPr>
            <a:spLocks noGrp="1"/>
          </p:cNvSpPr>
          <p:nvPr>
            <p:ph type="sldNum" sz="quarter" idx="11"/>
          </p:nvPr>
        </p:nvSpPr>
        <p:spPr/>
        <p:txBody>
          <a:bodyPr/>
          <a:lstStyle/>
          <a:p>
            <a:pPr>
              <a:defRPr/>
            </a:pPr>
            <a:fld id="{1BDCE51F-0C1E-400C-AE21-95726BF1A838}" type="slidenum">
              <a:rPr lang="fr-FR" altLang="fr-FR" smtClean="0"/>
              <a:pPr>
                <a:defRPr/>
              </a:pPr>
              <a:t>19</a:t>
            </a:fld>
            <a:endParaRPr lang="fr-FR" altLang="fr-F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7654"/>
            <a:ext cx="8784976" cy="1008112"/>
          </a:xfrm>
        </p:spPr>
        <p:txBody>
          <a:bodyPr/>
          <a:lstStyle/>
          <a:p>
            <a:pPr algn="ctr" defTabSz="355600">
              <a:tabLst>
                <a:tab pos="182563" algn="l"/>
              </a:tabLst>
            </a:pPr>
            <a:r>
              <a:rPr lang="fr-FR" sz="2400" dirty="0">
                <a:cs typeface="Calibri" panose="020F0502020204030204" pitchFamily="34" charset="0"/>
              </a:rPr>
              <a:t>I . Présentation de la Division des Personnels Enseignants (DPE)</a:t>
            </a:r>
            <a:br>
              <a:rPr lang="fr-FR" sz="2400" dirty="0">
                <a:cs typeface="Calibri" panose="020F0502020204030204" pitchFamily="34" charset="0"/>
              </a:rPr>
            </a:br>
            <a:br>
              <a:rPr lang="fr-FR" sz="24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endParaRPr lang="fr-FR" sz="1800" dirty="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4A352144-FEC7-0DAD-9C7D-9D19989C3584}"/>
              </a:ext>
            </a:extLst>
          </p:cNvPr>
          <p:cNvSpPr>
            <a:spLocks noGrp="1"/>
          </p:cNvSpPr>
          <p:nvPr>
            <p:ph type="sldNum" sz="quarter" idx="12"/>
          </p:nvPr>
        </p:nvSpPr>
        <p:spPr/>
        <p:txBody>
          <a:bodyPr/>
          <a:lstStyle/>
          <a:p>
            <a:fld id="{733122C9-A0B9-462F-8757-0847AD287B63}" type="slidenum">
              <a:rPr lang="fr-FR" smtClean="0"/>
              <a:pPr/>
              <a:t>2</a:t>
            </a:fld>
            <a:endParaRPr lang="fr-FR" dirty="0"/>
          </a:p>
        </p:txBody>
      </p:sp>
      <p:sp>
        <p:nvSpPr>
          <p:cNvPr id="21" name="ZoneTexte 20">
            <a:extLst>
              <a:ext uri="{FF2B5EF4-FFF2-40B4-BE49-F238E27FC236}">
                <a16:creationId xmlns:a16="http://schemas.microsoft.com/office/drawing/2014/main" id="{E09E60A3-ABDE-45A3-B290-B2651657BDCE}"/>
              </a:ext>
            </a:extLst>
          </p:cNvPr>
          <p:cNvSpPr txBox="1"/>
          <p:nvPr/>
        </p:nvSpPr>
        <p:spPr>
          <a:xfrm>
            <a:off x="467544" y="4299942"/>
            <a:ext cx="7560840" cy="369332"/>
          </a:xfrm>
          <a:prstGeom prst="rect">
            <a:avLst/>
          </a:prstGeom>
          <a:noFill/>
        </p:spPr>
        <p:txBody>
          <a:bodyPr wrap="square" rtlCol="0">
            <a:spAutoFit/>
          </a:bodyPr>
          <a:lstStyle/>
          <a:p>
            <a:r>
              <a:rPr lang="fr-FR" sz="1800" b="1" dirty="0">
                <a:cs typeface="Calibri" panose="020F0502020204030204" pitchFamily="34" charset="0"/>
              </a:rPr>
              <a:t>Cécile MEYZA </a:t>
            </a:r>
            <a:r>
              <a:rPr lang="fr-FR" sz="1800" dirty="0">
                <a:cs typeface="Calibri" panose="020F0502020204030204" pitchFamily="34" charset="0"/>
              </a:rPr>
              <a:t>– Adjointe à la cheffe de la DPE</a:t>
            </a:r>
            <a:endParaRPr lang="fr-FR" dirty="0"/>
          </a:p>
        </p:txBody>
      </p:sp>
    </p:spTree>
    <p:extLst>
      <p:ext uri="{BB962C8B-B14F-4D97-AF65-F5344CB8AC3E}">
        <p14:creationId xmlns:p14="http://schemas.microsoft.com/office/powerpoint/2010/main" val="1831410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E49F48E-4651-4F82-A29F-2A218C9414BF}"/>
              </a:ext>
            </a:extLst>
          </p:cNvPr>
          <p:cNvSpPr>
            <a:spLocks noGrp="1"/>
          </p:cNvSpPr>
          <p:nvPr>
            <p:ph type="title"/>
          </p:nvPr>
        </p:nvSpPr>
        <p:spPr>
          <a:xfrm>
            <a:off x="360000" y="775895"/>
            <a:ext cx="7046540" cy="303340"/>
          </a:xfrm>
        </p:spPr>
        <p:txBody>
          <a:bodyPr/>
          <a:lstStyle/>
          <a:p>
            <a:pPr>
              <a:defRPr/>
            </a:pPr>
            <a:r>
              <a:rPr lang="fr-FR" altLang="fr-FR" sz="1100" dirty="0">
                <a:ea typeface="+mn-ea"/>
                <a:cs typeface="Calibri" panose="020F0502020204030204" pitchFamily="34" charset="0"/>
              </a:rPr>
              <a:t>b. Au titre de la situation personnelle et/ou administrative </a:t>
            </a:r>
            <a:br>
              <a:rPr sz="1400" u="sng" dirty="0">
                <a:solidFill>
                  <a:schemeClr val="accent2">
                    <a:lumMod val="75000"/>
                  </a:schemeClr>
                </a:solidFill>
                <a:latin typeface="+mn-lt"/>
                <a:ea typeface="+mn-ea"/>
                <a:cs typeface="Arial" charset="0"/>
              </a:rPr>
            </a:br>
            <a:endParaRPr sz="1400" u="sng" dirty="0">
              <a:solidFill>
                <a:schemeClr val="accent2">
                  <a:lumMod val="75000"/>
                </a:schemeClr>
              </a:solidFill>
              <a:latin typeface="+mn-lt"/>
              <a:ea typeface="+mn-ea"/>
              <a:cs typeface="Arial" charset="0"/>
            </a:endParaRPr>
          </a:p>
        </p:txBody>
      </p:sp>
      <p:sp>
        <p:nvSpPr>
          <p:cNvPr id="7" name="Rectangle 3">
            <a:extLst>
              <a:ext uri="{FF2B5EF4-FFF2-40B4-BE49-F238E27FC236}">
                <a16:creationId xmlns:a16="http://schemas.microsoft.com/office/drawing/2014/main" id="{7D4F5D17-CBD2-47AC-B4F6-13267C8473C2}"/>
              </a:ext>
            </a:extLst>
          </p:cNvPr>
          <p:cNvSpPr>
            <a:spLocks noGrp="1" noChangeArrowheads="1"/>
          </p:cNvSpPr>
          <p:nvPr>
            <p:ph idx="1"/>
          </p:nvPr>
        </p:nvSpPr>
        <p:spPr>
          <a:xfrm>
            <a:off x="395536" y="1426964"/>
            <a:ext cx="8460472" cy="1092891"/>
          </a:xfrm>
        </p:spPr>
        <p:txBody>
          <a:bodyPr/>
          <a:lstStyle/>
          <a:p>
            <a:pPr>
              <a:lnSpc>
                <a:spcPct val="90000"/>
              </a:lnSpc>
              <a:defRPr/>
            </a:pPr>
            <a:r>
              <a:rPr altLang="fr-FR" sz="1000" b="1" dirty="0">
                <a:latin typeface="+mj-lt"/>
                <a:cs typeface="Calibri" panose="020F0502020204030204" pitchFamily="34" charset="0"/>
              </a:rPr>
              <a:t>Principe :</a:t>
            </a:r>
            <a:r>
              <a:rPr lang="fr-FR" altLang="fr-FR" sz="1000" b="1" dirty="0">
                <a:latin typeface="+mj-lt"/>
                <a:cs typeface="Calibri" panose="020F0502020204030204" pitchFamily="34" charset="0"/>
              </a:rPr>
              <a:t> </a:t>
            </a:r>
            <a:r>
              <a:rPr altLang="fr-FR" sz="1000" dirty="0">
                <a:latin typeface="+mj-lt"/>
                <a:cs typeface="Calibri" panose="020F0502020204030204" pitchFamily="34" charset="0"/>
              </a:rPr>
              <a:t>Les vœux des 2 participants doivent être identiques et formulés dans le même ordre.</a:t>
            </a:r>
            <a:r>
              <a:rPr lang="fr-FR" altLang="fr-FR" sz="1000" dirty="0">
                <a:latin typeface="+mj-lt"/>
                <a:cs typeface="Calibri" panose="020F0502020204030204" pitchFamily="34" charset="0"/>
              </a:rPr>
              <a:t> </a:t>
            </a:r>
          </a:p>
          <a:p>
            <a:pPr eaLnBrk="1" hangingPunct="1">
              <a:lnSpc>
                <a:spcPct val="90000"/>
              </a:lnSpc>
              <a:buFont typeface="Wingdings" pitchFamily="2" charset="2"/>
              <a:buNone/>
              <a:defRPr/>
            </a:pPr>
            <a:r>
              <a:rPr lang="fr-FR" altLang="fr-FR" sz="1000" dirty="0">
                <a:latin typeface="+mj-lt"/>
                <a:cs typeface="Calibri" panose="020F0502020204030204" pitchFamily="34" charset="0"/>
              </a:rPr>
              <a:t>Les candidats mutent tous les deux dans le même DPT. </a:t>
            </a:r>
          </a:p>
          <a:p>
            <a:pPr eaLnBrk="1" hangingPunct="1">
              <a:lnSpc>
                <a:spcPct val="90000"/>
              </a:lnSpc>
              <a:buFont typeface="Wingdings" pitchFamily="2" charset="2"/>
              <a:buNone/>
              <a:defRPr/>
            </a:pPr>
            <a:r>
              <a:rPr lang="fr-FR" altLang="fr-FR" sz="1000" dirty="0">
                <a:latin typeface="+mj-lt"/>
                <a:cs typeface="Calibri" panose="020F0502020204030204" pitchFamily="34" charset="0"/>
              </a:rPr>
              <a:t>C’est le plus petit barème qui entraîne l’affectation.</a:t>
            </a:r>
          </a:p>
          <a:p>
            <a:pPr eaLnBrk="1" hangingPunct="1">
              <a:lnSpc>
                <a:spcPct val="90000"/>
              </a:lnSpc>
              <a:buFont typeface="Wingdings" pitchFamily="2" charset="2"/>
              <a:buNone/>
              <a:defRPr/>
            </a:pPr>
            <a:endParaRPr lang="fr-FR" altLang="fr-FR" sz="1000" dirty="0">
              <a:latin typeface="+mj-lt"/>
              <a:cs typeface="Calibri" panose="020F0502020204030204" pitchFamily="34" charset="0"/>
            </a:endParaRPr>
          </a:p>
          <a:p>
            <a:pPr eaLnBrk="1" hangingPunct="1">
              <a:lnSpc>
                <a:spcPct val="90000"/>
              </a:lnSpc>
              <a:buFont typeface="Wingdings" pitchFamily="2" charset="2"/>
              <a:buNone/>
              <a:defRPr/>
            </a:pPr>
            <a:endParaRPr lang="fr-FR" altLang="fr-FR" sz="100" dirty="0">
              <a:latin typeface="+mj-lt"/>
              <a:cs typeface="Calibri" panose="020F0502020204030204" pitchFamily="34" charset="0"/>
            </a:endParaRPr>
          </a:p>
          <a:p>
            <a:pPr>
              <a:lnSpc>
                <a:spcPct val="90000"/>
              </a:lnSpc>
              <a:defRPr/>
            </a:pPr>
            <a:r>
              <a:rPr lang="fr-FR" altLang="fr-FR" sz="1000" b="1" dirty="0">
                <a:latin typeface="+mj-lt"/>
                <a:cs typeface="Calibri" panose="020F0502020204030204" pitchFamily="34" charset="0"/>
              </a:rPr>
              <a:t>Les bonifications</a:t>
            </a:r>
            <a:r>
              <a:rPr altLang="fr-FR" sz="1000" b="1" dirty="0">
                <a:latin typeface="+mj-lt"/>
                <a:cs typeface="Calibri" panose="020F0502020204030204" pitchFamily="34" charset="0"/>
              </a:rPr>
              <a:t> </a:t>
            </a:r>
            <a:r>
              <a:rPr lang="fr-FR" altLang="fr-FR" sz="1000" b="1" dirty="0">
                <a:latin typeface="+mj-lt"/>
                <a:cs typeface="Calibri" panose="020F0502020204030204" pitchFamily="34" charset="0"/>
              </a:rPr>
              <a:t>seront émises </a:t>
            </a:r>
            <a:r>
              <a:rPr altLang="fr-FR" sz="1000" b="1" dirty="0">
                <a:latin typeface="+mj-lt"/>
                <a:cs typeface="Calibri" panose="020F0502020204030204" pitchFamily="34" charset="0"/>
              </a:rPr>
              <a:t>UNIQUEMENT </a:t>
            </a:r>
            <a:r>
              <a:rPr lang="fr-FR" altLang="fr-FR" sz="1000" b="1" dirty="0">
                <a:latin typeface="+mj-lt"/>
                <a:cs typeface="Calibri" panose="020F0502020204030204" pitchFamily="34" charset="0"/>
              </a:rPr>
              <a:t>p</a:t>
            </a:r>
            <a:r>
              <a:rPr altLang="fr-FR" sz="1000" b="1" dirty="0">
                <a:latin typeface="+mj-lt"/>
                <a:cs typeface="Calibri" panose="020F0502020204030204" pitchFamily="34" charset="0"/>
              </a:rPr>
              <a:t>our les </a:t>
            </a:r>
            <a:r>
              <a:rPr altLang="fr-FR" sz="1000" b="1" dirty="0" err="1">
                <a:latin typeface="+mj-lt"/>
                <a:cs typeface="Calibri" panose="020F0502020204030204" pitchFamily="34" charset="0"/>
              </a:rPr>
              <a:t>candidats</a:t>
            </a:r>
            <a:r>
              <a:rPr altLang="fr-FR" sz="1000" b="1" dirty="0">
                <a:latin typeface="+mj-lt"/>
                <a:cs typeface="Calibri" panose="020F0502020204030204" pitchFamily="34" charset="0"/>
              </a:rPr>
              <a:t> CONJOINTS</a:t>
            </a:r>
            <a:r>
              <a:rPr lang="fr-FR" altLang="fr-FR" sz="1000" b="1" dirty="0">
                <a:latin typeface="+mj-lt"/>
                <a:cs typeface="Calibri" panose="020F0502020204030204" pitchFamily="34" charset="0"/>
              </a:rPr>
              <a:t> sur des vœux non restreints</a:t>
            </a:r>
            <a:r>
              <a:rPr altLang="fr-FR" sz="1000" b="1" dirty="0">
                <a:latin typeface="+mj-lt"/>
                <a:cs typeface="Calibri" panose="020F0502020204030204" pitchFamily="34" charset="0"/>
              </a:rPr>
              <a:t> </a:t>
            </a:r>
            <a:r>
              <a:rPr lang="fr-FR" altLang="fr-FR" sz="1000" b="1" dirty="0">
                <a:latin typeface="+mj-lt"/>
                <a:cs typeface="Calibri" panose="020F0502020204030204" pitchFamily="34" charset="0"/>
              </a:rPr>
              <a:t>à un type d’établissement </a:t>
            </a:r>
            <a:r>
              <a:rPr altLang="fr-FR" sz="1000" b="1" dirty="0">
                <a:latin typeface="+mj-lt"/>
                <a:cs typeface="Calibri" panose="020F0502020204030204" pitchFamily="34" charset="0"/>
              </a:rPr>
              <a:t>:</a:t>
            </a:r>
          </a:p>
        </p:txBody>
      </p:sp>
      <p:sp>
        <p:nvSpPr>
          <p:cNvPr id="3" name="ZoneTexte 2">
            <a:extLst>
              <a:ext uri="{FF2B5EF4-FFF2-40B4-BE49-F238E27FC236}">
                <a16:creationId xmlns:a16="http://schemas.microsoft.com/office/drawing/2014/main" id="{7E141AB7-74C6-42AF-B9A4-650CE3617E03}"/>
              </a:ext>
            </a:extLst>
          </p:cNvPr>
          <p:cNvSpPr txBox="1"/>
          <p:nvPr/>
        </p:nvSpPr>
        <p:spPr>
          <a:xfrm>
            <a:off x="251520" y="1057344"/>
            <a:ext cx="3275896" cy="261610"/>
          </a:xfrm>
          <a:prstGeom prst="rect">
            <a:avLst/>
          </a:prstGeom>
          <a:noFill/>
        </p:spPr>
        <p:txBody>
          <a:bodyPr wrap="square" rtlCol="0">
            <a:spAutoFit/>
          </a:bodyPr>
          <a:lstStyle/>
          <a:p>
            <a:pPr marL="171450" indent="-171450">
              <a:buFont typeface="Wingdings" panose="05000000000000000000" pitchFamily="2" charset="2"/>
              <a:buChar char="v"/>
            </a:pPr>
            <a:r>
              <a:rPr lang="fr-FR" sz="1100" b="1" u="sng" dirty="0">
                <a:latin typeface="+mj-lt"/>
                <a:cs typeface="Calibri" panose="020F0502020204030204" pitchFamily="34" charset="0"/>
              </a:rPr>
              <a:t>La mutation simultanée</a:t>
            </a:r>
          </a:p>
        </p:txBody>
      </p:sp>
      <p:sp>
        <p:nvSpPr>
          <p:cNvPr id="10" name="Titre 1">
            <a:extLst>
              <a:ext uri="{FF2B5EF4-FFF2-40B4-BE49-F238E27FC236}">
                <a16:creationId xmlns:a16="http://schemas.microsoft.com/office/drawing/2014/main" id="{CF0EE5C7-95A0-4DDF-93BF-C37FF759A0ED}"/>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sp>
        <p:nvSpPr>
          <p:cNvPr id="12" name="ZoneTexte 1">
            <a:extLst>
              <a:ext uri="{FF2B5EF4-FFF2-40B4-BE49-F238E27FC236}">
                <a16:creationId xmlns:a16="http://schemas.microsoft.com/office/drawing/2014/main" id="{0F5808D5-900D-4DDE-B785-6A4314E878E3}"/>
              </a:ext>
            </a:extLst>
          </p:cNvPr>
          <p:cNvSpPr txBox="1">
            <a:spLocks noChangeArrowheads="1"/>
          </p:cNvSpPr>
          <p:nvPr/>
        </p:nvSpPr>
        <p:spPr bwMode="auto">
          <a:xfrm>
            <a:off x="5037040" y="583935"/>
            <a:ext cx="1781847" cy="30777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1600" b="1">
                <a:solidFill>
                  <a:srgbClr val="5175B2"/>
                </a:solidFill>
                <a:latin typeface="Calibri" panose="020F0502020204030204" pitchFamily="34" charset="0"/>
              </a:defRPr>
            </a:lvl1pPr>
            <a:lvl2pPr marL="742950" indent="-285750">
              <a:spcBef>
                <a:spcPct val="20000"/>
              </a:spcBef>
              <a:buFont typeface="Arial" panose="020B0604020202020204" pitchFamily="34" charset="0"/>
              <a:buChar char="–"/>
              <a:defRPr sz="1600">
                <a:solidFill>
                  <a:srgbClr val="454545"/>
                </a:solidFill>
                <a:latin typeface="Calibri" panose="020F0502020204030204" pitchFamily="34" charset="0"/>
              </a:defRPr>
            </a:lvl2pPr>
            <a:lvl3pPr marL="1143000" indent="-228600">
              <a:spcBef>
                <a:spcPct val="20000"/>
              </a:spcBef>
              <a:buFont typeface="Arial" panose="020B0604020202020204" pitchFamily="34" charset="0"/>
              <a:buChar char="•"/>
              <a:defRPr sz="1600">
                <a:solidFill>
                  <a:srgbClr val="454545"/>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1400" dirty="0">
                <a:solidFill>
                  <a:srgbClr val="FF0000"/>
                </a:solidFill>
                <a:latin typeface="+mj-lt"/>
              </a:rPr>
              <a:t>INTER = INTRA</a:t>
            </a:r>
          </a:p>
        </p:txBody>
      </p:sp>
      <p:graphicFrame>
        <p:nvGraphicFramePr>
          <p:cNvPr id="13" name="Tableau 12">
            <a:extLst>
              <a:ext uri="{FF2B5EF4-FFF2-40B4-BE49-F238E27FC236}">
                <a16:creationId xmlns:a16="http://schemas.microsoft.com/office/drawing/2014/main" id="{8CA05FF1-B8A0-4977-8B96-78FB763826D9}"/>
              </a:ext>
            </a:extLst>
          </p:cNvPr>
          <p:cNvGraphicFramePr>
            <a:graphicFrameLocks noGrp="1"/>
          </p:cNvGraphicFramePr>
          <p:nvPr>
            <p:extLst>
              <p:ext uri="{D42A27DB-BD31-4B8C-83A1-F6EECF244321}">
                <p14:modId xmlns:p14="http://schemas.microsoft.com/office/powerpoint/2010/main" val="2486960390"/>
              </p:ext>
            </p:extLst>
          </p:nvPr>
        </p:nvGraphicFramePr>
        <p:xfrm>
          <a:off x="1465779" y="2653362"/>
          <a:ext cx="5976664" cy="1092891"/>
        </p:xfrm>
        <a:graphic>
          <a:graphicData uri="http://schemas.openxmlformats.org/drawingml/2006/table">
            <a:tbl>
              <a:tblPr firstCol="1" bandRow="1">
                <a:tableStyleId>{21E4AEA4-8DFA-4A89-87EB-49C32662AFE0}</a:tableStyleId>
              </a:tblPr>
              <a:tblGrid>
                <a:gridCol w="1800200">
                  <a:extLst>
                    <a:ext uri="{9D8B030D-6E8A-4147-A177-3AD203B41FA5}">
                      <a16:colId xmlns:a16="http://schemas.microsoft.com/office/drawing/2014/main" val="1975865650"/>
                    </a:ext>
                  </a:extLst>
                </a:gridCol>
                <a:gridCol w="4176464">
                  <a:extLst>
                    <a:ext uri="{9D8B030D-6E8A-4147-A177-3AD203B41FA5}">
                      <a16:colId xmlns:a16="http://schemas.microsoft.com/office/drawing/2014/main" val="2016340626"/>
                    </a:ext>
                  </a:extLst>
                </a:gridCol>
              </a:tblGrid>
              <a:tr h="5437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900" dirty="0">
                          <a:solidFill>
                            <a:schemeClr val="tx1"/>
                          </a:solidFill>
                          <a:latin typeface="+mj-lt"/>
                          <a:cs typeface="Calibri" panose="020F0502020204030204" pitchFamily="34" charset="0"/>
                        </a:rPr>
                        <a:t>100 points forfaitaires sur </a:t>
                      </a:r>
                      <a:endParaRPr lang="fr-FR" sz="900" b="1" dirty="0">
                        <a:solidFill>
                          <a:schemeClr val="tx1"/>
                        </a:solidFill>
                        <a:latin typeface="+mj-lt"/>
                        <a:ea typeface="+mn-ea"/>
                        <a:cs typeface="Times New Roman"/>
                      </a:endParaRPr>
                    </a:p>
                  </a:txBody>
                  <a:tcPr anchor="ctr">
                    <a:solidFill>
                      <a:srgbClr val="FFC6CA"/>
                    </a:solidFill>
                  </a:tcPr>
                </a:tc>
                <a:tc>
                  <a:txBody>
                    <a:bodyPr/>
                    <a:lstStyle/>
                    <a:p>
                      <a:pPr marL="171450" indent="-171450" eaLnBrk="1" hangingPunct="1">
                        <a:lnSpc>
                          <a:spcPct val="90000"/>
                        </a:lnSpc>
                        <a:buFont typeface="Wingdings" panose="05000000000000000000" pitchFamily="2" charset="2"/>
                        <a:buChar char="§"/>
                        <a:defRPr/>
                      </a:pPr>
                      <a:r>
                        <a:rPr lang="fr-FR" altLang="fr-FR" sz="900" dirty="0">
                          <a:latin typeface="+mj-lt"/>
                          <a:cs typeface="Calibri" panose="020F0502020204030204" pitchFamily="34" charset="0"/>
                        </a:rPr>
                        <a:t>Le vœu DPT </a:t>
                      </a:r>
                    </a:p>
                    <a:p>
                      <a:pPr marL="171450" indent="-171450" eaLnBrk="1" hangingPunct="1">
                        <a:lnSpc>
                          <a:spcPct val="90000"/>
                        </a:lnSpc>
                        <a:buFont typeface="Wingdings" panose="05000000000000000000" pitchFamily="2" charset="2"/>
                        <a:buChar char="§"/>
                        <a:defRPr/>
                      </a:pPr>
                      <a:r>
                        <a:rPr lang="fr-FR" altLang="fr-FR" sz="900" dirty="0">
                          <a:latin typeface="+mj-lt"/>
                          <a:cs typeface="Calibri" panose="020F0502020204030204" pitchFamily="34" charset="0"/>
                        </a:rPr>
                        <a:t>Le vœu ZRD </a:t>
                      </a:r>
                    </a:p>
                    <a:p>
                      <a:pPr marL="171450" indent="-171450" eaLnBrk="1" hangingPunct="1">
                        <a:lnSpc>
                          <a:spcPct val="90000"/>
                        </a:lnSpc>
                        <a:buFont typeface="Wingdings" panose="05000000000000000000" pitchFamily="2" charset="2"/>
                        <a:buChar char="§"/>
                        <a:defRPr/>
                      </a:pPr>
                      <a:r>
                        <a:rPr lang="fr-FR" altLang="fr-FR" sz="900" dirty="0">
                          <a:latin typeface="+mj-lt"/>
                          <a:cs typeface="Calibri" panose="020F0502020204030204" pitchFamily="34" charset="0"/>
                        </a:rPr>
                        <a:t>Le vœu ZRA</a:t>
                      </a:r>
                    </a:p>
                  </a:txBody>
                  <a:tcPr anchor="ctr">
                    <a:solidFill>
                      <a:srgbClr val="FFC6CA">
                        <a:alpha val="40000"/>
                      </a:srgbClr>
                    </a:solidFill>
                  </a:tcPr>
                </a:tc>
                <a:extLst>
                  <a:ext uri="{0D108BD9-81ED-4DB2-BD59-A6C34878D82A}">
                    <a16:rowId xmlns:a16="http://schemas.microsoft.com/office/drawing/2014/main" val="3776911392"/>
                  </a:ext>
                </a:extLst>
              </a:tr>
              <a:tr h="549164">
                <a:tc>
                  <a:txBody>
                    <a:bodyPr/>
                    <a:lstStyle/>
                    <a:p>
                      <a:pPr algn="ctr" eaLnBrk="1" hangingPunct="1">
                        <a:lnSpc>
                          <a:spcPct val="90000"/>
                        </a:lnSpc>
                        <a:buFont typeface="Wingdings" pitchFamily="2" charset="2"/>
                        <a:buNone/>
                        <a:defRPr/>
                      </a:pPr>
                      <a:r>
                        <a:rPr lang="fr-FR" altLang="fr-FR" sz="900" dirty="0">
                          <a:solidFill>
                            <a:schemeClr val="tx1"/>
                          </a:solidFill>
                          <a:latin typeface="+mj-lt"/>
                          <a:cs typeface="Calibri" panose="020F0502020204030204" pitchFamily="34" charset="0"/>
                        </a:rPr>
                        <a:t>30 points forfaitaires sur  </a:t>
                      </a:r>
                    </a:p>
                  </a:txBody>
                  <a:tcPr anchor="ctr">
                    <a:solidFill>
                      <a:srgbClr val="95FFE3"/>
                    </a:solidFill>
                  </a:tcPr>
                </a:tc>
                <a:tc>
                  <a:txBody>
                    <a:bodyPr/>
                    <a:lstStyle/>
                    <a:p>
                      <a:pPr marL="171450" indent="-171450" eaLnBrk="1" hangingPunct="1">
                        <a:lnSpc>
                          <a:spcPct val="90000"/>
                        </a:lnSpc>
                        <a:buFont typeface="Wingdings" panose="05000000000000000000" pitchFamily="2" charset="2"/>
                        <a:buChar char="§"/>
                        <a:defRPr/>
                      </a:pPr>
                      <a:r>
                        <a:rPr lang="fr-FR" altLang="fr-FR" sz="900" dirty="0">
                          <a:latin typeface="+mj-lt"/>
                          <a:cs typeface="Calibri" panose="020F0502020204030204" pitchFamily="34" charset="0"/>
                        </a:rPr>
                        <a:t>Les vœux COM</a:t>
                      </a:r>
                    </a:p>
                    <a:p>
                      <a:pPr marL="171450" indent="-171450" eaLnBrk="1" hangingPunct="1">
                        <a:lnSpc>
                          <a:spcPct val="90000"/>
                        </a:lnSpc>
                        <a:buFont typeface="Wingdings" panose="05000000000000000000" pitchFamily="2" charset="2"/>
                        <a:buChar char="§"/>
                        <a:defRPr/>
                      </a:pPr>
                      <a:r>
                        <a:rPr lang="fr-FR" altLang="fr-FR" sz="900" dirty="0">
                          <a:latin typeface="+mj-lt"/>
                          <a:cs typeface="Calibri" panose="020F0502020204030204" pitchFamily="34" charset="0"/>
                        </a:rPr>
                        <a:t>Les vœux GEO</a:t>
                      </a:r>
                    </a:p>
                    <a:p>
                      <a:pPr marL="171450" indent="-171450" eaLnBrk="1" hangingPunct="1">
                        <a:lnSpc>
                          <a:spcPct val="90000"/>
                        </a:lnSpc>
                        <a:buFont typeface="Wingdings" panose="05000000000000000000" pitchFamily="2" charset="2"/>
                        <a:buChar char="§"/>
                        <a:defRPr/>
                      </a:pPr>
                      <a:r>
                        <a:rPr lang="fr-FR" altLang="fr-FR" sz="900" dirty="0">
                          <a:latin typeface="+mj-lt"/>
                          <a:cs typeface="Calibri" panose="020F0502020204030204" pitchFamily="34" charset="0"/>
                        </a:rPr>
                        <a:t>Les vœux ZRE</a:t>
                      </a:r>
                    </a:p>
                  </a:txBody>
                  <a:tcPr anchor="ctr">
                    <a:solidFill>
                      <a:srgbClr val="95FFE3">
                        <a:alpha val="40000"/>
                      </a:srgbClr>
                    </a:solidFill>
                  </a:tcPr>
                </a:tc>
                <a:extLst>
                  <a:ext uri="{0D108BD9-81ED-4DB2-BD59-A6C34878D82A}">
                    <a16:rowId xmlns:a16="http://schemas.microsoft.com/office/drawing/2014/main" val="3732524203"/>
                  </a:ext>
                </a:extLst>
              </a:tr>
            </a:tbl>
          </a:graphicData>
        </a:graphic>
      </p:graphicFrame>
      <p:sp>
        <p:nvSpPr>
          <p:cNvPr id="2" name="ZoneTexte 1">
            <a:extLst>
              <a:ext uri="{FF2B5EF4-FFF2-40B4-BE49-F238E27FC236}">
                <a16:creationId xmlns:a16="http://schemas.microsoft.com/office/drawing/2014/main" id="{4C06332B-F48A-40F0-9546-E027B24E7154}"/>
              </a:ext>
            </a:extLst>
          </p:cNvPr>
          <p:cNvSpPr txBox="1"/>
          <p:nvPr/>
        </p:nvSpPr>
        <p:spPr>
          <a:xfrm>
            <a:off x="377788" y="4342363"/>
            <a:ext cx="8388424" cy="400110"/>
          </a:xfrm>
          <a:prstGeom prst="rect">
            <a:avLst/>
          </a:prstGeom>
          <a:noFill/>
        </p:spPr>
        <p:txBody>
          <a:bodyPr wrap="square" rtlCol="0">
            <a:spAutoFit/>
          </a:bodyPr>
          <a:lstStyle/>
          <a:p>
            <a:r>
              <a:rPr lang="fr-FR" sz="1000" b="1" dirty="0"/>
              <a:t>Si vous avez validé une mutation simultanée sur un département hors académie de Versailles, vous avez la possibilité de le modifier en rouge sur votre demande de confirmation de mutation.</a:t>
            </a:r>
          </a:p>
        </p:txBody>
      </p:sp>
      <p:sp>
        <p:nvSpPr>
          <p:cNvPr id="4" name="Espace réservé du numéro de diapositive 3">
            <a:extLst>
              <a:ext uri="{FF2B5EF4-FFF2-40B4-BE49-F238E27FC236}">
                <a16:creationId xmlns:a16="http://schemas.microsoft.com/office/drawing/2014/main" id="{6464DC92-0615-7D49-C0C8-0C2F95F301D3}"/>
              </a:ext>
            </a:extLst>
          </p:cNvPr>
          <p:cNvSpPr>
            <a:spLocks noGrp="1"/>
          </p:cNvSpPr>
          <p:nvPr>
            <p:ph type="sldNum" sz="quarter" idx="12"/>
          </p:nvPr>
        </p:nvSpPr>
        <p:spPr/>
        <p:txBody>
          <a:bodyPr/>
          <a:lstStyle/>
          <a:p>
            <a:fld id="{8D975B2B-22EA-44C7-93D2-0F63216891EC}" type="slidenum">
              <a:rPr lang="fr-FR" smtClean="0"/>
              <a:t>20</a:t>
            </a:fld>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66FAA46-730C-40B8-8733-416EE2DB5CF7}"/>
              </a:ext>
            </a:extLst>
          </p:cNvPr>
          <p:cNvSpPr>
            <a:spLocks noGrp="1"/>
          </p:cNvSpPr>
          <p:nvPr>
            <p:ph idx="1"/>
          </p:nvPr>
        </p:nvSpPr>
        <p:spPr>
          <a:xfrm>
            <a:off x="353367" y="737823"/>
            <a:ext cx="7704856" cy="1251485"/>
          </a:xfrm>
        </p:spPr>
        <p:txBody>
          <a:bodyPr/>
          <a:lstStyle/>
          <a:p>
            <a:pPr marL="171450" indent="-171450">
              <a:buFont typeface="Wingdings" panose="05000000000000000000" pitchFamily="2" charset="2"/>
              <a:buChar char="v"/>
              <a:defRPr/>
            </a:pPr>
            <a:r>
              <a:rPr lang="fr-FR" sz="1100" b="1" u="sng" dirty="0">
                <a:latin typeface="+mj-lt"/>
                <a:cs typeface="Calibri" panose="020F0502020204030204" pitchFamily="34" charset="0"/>
              </a:rPr>
              <a:t>Les d</a:t>
            </a:r>
            <a:r>
              <a:rPr sz="1100" b="1" u="sng" dirty="0" err="1">
                <a:latin typeface="+mj-lt"/>
                <a:cs typeface="Calibri" panose="020F0502020204030204" pitchFamily="34" charset="0"/>
              </a:rPr>
              <a:t>emandes</a:t>
            </a:r>
            <a:r>
              <a:rPr sz="1100" b="1" u="sng" dirty="0">
                <a:latin typeface="+mj-lt"/>
                <a:cs typeface="Calibri" panose="020F0502020204030204" pitchFamily="34" charset="0"/>
              </a:rPr>
              <a:t> au </a:t>
            </a:r>
            <a:r>
              <a:rPr sz="1100" b="1" u="sng" dirty="0" err="1">
                <a:latin typeface="+mj-lt"/>
                <a:cs typeface="Calibri" panose="020F0502020204030204" pitchFamily="34" charset="0"/>
              </a:rPr>
              <a:t>titre</a:t>
            </a:r>
            <a:r>
              <a:rPr sz="1100" b="1" u="sng" dirty="0">
                <a:latin typeface="+mj-lt"/>
                <a:cs typeface="Calibri" panose="020F0502020204030204" pitchFamily="34" charset="0"/>
              </a:rPr>
              <a:t> du handicap</a:t>
            </a:r>
          </a:p>
          <a:p>
            <a:pPr>
              <a:defRPr/>
            </a:pPr>
            <a:endParaRPr sz="1500" u="sng" dirty="0"/>
          </a:p>
        </p:txBody>
      </p:sp>
      <p:sp>
        <p:nvSpPr>
          <p:cNvPr id="4" name="Rectangle 3">
            <a:extLst>
              <a:ext uri="{FF2B5EF4-FFF2-40B4-BE49-F238E27FC236}">
                <a16:creationId xmlns:a16="http://schemas.microsoft.com/office/drawing/2014/main" id="{7F7429C5-6AC7-4A72-A4BF-50587A44A2AA}"/>
              </a:ext>
            </a:extLst>
          </p:cNvPr>
          <p:cNvSpPr txBox="1">
            <a:spLocks noChangeArrowheads="1"/>
          </p:cNvSpPr>
          <p:nvPr/>
        </p:nvSpPr>
        <p:spPr bwMode="auto">
          <a:xfrm>
            <a:off x="353367" y="985616"/>
            <a:ext cx="8478142" cy="247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Font typeface="Arial" charset="0"/>
              <a:buChar char="•"/>
              <a:defRPr lang="fr-FR" sz="1600" b="1" kern="1200" dirty="0">
                <a:solidFill>
                  <a:srgbClr val="5175B2"/>
                </a:solidFill>
                <a:latin typeface="+mn-lt"/>
                <a:ea typeface="+mn-ea"/>
                <a:cs typeface="+mn-cs"/>
              </a:defRPr>
            </a:lvl1pPr>
            <a:lvl2pPr marL="742950" indent="-285750" algn="l" rtl="0" eaLnBrk="0" fontAlgn="base" hangingPunct="0">
              <a:spcBef>
                <a:spcPct val="20000"/>
              </a:spcBef>
              <a:spcAft>
                <a:spcPct val="0"/>
              </a:spcAft>
              <a:buFont typeface="Arial" charset="0"/>
              <a:buChar char="–"/>
              <a:defRPr lang="fr-FR" sz="1600" kern="1200" dirty="0">
                <a:solidFill>
                  <a:srgbClr val="454545"/>
                </a:solidFill>
                <a:latin typeface="+mn-lt"/>
                <a:ea typeface="+mn-ea"/>
                <a:cs typeface="+mn-cs"/>
              </a:defRPr>
            </a:lvl2pPr>
            <a:lvl3pPr marL="1143000" indent="-228600" algn="l" rtl="0" eaLnBrk="0" fontAlgn="base" hangingPunct="0">
              <a:spcBef>
                <a:spcPct val="20000"/>
              </a:spcBef>
              <a:spcAft>
                <a:spcPct val="0"/>
              </a:spcAft>
              <a:buFont typeface="Arial" charset="0"/>
              <a:buChar char="•"/>
              <a:defRPr lang="fr-FR" sz="1600" kern="1200" dirty="0">
                <a:solidFill>
                  <a:srgbClr val="454545"/>
                </a:solidFill>
                <a:latin typeface="Calibri"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fr-FR" altLang="fr-FR" sz="1000" dirty="0">
                <a:solidFill>
                  <a:schemeClr val="tx1"/>
                </a:solidFill>
                <a:latin typeface="+mj-lt"/>
                <a:cs typeface="Calibri" panose="020F0502020204030204" pitchFamily="34" charset="0"/>
              </a:rPr>
              <a:t>Principe</a:t>
            </a:r>
            <a:r>
              <a:rPr altLang="fr-FR" sz="1000" dirty="0">
                <a:solidFill>
                  <a:schemeClr val="tx1"/>
                </a:solidFill>
                <a:latin typeface="+mj-lt"/>
                <a:cs typeface="Calibri" panose="020F0502020204030204" pitchFamily="34" charset="0"/>
              </a:rPr>
              <a:t> </a:t>
            </a:r>
            <a:r>
              <a:rPr altLang="fr-FR" sz="1000" b="0" dirty="0">
                <a:solidFill>
                  <a:schemeClr val="tx1"/>
                </a:solidFill>
                <a:latin typeface="+mj-lt"/>
                <a:cs typeface="Calibri" panose="020F0502020204030204" pitchFamily="34" charset="0"/>
              </a:rPr>
              <a:t>: </a:t>
            </a:r>
            <a:r>
              <a:rPr lang="fr-FR" altLang="fr-FR" sz="1000" b="0" dirty="0">
                <a:solidFill>
                  <a:schemeClr val="tx1"/>
                </a:solidFill>
                <a:latin typeface="+mj-lt"/>
                <a:cs typeface="Calibri" panose="020F0502020204030204" pitchFamily="34" charset="0"/>
              </a:rPr>
              <a:t>la mutation demandée </a:t>
            </a:r>
            <a:r>
              <a:rPr lang="fr-FR" altLang="fr-FR" sz="1000" b="0" dirty="0">
                <a:solidFill>
                  <a:schemeClr val="tx1"/>
                </a:solidFill>
                <a:cs typeface="Calibri" panose="020F0502020204030204" pitchFamily="34" charset="0"/>
              </a:rPr>
              <a:t>permet l’amélioration de </a:t>
            </a:r>
            <a:r>
              <a:rPr lang="fr-FR" altLang="fr-FR" sz="1000" b="0" dirty="0">
                <a:solidFill>
                  <a:schemeClr val="tx1"/>
                </a:solidFill>
                <a:latin typeface="+mj-lt"/>
                <a:cs typeface="Calibri" panose="020F0502020204030204" pitchFamily="34" charset="0"/>
              </a:rPr>
              <a:t>la prise en charge médicale de la personne reconnue handicapée (intéressé ou conjoint) ou d’un enfant souffrant d’une maladie grave. </a:t>
            </a:r>
          </a:p>
          <a:p>
            <a:pPr marL="0" indent="0" eaLnBrk="1" hangingPunct="1">
              <a:buNone/>
              <a:defRPr/>
            </a:pPr>
            <a:endParaRPr lang="fr-FR" altLang="fr-FR" sz="1000" b="0" dirty="0">
              <a:solidFill>
                <a:schemeClr val="tx1"/>
              </a:solidFill>
              <a:latin typeface="+mj-lt"/>
              <a:cs typeface="Calibri" panose="020F0502020204030204" pitchFamily="34" charset="0"/>
            </a:endParaRPr>
          </a:p>
          <a:p>
            <a:pPr marL="0" indent="0" eaLnBrk="1" hangingPunct="1">
              <a:buNone/>
              <a:defRPr/>
            </a:pPr>
            <a:r>
              <a:rPr lang="fr-FR" altLang="fr-FR" sz="1000" dirty="0">
                <a:solidFill>
                  <a:schemeClr val="tx1"/>
                </a:solidFill>
                <a:latin typeface="+mj-lt"/>
                <a:cs typeface="Calibri" panose="020F0502020204030204" pitchFamily="34" charset="0"/>
              </a:rPr>
              <a:t>Mê</a:t>
            </a:r>
            <a:r>
              <a:rPr altLang="fr-FR" sz="1000" dirty="0">
                <a:solidFill>
                  <a:schemeClr val="tx1"/>
                </a:solidFill>
                <a:latin typeface="+mj-lt"/>
                <a:cs typeface="Calibri" panose="020F0502020204030204" pitchFamily="34" charset="0"/>
              </a:rPr>
              <a:t>me si un dossier a été déposé au titre du mouvement INTER,  </a:t>
            </a:r>
            <a:r>
              <a:rPr altLang="fr-FR" sz="1000" u="sng" dirty="0">
                <a:solidFill>
                  <a:schemeClr val="tx1"/>
                </a:solidFill>
                <a:latin typeface="+mj-lt"/>
                <a:cs typeface="Calibri" panose="020F0502020204030204" pitchFamily="34" charset="0"/>
              </a:rPr>
              <a:t>une nouvelle demande INTRA doit être déposée </a:t>
            </a:r>
            <a:r>
              <a:rPr altLang="fr-FR" sz="1000" dirty="0">
                <a:solidFill>
                  <a:schemeClr val="tx1"/>
                </a:solidFill>
                <a:latin typeface="+mj-lt"/>
                <a:cs typeface="Calibri" panose="020F0502020204030204" pitchFamily="34" charset="0"/>
              </a:rPr>
              <a:t>auprès du service médical.</a:t>
            </a:r>
            <a:endParaRPr lang="fr-FR" altLang="fr-FR" sz="1000" dirty="0">
              <a:solidFill>
                <a:schemeClr val="tx1"/>
              </a:solidFill>
              <a:latin typeface="+mj-lt"/>
              <a:cs typeface="Calibri" panose="020F0502020204030204" pitchFamily="34" charset="0"/>
            </a:endParaRPr>
          </a:p>
          <a:p>
            <a:pPr lvl="1" eaLnBrk="1" hangingPunct="1">
              <a:buFont typeface="Wingdings" pitchFamily="2" charset="2"/>
              <a:buNone/>
              <a:defRPr/>
            </a:pPr>
            <a:endParaRPr altLang="fr-FR" sz="1000" dirty="0">
              <a:solidFill>
                <a:schemeClr val="tx1"/>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1000" u="sng" dirty="0">
              <a:solidFill>
                <a:srgbClr val="000000"/>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1000" u="sng" dirty="0">
              <a:solidFill>
                <a:srgbClr val="000000"/>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1000" u="sng" dirty="0">
              <a:solidFill>
                <a:srgbClr val="000000"/>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1000" u="sng" dirty="0">
              <a:solidFill>
                <a:srgbClr val="000000"/>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1000" u="sng" dirty="0">
              <a:solidFill>
                <a:srgbClr val="000000"/>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1000" u="sng" dirty="0">
              <a:solidFill>
                <a:srgbClr val="000000"/>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600" u="sng" dirty="0">
              <a:solidFill>
                <a:srgbClr val="000000"/>
              </a:solidFill>
              <a:latin typeface="+mj-lt"/>
              <a:cs typeface="Calibri" panose="020F0502020204030204" pitchFamily="34" charset="0"/>
            </a:endParaRPr>
          </a:p>
          <a:p>
            <a:pPr marL="0" lvl="0" indent="0" eaLnBrk="1" fontAlgn="auto" hangingPunct="1">
              <a:spcBef>
                <a:spcPts val="0"/>
              </a:spcBef>
              <a:spcAft>
                <a:spcPts val="500"/>
              </a:spcAft>
              <a:buNone/>
              <a:defRPr/>
            </a:pPr>
            <a:endParaRPr lang="fr-FR" altLang="fr-FR" sz="200" u="sng" dirty="0">
              <a:solidFill>
                <a:srgbClr val="000000"/>
              </a:solidFill>
              <a:latin typeface="+mj-lt"/>
              <a:cs typeface="Calibri" panose="020F0502020204030204" pitchFamily="34" charset="0"/>
            </a:endParaRPr>
          </a:p>
          <a:p>
            <a:pPr marL="172800" lvl="0" indent="-172800" eaLnBrk="1" fontAlgn="auto" hangingPunct="1">
              <a:spcBef>
                <a:spcPts val="0"/>
              </a:spcBef>
              <a:spcAft>
                <a:spcPts val="1000"/>
              </a:spcAft>
              <a:buFont typeface="Wingdings" panose="05000000000000000000" pitchFamily="2" charset="2"/>
              <a:buChar char="v"/>
              <a:defRPr/>
            </a:pPr>
            <a:r>
              <a:rPr lang="fr-FR" altLang="fr-FR" sz="1100" u="sng" dirty="0">
                <a:solidFill>
                  <a:srgbClr val="000000"/>
                </a:solidFill>
                <a:latin typeface="+mj-lt"/>
                <a:cs typeface="Calibri" panose="020F0502020204030204" pitchFamily="34" charset="0"/>
              </a:rPr>
              <a:t>Les situations sociales</a:t>
            </a:r>
          </a:p>
          <a:p>
            <a:pPr marL="0" lvl="0" indent="0" algn="just" eaLnBrk="1" fontAlgn="auto" hangingPunct="1">
              <a:spcBef>
                <a:spcPts val="0"/>
              </a:spcBef>
              <a:spcAft>
                <a:spcPts val="0"/>
              </a:spcAft>
              <a:buNone/>
              <a:defRPr/>
            </a:pPr>
            <a:r>
              <a:rPr lang="fr-FR" sz="1000" b="0" dirty="0">
                <a:solidFill>
                  <a:schemeClr val="tx1"/>
                </a:solidFill>
                <a:latin typeface="+mj-lt"/>
                <a:cs typeface="Calibri" panose="020F0502020204030204" pitchFamily="34" charset="0"/>
              </a:rPr>
              <a:t>À titre exceptionnel, les situations sociales particulièrement graves seront examinées par le service social. </a:t>
            </a:r>
          </a:p>
          <a:p>
            <a:pPr marL="0" lvl="0" indent="0" algn="just" eaLnBrk="1" fontAlgn="auto" hangingPunct="1">
              <a:spcBef>
                <a:spcPts val="0"/>
              </a:spcBef>
              <a:spcAft>
                <a:spcPts val="0"/>
              </a:spcAft>
              <a:buNone/>
              <a:defRPr/>
            </a:pPr>
            <a:r>
              <a:rPr lang="fr-FR" sz="1000" b="0" dirty="0">
                <a:solidFill>
                  <a:schemeClr val="tx1"/>
                </a:solidFill>
                <a:latin typeface="+mj-lt"/>
                <a:cs typeface="Calibri" panose="020F0502020204030204" pitchFamily="34" charset="0"/>
              </a:rPr>
              <a:t>Les demandes sont à adresser à : </a:t>
            </a:r>
            <a:r>
              <a:rPr lang="fr-FR" sz="1000" b="0" dirty="0">
                <a:solidFill>
                  <a:schemeClr val="tx1"/>
                </a:solidFill>
                <a:latin typeface="+mj-lt"/>
                <a:cs typeface="Calibri" panose="020F0502020204030204" pitchFamily="34" charset="0"/>
                <a:hlinkClick r:id="rId2"/>
              </a:rPr>
              <a:t>ce.smis@ac-versailles.fr</a:t>
            </a:r>
            <a:endParaRPr lang="fr-FR" sz="1000" b="0" dirty="0">
              <a:solidFill>
                <a:schemeClr val="tx1"/>
              </a:solidFill>
              <a:latin typeface="+mj-lt"/>
              <a:cs typeface="Calibri" panose="020F0502020204030204" pitchFamily="34" charset="0"/>
            </a:endParaRPr>
          </a:p>
          <a:p>
            <a:pPr marL="0" lvl="0" indent="0" algn="just" eaLnBrk="1" fontAlgn="auto" hangingPunct="1">
              <a:spcBef>
                <a:spcPts val="0"/>
              </a:spcBef>
              <a:spcAft>
                <a:spcPts val="0"/>
              </a:spcAft>
              <a:buNone/>
              <a:defRPr/>
            </a:pPr>
            <a:endParaRPr lang="fr-FR" sz="1000" b="0" dirty="0">
              <a:solidFill>
                <a:schemeClr val="tx1"/>
              </a:solidFill>
              <a:latin typeface="+mj-lt"/>
              <a:cs typeface="Calibri" panose="020F0502020204030204" pitchFamily="34" charset="0"/>
            </a:endParaRPr>
          </a:p>
          <a:p>
            <a:pPr marL="0" lvl="0" indent="0" algn="just" eaLnBrk="1" fontAlgn="auto" hangingPunct="1">
              <a:spcBef>
                <a:spcPts val="0"/>
              </a:spcBef>
              <a:spcAft>
                <a:spcPts val="500"/>
              </a:spcAft>
              <a:buNone/>
              <a:defRPr/>
            </a:pPr>
            <a:r>
              <a:rPr lang="fr-FR" sz="1000" dirty="0">
                <a:solidFill>
                  <a:schemeClr val="tx1"/>
                </a:solidFill>
                <a:latin typeface="+mj-lt"/>
                <a:cs typeface="Calibri" panose="020F0502020204030204" pitchFamily="34" charset="0"/>
              </a:rPr>
              <a:t>Aucune bonification ne peut être accordée à ce titre mais les intéressés bénéficieront d’un suivi particulier par les services de la DPE.</a:t>
            </a:r>
          </a:p>
        </p:txBody>
      </p:sp>
      <p:sp>
        <p:nvSpPr>
          <p:cNvPr id="9" name="Titre 1">
            <a:extLst>
              <a:ext uri="{FF2B5EF4-FFF2-40B4-BE49-F238E27FC236}">
                <a16:creationId xmlns:a16="http://schemas.microsoft.com/office/drawing/2014/main" id="{B2AAF90C-4FC1-498D-BC2C-83A4DDF6DA46}"/>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graphicFrame>
        <p:nvGraphicFramePr>
          <p:cNvPr id="11" name="Tableau 10">
            <a:extLst>
              <a:ext uri="{FF2B5EF4-FFF2-40B4-BE49-F238E27FC236}">
                <a16:creationId xmlns:a16="http://schemas.microsoft.com/office/drawing/2014/main" id="{8C8F88CA-C2FD-4A2C-A402-45284AD02FCA}"/>
              </a:ext>
            </a:extLst>
          </p:cNvPr>
          <p:cNvGraphicFramePr>
            <a:graphicFrameLocks noGrp="1"/>
          </p:cNvGraphicFramePr>
          <p:nvPr>
            <p:extLst>
              <p:ext uri="{D42A27DB-BD31-4B8C-83A1-F6EECF244321}">
                <p14:modId xmlns:p14="http://schemas.microsoft.com/office/powerpoint/2010/main" val="810334746"/>
              </p:ext>
            </p:extLst>
          </p:nvPr>
        </p:nvGraphicFramePr>
        <p:xfrm>
          <a:off x="360001" y="1917539"/>
          <a:ext cx="8424658" cy="1406829"/>
        </p:xfrm>
        <a:graphic>
          <a:graphicData uri="http://schemas.openxmlformats.org/drawingml/2006/table">
            <a:tbl>
              <a:tblPr firstCol="1" bandRow="1">
                <a:tableStyleId>{21E4AEA4-8DFA-4A89-87EB-49C32662AFE0}</a:tableStyleId>
              </a:tblPr>
              <a:tblGrid>
                <a:gridCol w="1767633">
                  <a:extLst>
                    <a:ext uri="{9D8B030D-6E8A-4147-A177-3AD203B41FA5}">
                      <a16:colId xmlns:a16="http://schemas.microsoft.com/office/drawing/2014/main" val="1975865650"/>
                    </a:ext>
                  </a:extLst>
                </a:gridCol>
                <a:gridCol w="6657025">
                  <a:extLst>
                    <a:ext uri="{9D8B030D-6E8A-4147-A177-3AD203B41FA5}">
                      <a16:colId xmlns:a16="http://schemas.microsoft.com/office/drawing/2014/main" val="2016340626"/>
                    </a:ext>
                  </a:extLst>
                </a:gridCol>
              </a:tblGrid>
              <a:tr h="5660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900" dirty="0">
                          <a:solidFill>
                            <a:schemeClr val="tx1"/>
                          </a:solidFill>
                          <a:latin typeface="+mj-lt"/>
                          <a:cs typeface="Calibri" panose="020F0502020204030204" pitchFamily="34" charset="0"/>
                        </a:rPr>
                        <a:t>Bénéficiaires :</a:t>
                      </a:r>
                      <a:endParaRPr lang="fr-FR" sz="900" b="1" dirty="0">
                        <a:solidFill>
                          <a:schemeClr val="tx1"/>
                        </a:solidFill>
                        <a:latin typeface="+mj-lt"/>
                        <a:ea typeface="+mn-ea"/>
                        <a:cs typeface="Times New Roman"/>
                      </a:endParaRPr>
                    </a:p>
                  </a:txBody>
                  <a:tcPr anchor="ctr">
                    <a:solidFill>
                      <a:srgbClr val="C6C6EA"/>
                    </a:solidFill>
                  </a:tcPr>
                </a:tc>
                <a:tc>
                  <a:txBody>
                    <a:bodyPr/>
                    <a:lstStyle/>
                    <a:p>
                      <a:pPr marL="180000" lvl="1" indent="-171450" eaLnBrk="1" hangingPunct="1">
                        <a:buFont typeface="Wingdings" panose="05000000000000000000" pitchFamily="2" charset="2"/>
                        <a:buChar char="§"/>
                        <a:defRPr/>
                      </a:pPr>
                      <a:r>
                        <a:rPr lang="fr-FR" altLang="fr-FR" sz="900" dirty="0">
                          <a:solidFill>
                            <a:schemeClr val="tx1"/>
                          </a:solidFill>
                          <a:latin typeface="+mj-lt"/>
                          <a:cs typeface="Calibri" panose="020F0502020204030204" pitchFamily="34" charset="0"/>
                        </a:rPr>
                        <a:t>les personnels bénéficiaires de l’obligation d’emploi, ou ayant la RQTH (reconnaissance de travailleur handicapé)</a:t>
                      </a:r>
                    </a:p>
                    <a:p>
                      <a:pPr marL="180000" lvl="1" indent="-171450" eaLnBrk="1" hangingPunct="1">
                        <a:buFont typeface="Wingdings" panose="05000000000000000000" pitchFamily="2" charset="2"/>
                        <a:buChar char="§"/>
                        <a:defRPr/>
                      </a:pPr>
                      <a:r>
                        <a:rPr lang="fr-FR" altLang="fr-FR" sz="900" dirty="0">
                          <a:solidFill>
                            <a:schemeClr val="tx1"/>
                          </a:solidFill>
                          <a:latin typeface="+mj-lt"/>
                          <a:cs typeface="Calibri" panose="020F0502020204030204" pitchFamily="34" charset="0"/>
                        </a:rPr>
                        <a:t>les personnels dont le conjoint est RQTH</a:t>
                      </a:r>
                    </a:p>
                    <a:p>
                      <a:pPr marL="180000" lvl="1" indent="-171450" eaLnBrk="1" hangingPunct="1">
                        <a:buFont typeface="Wingdings" panose="05000000000000000000" pitchFamily="2" charset="2"/>
                        <a:buChar char="§"/>
                        <a:defRPr/>
                      </a:pPr>
                      <a:r>
                        <a:rPr lang="fr-FR" altLang="fr-FR" sz="900" dirty="0">
                          <a:solidFill>
                            <a:schemeClr val="tx1"/>
                          </a:solidFill>
                          <a:latin typeface="+mj-lt"/>
                          <a:cs typeface="Calibri" panose="020F0502020204030204" pitchFamily="34" charset="0"/>
                        </a:rPr>
                        <a:t>les personnels ayant un enfant reconnu handicapé ou souffrant d’une maladie grave</a:t>
                      </a:r>
                    </a:p>
                  </a:txBody>
                  <a:tcPr anchor="ctr">
                    <a:solidFill>
                      <a:srgbClr val="C6C6EA">
                        <a:alpha val="40000"/>
                      </a:srgbClr>
                    </a:solidFill>
                  </a:tcPr>
                </a:tc>
                <a:extLst>
                  <a:ext uri="{0D108BD9-81ED-4DB2-BD59-A6C34878D82A}">
                    <a16:rowId xmlns:a16="http://schemas.microsoft.com/office/drawing/2014/main" val="3776911392"/>
                  </a:ext>
                </a:extLst>
              </a:tr>
              <a:tr h="549164">
                <a:tc>
                  <a:txBody>
                    <a:bodyPr/>
                    <a:lstStyle/>
                    <a:p>
                      <a:pPr algn="ctr" eaLnBrk="1" hangingPunct="1">
                        <a:lnSpc>
                          <a:spcPct val="90000"/>
                        </a:lnSpc>
                        <a:buFont typeface="Wingdings" pitchFamily="2" charset="2"/>
                        <a:buNone/>
                        <a:defRPr/>
                      </a:pPr>
                      <a:r>
                        <a:rPr lang="fr-FR" altLang="fr-FR" sz="900" dirty="0">
                          <a:solidFill>
                            <a:schemeClr val="tx1"/>
                          </a:solidFill>
                          <a:latin typeface="+mj-lt"/>
                          <a:cs typeface="Calibri" panose="020F0502020204030204" pitchFamily="34" charset="0"/>
                        </a:rPr>
                        <a:t>Bonifications :</a:t>
                      </a:r>
                    </a:p>
                  </a:txBody>
                  <a:tcPr anchor="ctr">
                    <a:solidFill>
                      <a:srgbClr val="FBE593"/>
                    </a:solidFill>
                  </a:tcPr>
                </a:tc>
                <a:tc>
                  <a:txBody>
                    <a:bodyPr/>
                    <a:lstStyle/>
                    <a:p>
                      <a:pPr marL="171450" lvl="0" indent="-171450" eaLnBrk="1" fontAlgn="auto" hangingPunct="1">
                        <a:spcBef>
                          <a:spcPts val="0"/>
                        </a:spcBef>
                        <a:spcAft>
                          <a:spcPts val="500"/>
                        </a:spcAft>
                        <a:buFont typeface="Wingdings" panose="05000000000000000000" pitchFamily="2" charset="2"/>
                        <a:buChar char="§"/>
                        <a:defRPr/>
                      </a:pPr>
                      <a:r>
                        <a:rPr lang="fr-FR" altLang="fr-FR" sz="900" b="0" dirty="0">
                          <a:solidFill>
                            <a:schemeClr val="tx1"/>
                          </a:solidFill>
                          <a:latin typeface="+mj-lt"/>
                          <a:cs typeface="Calibri" panose="020F0502020204030204" pitchFamily="34" charset="0"/>
                        </a:rPr>
                        <a:t>100 pts automatiques sur les vœux GEO, DPT ACA, ZRE, ZRD et ZRA pour les agents BOE ou RQTH sans exclure de type d’établissement (sauf pour les agrégés qui peuvent restreindre aux lycées)</a:t>
                      </a:r>
                    </a:p>
                    <a:p>
                      <a:pPr marL="171450" lvl="0" indent="-171450" eaLnBrk="1" fontAlgn="auto" hangingPunct="1">
                        <a:spcBef>
                          <a:spcPts val="0"/>
                        </a:spcBef>
                        <a:spcAft>
                          <a:spcPts val="0"/>
                        </a:spcAft>
                        <a:buFont typeface="Wingdings" panose="05000000000000000000" pitchFamily="2" charset="2"/>
                        <a:buChar char="§"/>
                        <a:defRPr/>
                      </a:pPr>
                      <a:r>
                        <a:rPr lang="fr-FR" altLang="fr-FR" sz="900" b="0" dirty="0">
                          <a:solidFill>
                            <a:schemeClr val="tx1"/>
                          </a:solidFill>
                          <a:latin typeface="+mj-lt"/>
                          <a:cs typeface="Calibri" panose="020F0502020204030204" pitchFamily="34" charset="0"/>
                        </a:rPr>
                        <a:t>1 000 pts sur avis du médecin :</a:t>
                      </a:r>
                    </a:p>
                    <a:p>
                      <a:pPr marL="0" lvl="0" indent="0" eaLnBrk="1" fontAlgn="auto" hangingPunct="1">
                        <a:spcBef>
                          <a:spcPts val="0"/>
                        </a:spcBef>
                        <a:spcAft>
                          <a:spcPts val="0"/>
                        </a:spcAft>
                        <a:buNone/>
                        <a:defRPr/>
                      </a:pPr>
                      <a:r>
                        <a:rPr lang="fr-FR" altLang="fr-FR" sz="900" b="0" dirty="0">
                          <a:solidFill>
                            <a:schemeClr val="tx1"/>
                          </a:solidFill>
                          <a:latin typeface="+mj-lt"/>
                          <a:cs typeface="Calibri" panose="020F0502020204030204" pitchFamily="34" charset="0"/>
                        </a:rPr>
                        <a:t>                -   dossier médical préalable à adresser au</a:t>
                      </a:r>
                      <a:r>
                        <a:rPr lang="fr-FR" altLang="fr-FR" sz="900" b="0" kern="1200" dirty="0">
                          <a:solidFill>
                            <a:schemeClr val="tx1"/>
                          </a:solidFill>
                          <a:latin typeface="+mn-lt"/>
                          <a:ea typeface="+mn-ea"/>
                          <a:cs typeface="Calibri" panose="020F0502020204030204" pitchFamily="34" charset="0"/>
                        </a:rPr>
                        <a:t> médecin des personnels</a:t>
                      </a:r>
                      <a:r>
                        <a:rPr lang="fr-FR" altLang="fr-FR" sz="900" b="0" dirty="0">
                          <a:solidFill>
                            <a:schemeClr val="tx1"/>
                          </a:solidFill>
                          <a:latin typeface="+mj-lt"/>
                          <a:cs typeface="Calibri" panose="020F0502020204030204" pitchFamily="34" charset="0"/>
                        </a:rPr>
                        <a:t> (et non à la DPE)       </a:t>
                      </a:r>
                      <a:r>
                        <a:rPr lang="fr-FR" altLang="fr-FR" sz="900" b="0" dirty="0">
                          <a:solidFill>
                            <a:srgbClr val="005841">
                              <a:lumMod val="75000"/>
                            </a:srgbClr>
                          </a:solidFill>
                          <a:latin typeface="+mj-lt"/>
                          <a:cs typeface="Calibri" panose="020F0502020204030204" pitchFamily="34" charset="0"/>
                        </a:rPr>
                        <a:t>  </a:t>
                      </a:r>
                    </a:p>
                    <a:p>
                      <a:pPr marL="0" lvl="0" indent="0" eaLnBrk="1" fontAlgn="auto" hangingPunct="1">
                        <a:spcBef>
                          <a:spcPts val="0"/>
                        </a:spcBef>
                        <a:spcAft>
                          <a:spcPts val="0"/>
                        </a:spcAft>
                        <a:buNone/>
                        <a:defRPr/>
                      </a:pPr>
                      <a:r>
                        <a:rPr lang="fr-FR" altLang="fr-FR" sz="900" b="0" dirty="0">
                          <a:solidFill>
                            <a:srgbClr val="000000"/>
                          </a:solidFill>
                          <a:latin typeface="+mj-lt"/>
                          <a:cs typeface="Calibri" panose="020F0502020204030204" pitchFamily="34" charset="0"/>
                        </a:rPr>
                        <a:t>                -   L</a:t>
                      </a:r>
                      <a:r>
                        <a:rPr lang="fr-FR" altLang="fr-FR" sz="900" b="0" dirty="0">
                          <a:solidFill>
                            <a:schemeClr val="tx1"/>
                          </a:solidFill>
                          <a:latin typeface="+mj-lt"/>
                          <a:cs typeface="Calibri" panose="020F0502020204030204" pitchFamily="34" charset="0"/>
                        </a:rPr>
                        <a:t>e handicap peut concerner l'agent, conjoint ou/et enfants</a:t>
                      </a:r>
                      <a:r>
                        <a:rPr lang="fr-FR" altLang="fr-FR" sz="900" b="0" dirty="0">
                          <a:solidFill>
                            <a:srgbClr val="C00000"/>
                          </a:solidFill>
                          <a:latin typeface="+mj-lt"/>
                          <a:cs typeface="Calibri" panose="020F0502020204030204" pitchFamily="34" charset="0"/>
                        </a:rPr>
                        <a:t>.</a:t>
                      </a:r>
                      <a:endParaRPr lang="fr-FR" altLang="fr-FR" sz="900" dirty="0">
                        <a:latin typeface="+mj-lt"/>
                        <a:cs typeface="Calibri" panose="020F0502020204030204" pitchFamily="34" charset="0"/>
                      </a:endParaRPr>
                    </a:p>
                  </a:txBody>
                  <a:tcPr anchor="ctr">
                    <a:solidFill>
                      <a:srgbClr val="FBE593">
                        <a:alpha val="40000"/>
                      </a:srgbClr>
                    </a:solidFill>
                  </a:tcPr>
                </a:tc>
                <a:extLst>
                  <a:ext uri="{0D108BD9-81ED-4DB2-BD59-A6C34878D82A}">
                    <a16:rowId xmlns:a16="http://schemas.microsoft.com/office/drawing/2014/main" val="3732524203"/>
                  </a:ext>
                </a:extLst>
              </a:tr>
            </a:tbl>
          </a:graphicData>
        </a:graphic>
      </p:graphicFrame>
      <p:sp>
        <p:nvSpPr>
          <p:cNvPr id="13" name="ZoneTexte 1">
            <a:extLst>
              <a:ext uri="{FF2B5EF4-FFF2-40B4-BE49-F238E27FC236}">
                <a16:creationId xmlns:a16="http://schemas.microsoft.com/office/drawing/2014/main" id="{9CF00B1D-47C8-40EC-828C-F2B56EF30305}"/>
              </a:ext>
            </a:extLst>
          </p:cNvPr>
          <p:cNvSpPr txBox="1">
            <a:spLocks noChangeArrowheads="1"/>
          </p:cNvSpPr>
          <p:nvPr/>
        </p:nvSpPr>
        <p:spPr bwMode="auto">
          <a:xfrm>
            <a:off x="5037040" y="583935"/>
            <a:ext cx="1781847" cy="30777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1600" b="1">
                <a:solidFill>
                  <a:srgbClr val="5175B2"/>
                </a:solidFill>
                <a:latin typeface="Calibri" panose="020F0502020204030204" pitchFamily="34" charset="0"/>
              </a:defRPr>
            </a:lvl1pPr>
            <a:lvl2pPr marL="742950" indent="-285750">
              <a:spcBef>
                <a:spcPct val="20000"/>
              </a:spcBef>
              <a:buFont typeface="Arial" panose="020B0604020202020204" pitchFamily="34" charset="0"/>
              <a:buChar char="–"/>
              <a:defRPr sz="1600">
                <a:solidFill>
                  <a:srgbClr val="454545"/>
                </a:solidFill>
                <a:latin typeface="Calibri" panose="020F0502020204030204" pitchFamily="34" charset="0"/>
              </a:defRPr>
            </a:lvl2pPr>
            <a:lvl3pPr marL="1143000" indent="-228600">
              <a:spcBef>
                <a:spcPct val="20000"/>
              </a:spcBef>
              <a:buFont typeface="Arial" panose="020B0604020202020204" pitchFamily="34" charset="0"/>
              <a:buChar char="•"/>
              <a:defRPr sz="1600">
                <a:solidFill>
                  <a:srgbClr val="454545"/>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fr-FR" altLang="fr-FR" sz="1400" dirty="0">
                <a:solidFill>
                  <a:srgbClr val="FF0000"/>
                </a:solidFill>
                <a:latin typeface="+mj-lt"/>
              </a:rPr>
              <a:t>INTER </a:t>
            </a:r>
            <a:r>
              <a:rPr lang="fr-FR" altLang="fr-FR" sz="1400" dirty="0">
                <a:solidFill>
                  <a:srgbClr val="FF0000"/>
                </a:solidFill>
                <a:sym typeface="Symbol" panose="05050102010706020507" pitchFamily="18" charset="2"/>
              </a:rPr>
              <a:t></a:t>
            </a:r>
            <a:r>
              <a:rPr lang="fr-FR" altLang="fr-FR" sz="1400" dirty="0">
                <a:solidFill>
                  <a:srgbClr val="FF0000"/>
                </a:solidFill>
                <a:latin typeface="+mj-lt"/>
              </a:rPr>
              <a:t> </a:t>
            </a:r>
            <a:r>
              <a:rPr lang="fr-FR" altLang="fr-FR" sz="1400" dirty="0">
                <a:solidFill>
                  <a:srgbClr val="00B050"/>
                </a:solidFill>
                <a:latin typeface="+mj-lt"/>
              </a:rPr>
              <a:t>INTRA</a:t>
            </a:r>
          </a:p>
        </p:txBody>
      </p:sp>
      <p:sp>
        <p:nvSpPr>
          <p:cNvPr id="2" name="Espace réservé du numéro de diapositive 1">
            <a:extLst>
              <a:ext uri="{FF2B5EF4-FFF2-40B4-BE49-F238E27FC236}">
                <a16:creationId xmlns:a16="http://schemas.microsoft.com/office/drawing/2014/main" id="{77EE2A09-A5F1-162E-BC50-2923B28017DF}"/>
              </a:ext>
            </a:extLst>
          </p:cNvPr>
          <p:cNvSpPr>
            <a:spLocks noGrp="1"/>
          </p:cNvSpPr>
          <p:nvPr>
            <p:ph type="sldNum" sz="quarter" idx="12"/>
          </p:nvPr>
        </p:nvSpPr>
        <p:spPr/>
        <p:txBody>
          <a:bodyPr/>
          <a:lstStyle/>
          <a:p>
            <a:fld id="{8D975B2B-22EA-44C7-93D2-0F63216891EC}" type="slidenum">
              <a:rPr lang="fr-FR" smtClean="0"/>
              <a:t>21</a:t>
            </a:fld>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a:extLst>
              <a:ext uri="{FF2B5EF4-FFF2-40B4-BE49-F238E27FC236}">
                <a16:creationId xmlns:a16="http://schemas.microsoft.com/office/drawing/2014/main" id="{2FA55655-42E5-4D80-8548-52CEF1054A32}"/>
              </a:ext>
            </a:extLst>
          </p:cNvPr>
          <p:cNvSpPr>
            <a:spLocks noGrp="1"/>
          </p:cNvSpPr>
          <p:nvPr/>
        </p:nvSpPr>
        <p:spPr bwMode="auto">
          <a:xfrm>
            <a:off x="342232" y="699542"/>
            <a:ext cx="8417597" cy="39638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lgn="l" rtl="0" eaLnBrk="1" fontAlgn="base" hangingPunct="1">
              <a:spcBef>
                <a:spcPct val="20000"/>
              </a:spcBef>
              <a:spcAft>
                <a:spcPct val="0"/>
              </a:spcAft>
              <a:buFont typeface="Arial" charset="0"/>
              <a:buChar char="•"/>
              <a:defRPr lang="fr-FR" sz="1600" b="1" kern="1200" dirty="0">
                <a:solidFill>
                  <a:srgbClr val="5175B2"/>
                </a:solidFill>
                <a:latin typeface="+mn-lt"/>
                <a:ea typeface="+mn-ea"/>
                <a:cs typeface="+mn-cs"/>
              </a:defRPr>
            </a:lvl1pPr>
            <a:lvl2pPr marL="742950" indent="-285750" algn="l" rtl="0" eaLnBrk="1" fontAlgn="base" hangingPunct="1">
              <a:spcBef>
                <a:spcPct val="20000"/>
              </a:spcBef>
              <a:spcAft>
                <a:spcPct val="0"/>
              </a:spcAft>
              <a:buFont typeface="Arial" charset="0"/>
              <a:buChar char="–"/>
              <a:defRPr lang="fr-FR" sz="1600" kern="1200" dirty="0">
                <a:solidFill>
                  <a:srgbClr val="454545"/>
                </a:solidFill>
                <a:latin typeface="+mn-lt"/>
                <a:ea typeface="+mn-ea"/>
                <a:cs typeface="+mn-cs"/>
              </a:defRPr>
            </a:lvl2pPr>
            <a:lvl3pPr marL="1143000" indent="-228600" algn="l" rtl="0" eaLnBrk="1" fontAlgn="base" hangingPunct="1">
              <a:spcBef>
                <a:spcPct val="20000"/>
              </a:spcBef>
              <a:spcAft>
                <a:spcPct val="0"/>
              </a:spcAft>
              <a:buFont typeface="Arial" charset="0"/>
              <a:buChar char="•"/>
              <a:defRPr lang="fr-FR" sz="1600" kern="1200" dirty="0">
                <a:solidFill>
                  <a:srgbClr val="454545"/>
                </a:solidFill>
                <a:latin typeface="Calibri"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0"/>
              </a:spcBef>
              <a:buNone/>
              <a:defRPr/>
            </a:pPr>
            <a:r>
              <a:rPr lang="fr-FR" altLang="fr-FR" sz="1100" dirty="0">
                <a:solidFill>
                  <a:schemeClr val="tx1"/>
                </a:solidFill>
                <a:latin typeface="+mj-lt"/>
                <a:cs typeface="Calibri" panose="020F0502020204030204" pitchFamily="34" charset="0"/>
              </a:rPr>
              <a:t>c. Bonifications au titre de l'expérience et du parcours professionnels</a:t>
            </a:r>
          </a:p>
          <a:p>
            <a:pPr marL="0" indent="0">
              <a:lnSpc>
                <a:spcPct val="90000"/>
              </a:lnSpc>
              <a:spcBef>
                <a:spcPts val="0"/>
              </a:spcBef>
              <a:buNone/>
              <a:defRPr/>
            </a:pPr>
            <a:endParaRPr lang="fr-FR" sz="1000" dirty="0">
              <a:solidFill>
                <a:schemeClr val="tx1"/>
              </a:solidFill>
              <a:latin typeface="+mj-lt"/>
              <a:cs typeface="Calibri" panose="020F0502020204030204" pitchFamily="34" charset="0"/>
            </a:endParaRPr>
          </a:p>
          <a:p>
            <a:pPr marL="172800" indent="-172800">
              <a:spcBef>
                <a:spcPts val="0"/>
              </a:spcBef>
              <a:buFont typeface="Wingdings" panose="05000000000000000000" pitchFamily="2" charset="2"/>
              <a:buChar char="v"/>
              <a:defRPr/>
            </a:pPr>
            <a:r>
              <a:rPr lang="fr-FR" sz="1100" u="sng" dirty="0">
                <a:solidFill>
                  <a:schemeClr val="tx1"/>
                </a:solidFill>
                <a:latin typeface="+mj-lt"/>
                <a:cs typeface="Calibri" panose="020F0502020204030204" pitchFamily="34" charset="0"/>
              </a:rPr>
              <a:t>Education prioritaire</a:t>
            </a:r>
          </a:p>
          <a:p>
            <a:pPr>
              <a:defRPr/>
            </a:pPr>
            <a:endParaRPr lang="fr-FR" sz="400" dirty="0">
              <a:solidFill>
                <a:schemeClr val="tx1"/>
              </a:solidFill>
              <a:latin typeface="CALBIRI (Corps)"/>
            </a:endParaRPr>
          </a:p>
          <a:p>
            <a:pPr marL="0" indent="0">
              <a:buNone/>
              <a:defRPr/>
            </a:pPr>
            <a:r>
              <a:rPr lang="fr-FR" sz="1000" b="0" dirty="0">
                <a:solidFill>
                  <a:schemeClr val="tx1"/>
                </a:solidFill>
                <a:latin typeface="+mj-lt"/>
              </a:rPr>
              <a:t>L’objectif du dispositif est de reconnaître le caractère prioritaire de certaines affectations et de valoriser, dans le cadre de la mobilité, le parcours professionnel des candidats qui se seront investis durablement dans ces affectations.</a:t>
            </a:r>
          </a:p>
          <a:p>
            <a:pPr marL="0" indent="0">
              <a:spcBef>
                <a:spcPts val="0"/>
              </a:spcBef>
              <a:buNone/>
              <a:defRPr/>
            </a:pPr>
            <a:endParaRPr lang="fr-FR" sz="1000" b="0" dirty="0">
              <a:solidFill>
                <a:schemeClr val="tx1"/>
              </a:solidFill>
              <a:latin typeface="+mj-lt"/>
            </a:endParaRPr>
          </a:p>
          <a:p>
            <a:pPr marL="0" indent="0">
              <a:buNone/>
              <a:defRPr/>
            </a:pPr>
            <a:endParaRPr lang="fr-FR" sz="1000" dirty="0">
              <a:solidFill>
                <a:schemeClr val="tx1"/>
              </a:solidFill>
              <a:latin typeface="+mj-lt"/>
            </a:endParaRPr>
          </a:p>
          <a:p>
            <a:pPr marL="0" indent="0">
              <a:lnSpc>
                <a:spcPts val="1000"/>
              </a:lnSpc>
              <a:spcBef>
                <a:spcPts val="0"/>
              </a:spcBef>
              <a:buNone/>
              <a:defRPr/>
            </a:pPr>
            <a:endParaRPr lang="fr-FR" sz="1000" b="0" dirty="0">
              <a:solidFill>
                <a:schemeClr val="tx1"/>
              </a:solidFill>
              <a:latin typeface="+mj-lt"/>
            </a:endParaRPr>
          </a:p>
          <a:p>
            <a:pPr marL="0" indent="0">
              <a:lnSpc>
                <a:spcPts val="1000"/>
              </a:lnSpc>
              <a:spcBef>
                <a:spcPts val="0"/>
              </a:spcBef>
              <a:buNone/>
              <a:defRPr/>
            </a:pPr>
            <a:endParaRPr lang="fr-FR" sz="800" b="0" dirty="0">
              <a:solidFill>
                <a:schemeClr val="tx1"/>
              </a:solidFill>
              <a:latin typeface="CALBIRI (Corps)"/>
            </a:endParaRPr>
          </a:p>
          <a:p>
            <a:pPr marL="0" indent="0">
              <a:lnSpc>
                <a:spcPts val="1000"/>
              </a:lnSpc>
              <a:spcBef>
                <a:spcPts val="0"/>
              </a:spcBef>
              <a:buNone/>
              <a:defRPr/>
            </a:pPr>
            <a:endParaRPr lang="fr-FR" sz="400" b="0" dirty="0">
              <a:solidFill>
                <a:schemeClr val="tx1"/>
              </a:solidFill>
              <a:latin typeface="CALBIRI (Corps)"/>
            </a:endParaRPr>
          </a:p>
          <a:p>
            <a:pPr marL="0" indent="0">
              <a:buFont typeface="Arial" charset="0"/>
              <a:buNone/>
              <a:defRPr/>
            </a:pPr>
            <a:endParaRPr dirty="0"/>
          </a:p>
        </p:txBody>
      </p:sp>
      <p:graphicFrame>
        <p:nvGraphicFramePr>
          <p:cNvPr id="5" name="Tableau 4">
            <a:extLst>
              <a:ext uri="{FF2B5EF4-FFF2-40B4-BE49-F238E27FC236}">
                <a16:creationId xmlns:a16="http://schemas.microsoft.com/office/drawing/2014/main" id="{3BD9CDC1-BF7D-4153-8971-DC452346D3BE}"/>
              </a:ext>
            </a:extLst>
          </p:cNvPr>
          <p:cNvGraphicFramePr>
            <a:graphicFrameLocks noGrp="1"/>
          </p:cNvGraphicFramePr>
          <p:nvPr>
            <p:extLst>
              <p:ext uri="{D42A27DB-BD31-4B8C-83A1-F6EECF244321}">
                <p14:modId xmlns:p14="http://schemas.microsoft.com/office/powerpoint/2010/main" val="1574491828"/>
              </p:ext>
            </p:extLst>
          </p:nvPr>
        </p:nvGraphicFramePr>
        <p:xfrm>
          <a:off x="251520" y="1779662"/>
          <a:ext cx="8550247" cy="2804160"/>
        </p:xfrm>
        <a:graphic>
          <a:graphicData uri="http://schemas.openxmlformats.org/drawingml/2006/table">
            <a:tbl>
              <a:tblPr firstRow="1" bandRow="1">
                <a:tableStyleId>{21E4AEA4-8DFA-4A89-87EB-49C32662AFE0}</a:tableStyleId>
              </a:tblPr>
              <a:tblGrid>
                <a:gridCol w="2033955">
                  <a:extLst>
                    <a:ext uri="{9D8B030D-6E8A-4147-A177-3AD203B41FA5}">
                      <a16:colId xmlns:a16="http://schemas.microsoft.com/office/drawing/2014/main" val="3497010543"/>
                    </a:ext>
                  </a:extLst>
                </a:gridCol>
                <a:gridCol w="3069660">
                  <a:extLst>
                    <a:ext uri="{9D8B030D-6E8A-4147-A177-3AD203B41FA5}">
                      <a16:colId xmlns:a16="http://schemas.microsoft.com/office/drawing/2014/main" val="3273063532"/>
                    </a:ext>
                  </a:extLst>
                </a:gridCol>
                <a:gridCol w="3446632">
                  <a:extLst>
                    <a:ext uri="{9D8B030D-6E8A-4147-A177-3AD203B41FA5}">
                      <a16:colId xmlns:a16="http://schemas.microsoft.com/office/drawing/2014/main" val="4010757558"/>
                    </a:ext>
                  </a:extLst>
                </a:gridCol>
              </a:tblGrid>
              <a:tr h="431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1" dirty="0">
                          <a:solidFill>
                            <a:schemeClr val="tx1"/>
                          </a:solidFill>
                          <a:latin typeface="+mj-lt"/>
                        </a:rPr>
                        <a:t>Entrée dans le dispositif </a:t>
                      </a:r>
                    </a:p>
                    <a:p>
                      <a:pPr algn="ctr"/>
                      <a:r>
                        <a:rPr lang="fr-FR" sz="900" b="0" dirty="0">
                          <a:solidFill>
                            <a:schemeClr val="tx1"/>
                          </a:solidFill>
                          <a:latin typeface="+mj-lt"/>
                        </a:rPr>
                        <a:t>Titulaires et stagiaires qui formulent un vœu sur un établissement de l'éducation prioritaire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1" kern="1200" dirty="0">
                          <a:solidFill>
                            <a:schemeClr val="tx1"/>
                          </a:solidFill>
                          <a:latin typeface="+mn-lt"/>
                          <a:ea typeface="+mn-ea"/>
                          <a:cs typeface="+mn-cs"/>
                        </a:rPr>
                        <a:t>Cette bonification n’est pas cumulables avec les bonifications familiales.</a:t>
                      </a:r>
                    </a:p>
                    <a:p>
                      <a:pPr algn="ctr"/>
                      <a:endParaRPr lang="fr-FR" sz="900" b="0" dirty="0">
                        <a:solidFill>
                          <a:schemeClr val="tx1"/>
                        </a:solidFill>
                        <a:latin typeface="+mj-lt"/>
                      </a:endParaRPr>
                    </a:p>
                  </a:txBody>
                  <a:tcPr anchor="ctr">
                    <a:solidFill>
                      <a:srgbClr val="FFC6CA"/>
                    </a:solidFill>
                  </a:tcPr>
                </a:tc>
                <a:tc>
                  <a:txBody>
                    <a:bodyPr/>
                    <a:lstStyle/>
                    <a:p>
                      <a:pPr marL="171450" indent="-171450">
                        <a:lnSpc>
                          <a:spcPts val="1000"/>
                        </a:lnSpc>
                        <a:spcBef>
                          <a:spcPts val="0"/>
                        </a:spcBef>
                        <a:buFont typeface="Wingdings" panose="05000000000000000000" pitchFamily="2" charset="2"/>
                        <a:buChar char="§"/>
                        <a:defRPr/>
                      </a:pPr>
                      <a:r>
                        <a:rPr lang="fr-FR" sz="900" b="1" dirty="0">
                          <a:solidFill>
                            <a:schemeClr val="tx1"/>
                          </a:solidFill>
                          <a:latin typeface="+mj-lt"/>
                        </a:rPr>
                        <a:t>150 points </a:t>
                      </a:r>
                      <a:r>
                        <a:rPr lang="fr-FR" sz="900" b="0" dirty="0">
                          <a:solidFill>
                            <a:schemeClr val="tx1"/>
                          </a:solidFill>
                          <a:latin typeface="+mj-lt"/>
                        </a:rPr>
                        <a:t>sur un vœu ETB d'un établissement REP+</a:t>
                      </a:r>
                    </a:p>
                    <a:p>
                      <a:pPr marL="171450" indent="-171450">
                        <a:lnSpc>
                          <a:spcPts val="1000"/>
                        </a:lnSpc>
                        <a:spcBef>
                          <a:spcPts val="0"/>
                        </a:spcBef>
                        <a:buFont typeface="Wingdings" panose="05000000000000000000" pitchFamily="2" charset="2"/>
                        <a:buChar char="§"/>
                        <a:defRPr/>
                      </a:pPr>
                      <a:r>
                        <a:rPr lang="fr-FR" sz="900" b="1" dirty="0">
                          <a:solidFill>
                            <a:schemeClr val="tx1"/>
                          </a:solidFill>
                          <a:latin typeface="+mj-lt"/>
                        </a:rPr>
                        <a:t>80 points </a:t>
                      </a:r>
                      <a:r>
                        <a:rPr lang="fr-FR" sz="900" b="0" dirty="0">
                          <a:solidFill>
                            <a:schemeClr val="tx1"/>
                          </a:solidFill>
                          <a:latin typeface="+mj-lt"/>
                        </a:rPr>
                        <a:t>sur un vœu ETB d'un établissement REP ou politique de la ville</a:t>
                      </a:r>
                    </a:p>
                    <a:p>
                      <a:pPr marL="171450" indent="-171450">
                        <a:lnSpc>
                          <a:spcPts val="1000"/>
                        </a:lnSpc>
                        <a:spcBef>
                          <a:spcPts val="0"/>
                        </a:spcBef>
                        <a:buFont typeface="Wingdings" panose="05000000000000000000" pitchFamily="2" charset="2"/>
                        <a:buChar char="§"/>
                        <a:defRPr/>
                      </a:pPr>
                      <a:r>
                        <a:rPr lang="fr-FR" sz="900" b="0" dirty="0">
                          <a:solidFill>
                            <a:schemeClr val="tx1"/>
                          </a:solidFill>
                          <a:latin typeface="+mj-lt"/>
                        </a:rPr>
                        <a:t> </a:t>
                      </a:r>
                      <a:r>
                        <a:rPr lang="fr-FR" sz="900" b="1" dirty="0">
                          <a:solidFill>
                            <a:schemeClr val="tx1"/>
                          </a:solidFill>
                          <a:latin typeface="+mj-lt"/>
                        </a:rPr>
                        <a:t>60 points </a:t>
                      </a:r>
                      <a:r>
                        <a:rPr lang="fr-FR" sz="900" b="0" dirty="0">
                          <a:solidFill>
                            <a:schemeClr val="tx1"/>
                          </a:solidFill>
                          <a:latin typeface="+mj-lt"/>
                        </a:rPr>
                        <a:t>sur un vœu COM, GEO, DPT, ACA restreint aux établissements REP+, REP et politique de la ville</a:t>
                      </a:r>
                    </a:p>
                  </a:txBody>
                  <a:tcPr anchor="ctr">
                    <a:solidFill>
                      <a:srgbClr val="FFC6CA">
                        <a:alpha val="50196"/>
                      </a:srgbClr>
                    </a:solidFill>
                  </a:tcPr>
                </a:tc>
                <a:tc>
                  <a:txBody>
                    <a:bodyPr/>
                    <a:lstStyle/>
                    <a:p>
                      <a:pPr marL="0" indent="0">
                        <a:lnSpc>
                          <a:spcPts val="1000"/>
                        </a:lnSpc>
                        <a:spcBef>
                          <a:spcPts val="0"/>
                        </a:spcBef>
                        <a:buNone/>
                        <a:defRPr/>
                      </a:pPr>
                      <a:r>
                        <a:rPr lang="fr-FR" sz="900" b="0" u="none" dirty="0">
                          <a:solidFill>
                            <a:schemeClr val="tx1"/>
                          </a:solidFill>
                          <a:latin typeface="+mj-lt"/>
                        </a:rPr>
                        <a:t>Les candidats néo-titulaires à la rentrée ne seront affectés dans les établissements liés au dispositif REP+ </a:t>
                      </a:r>
                      <a:r>
                        <a:rPr lang="fr-FR" sz="900" b="0" u="sng" dirty="0">
                          <a:solidFill>
                            <a:schemeClr val="tx1"/>
                          </a:solidFill>
                          <a:latin typeface="+mj-lt"/>
                        </a:rPr>
                        <a:t>que sur la base du volontariat</a:t>
                      </a:r>
                      <a:r>
                        <a:rPr lang="fr-FR" sz="900" b="0" u="none" dirty="0">
                          <a:solidFill>
                            <a:schemeClr val="tx1"/>
                          </a:solidFill>
                          <a:latin typeface="+mj-lt"/>
                        </a:rPr>
                        <a:t> </a:t>
                      </a:r>
                      <a:r>
                        <a:rPr lang="fr-FR" sz="900" b="0" u="none" kern="1200" dirty="0">
                          <a:solidFill>
                            <a:schemeClr val="tx1"/>
                          </a:solidFill>
                          <a:latin typeface="+mn-lt"/>
                          <a:ea typeface="+mn-ea"/>
                          <a:cs typeface="+mn-cs"/>
                        </a:rPr>
                        <a:t>(saisie I-Prof/SIAM)</a:t>
                      </a:r>
                      <a:r>
                        <a:rPr lang="fr-FR" sz="900" b="0" u="none" dirty="0">
                          <a:solidFill>
                            <a:schemeClr val="tx1"/>
                          </a:solidFill>
                          <a:latin typeface="+mj-lt"/>
                        </a:rPr>
                        <a:t>. </a:t>
                      </a:r>
                    </a:p>
                    <a:p>
                      <a:pPr marL="0" indent="0">
                        <a:lnSpc>
                          <a:spcPts val="1000"/>
                        </a:lnSpc>
                        <a:spcBef>
                          <a:spcPts val="0"/>
                        </a:spcBef>
                        <a:buNone/>
                        <a:defRPr/>
                      </a:pPr>
                      <a:endParaRPr lang="fr-FR" sz="900" b="0" u="none" dirty="0">
                        <a:solidFill>
                          <a:schemeClr val="tx1"/>
                        </a:solidFill>
                        <a:latin typeface="+mj-lt"/>
                      </a:endParaRPr>
                    </a:p>
                    <a:p>
                      <a:pPr marL="0" indent="0">
                        <a:lnSpc>
                          <a:spcPts val="1000"/>
                        </a:lnSpc>
                        <a:spcBef>
                          <a:spcPts val="0"/>
                        </a:spcBef>
                        <a:buNone/>
                        <a:defRPr/>
                      </a:pPr>
                      <a:r>
                        <a:rPr lang="fr-FR" sz="900" b="0" u="sng" dirty="0">
                          <a:solidFill>
                            <a:schemeClr val="tx1"/>
                          </a:solidFill>
                          <a:latin typeface="+mj-lt"/>
                        </a:rPr>
                        <a:t>S’ils ne sont pas volontaires :</a:t>
                      </a:r>
                    </a:p>
                    <a:p>
                      <a:pPr marL="171450" indent="-171450">
                        <a:lnSpc>
                          <a:spcPts val="1000"/>
                        </a:lnSpc>
                        <a:spcBef>
                          <a:spcPts val="0"/>
                        </a:spcBef>
                        <a:buFont typeface="Wingdings" panose="05000000000000000000" pitchFamily="2" charset="2"/>
                        <a:buChar char="§"/>
                        <a:defRPr/>
                      </a:pPr>
                      <a:r>
                        <a:rPr lang="fr-FR" sz="900" b="0" dirty="0">
                          <a:solidFill>
                            <a:schemeClr val="tx1"/>
                          </a:solidFill>
                          <a:latin typeface="+mj-lt"/>
                        </a:rPr>
                        <a:t>Les vœux précis portant sur ces établissements seront invalidés</a:t>
                      </a:r>
                    </a:p>
                    <a:p>
                      <a:pPr marL="171450" indent="-171450">
                        <a:lnSpc>
                          <a:spcPts val="1000"/>
                        </a:lnSpc>
                        <a:spcBef>
                          <a:spcPts val="0"/>
                        </a:spcBef>
                        <a:buFont typeface="Wingdings" panose="05000000000000000000" pitchFamily="2" charset="2"/>
                        <a:buChar char="§"/>
                        <a:defRPr/>
                      </a:pPr>
                      <a:r>
                        <a:rPr lang="fr-FR" sz="900" b="0" dirty="0">
                          <a:solidFill>
                            <a:schemeClr val="tx1"/>
                          </a:solidFill>
                          <a:latin typeface="+mj-lt"/>
                        </a:rPr>
                        <a:t>Les vœux larges (COM, GEO, DPT, ACA) excluront les affectations en REP+ </a:t>
                      </a:r>
                    </a:p>
                    <a:p>
                      <a:pPr marL="0" indent="0">
                        <a:lnSpc>
                          <a:spcPts val="1000"/>
                        </a:lnSpc>
                        <a:spcBef>
                          <a:spcPts val="0"/>
                        </a:spcBef>
                        <a:buNone/>
                        <a:defRPr/>
                      </a:pPr>
                      <a:r>
                        <a:rPr lang="fr-FR" sz="900" b="0" dirty="0">
                          <a:solidFill>
                            <a:schemeClr val="tx1"/>
                          </a:solidFill>
                          <a:latin typeface="+mj-lt"/>
                        </a:rPr>
                        <a:t>Bien que soumis à la procédure d’extension comme participants obligatoires, ils ne seront pas affectés dans un établissement REP+ par ce biais</a:t>
                      </a:r>
                    </a:p>
                  </a:txBody>
                  <a:tcPr>
                    <a:solidFill>
                      <a:srgbClr val="FFC6CA">
                        <a:alpha val="50196"/>
                      </a:srgbClr>
                    </a:solidFill>
                  </a:tcPr>
                </a:tc>
                <a:extLst>
                  <a:ext uri="{0D108BD9-81ED-4DB2-BD59-A6C34878D82A}">
                    <a16:rowId xmlns:a16="http://schemas.microsoft.com/office/drawing/2014/main" val="1909974656"/>
                  </a:ext>
                </a:extLst>
              </a:tr>
              <a:tr h="7463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1" dirty="0">
                          <a:latin typeface="+mj-lt"/>
                        </a:rPr>
                        <a:t>Sortie du dispositif</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0" dirty="0">
                          <a:latin typeface="+mj-lt"/>
                        </a:rPr>
                        <a:t>Le calcul de l’ancienneté EP inclut les services de TZR dans le même établissement (si affecté </a:t>
                      </a:r>
                      <a:br>
                        <a:rPr lang="fr-FR" sz="900" b="0" dirty="0">
                          <a:latin typeface="+mj-lt"/>
                        </a:rPr>
                      </a:br>
                      <a:r>
                        <a:rPr lang="fr-FR" sz="900" b="0" dirty="0">
                          <a:latin typeface="+mj-lt"/>
                        </a:rPr>
                        <a:t>plus de 6 mois à mi-temps)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1" kern="1200" dirty="0">
                          <a:solidFill>
                            <a:schemeClr val="tx1"/>
                          </a:solidFill>
                          <a:latin typeface="+mn-lt"/>
                          <a:ea typeface="+mn-ea"/>
                          <a:cs typeface="+mn-cs"/>
                        </a:rPr>
                        <a:t>Cette bonification est cumulables avec les bonifications familiales.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900" b="0" dirty="0">
                        <a:latin typeface="+mj-lt"/>
                      </a:endParaRPr>
                    </a:p>
                  </a:txBody>
                  <a:tcPr anchor="ctr">
                    <a:solidFill>
                      <a:srgbClr val="95FFE3"/>
                    </a:solidFill>
                  </a:tcPr>
                </a:tc>
                <a:tc>
                  <a:txBody>
                    <a:bodyPr/>
                    <a:lstStyle/>
                    <a:p>
                      <a:pPr marL="0" indent="0">
                        <a:lnSpc>
                          <a:spcPts val="1000"/>
                        </a:lnSpc>
                        <a:spcBef>
                          <a:spcPts val="0"/>
                        </a:spcBef>
                        <a:buNone/>
                        <a:defRPr/>
                      </a:pPr>
                      <a:r>
                        <a:rPr lang="fr-FR" sz="900" u="sng" dirty="0">
                          <a:latin typeface="+mj-lt"/>
                        </a:rPr>
                        <a:t>Vœux ETB ou vœux larges restreints (COM, GEO, DPT, ACA) à un type d’établissement (LYC, CLG, EP…) </a:t>
                      </a:r>
                      <a:r>
                        <a:rPr lang="fr-FR" sz="900" dirty="0">
                          <a:latin typeface="+mj-lt"/>
                        </a:rPr>
                        <a:t>:</a:t>
                      </a:r>
                    </a:p>
                    <a:p>
                      <a:pPr marL="171450" indent="-171450">
                        <a:lnSpc>
                          <a:spcPts val="1000"/>
                        </a:lnSpc>
                        <a:spcBef>
                          <a:spcPts val="0"/>
                        </a:spcBef>
                        <a:buFont typeface="Wingdings" panose="05000000000000000000" pitchFamily="2" charset="2"/>
                        <a:buChar char="§"/>
                        <a:defRPr/>
                      </a:pPr>
                      <a:r>
                        <a:rPr lang="fr-FR" sz="900" b="1" dirty="0">
                          <a:latin typeface="+mj-lt"/>
                        </a:rPr>
                        <a:t> 100 points </a:t>
                      </a:r>
                      <a:r>
                        <a:rPr lang="fr-FR" sz="900" dirty="0">
                          <a:latin typeface="+mj-lt"/>
                        </a:rPr>
                        <a:t>pour une affectation en REP+ et/ou Politique de la ville</a:t>
                      </a:r>
                    </a:p>
                    <a:p>
                      <a:pPr marL="171450" indent="-171450">
                        <a:lnSpc>
                          <a:spcPts val="1000"/>
                        </a:lnSpc>
                        <a:spcBef>
                          <a:spcPts val="0"/>
                        </a:spcBef>
                        <a:buFont typeface="Wingdings" panose="05000000000000000000" pitchFamily="2" charset="2"/>
                        <a:buChar char="§"/>
                        <a:defRPr/>
                      </a:pPr>
                      <a:r>
                        <a:rPr lang="fr-FR" sz="900" b="1" dirty="0">
                          <a:latin typeface="+mj-lt"/>
                        </a:rPr>
                        <a:t> 50 points </a:t>
                      </a:r>
                      <a:r>
                        <a:rPr lang="fr-FR" sz="900" dirty="0">
                          <a:latin typeface="+mj-lt"/>
                        </a:rPr>
                        <a:t>pour une affectation en REP</a:t>
                      </a:r>
                    </a:p>
                  </a:txBody>
                  <a:tcPr anchor="ctr">
                    <a:solidFill>
                      <a:srgbClr val="95FFE3">
                        <a:alpha val="50196"/>
                      </a:srgbClr>
                    </a:solidFill>
                  </a:tcPr>
                </a:tc>
                <a:tc>
                  <a:txBody>
                    <a:bodyPr/>
                    <a:lstStyle/>
                    <a:p>
                      <a:pPr marL="0" indent="0">
                        <a:lnSpc>
                          <a:spcPts val="1000"/>
                        </a:lnSpc>
                        <a:spcBef>
                          <a:spcPts val="0"/>
                        </a:spcBef>
                        <a:buNone/>
                        <a:defRPr/>
                      </a:pPr>
                      <a:r>
                        <a:rPr lang="fr-FR" sz="900" u="sng" dirty="0">
                          <a:latin typeface="+mj-lt"/>
                        </a:rPr>
                        <a:t>Vœux larges non restreints à un type d’établissement (VOEU*) :</a:t>
                      </a:r>
                    </a:p>
                    <a:p>
                      <a:pPr marL="171450" indent="-171450">
                        <a:lnSpc>
                          <a:spcPts val="1000"/>
                        </a:lnSpc>
                        <a:spcBef>
                          <a:spcPts val="0"/>
                        </a:spcBef>
                        <a:buFont typeface="Wingdings" panose="05000000000000000000" pitchFamily="2" charset="2"/>
                        <a:buChar char="§"/>
                        <a:defRPr/>
                      </a:pPr>
                      <a:r>
                        <a:rPr lang="fr-FR" sz="900" b="1" dirty="0">
                          <a:latin typeface="+mj-lt"/>
                        </a:rPr>
                        <a:t> 250 points</a:t>
                      </a:r>
                      <a:r>
                        <a:rPr lang="fr-FR" sz="900" dirty="0">
                          <a:latin typeface="+mj-lt"/>
                        </a:rPr>
                        <a:t> quand 5 ans d’ancienneté  en REP+ ou Politique de la ville</a:t>
                      </a:r>
                    </a:p>
                    <a:p>
                      <a:pPr marL="171450" indent="-171450">
                        <a:lnSpc>
                          <a:spcPts val="1000"/>
                        </a:lnSpc>
                        <a:spcBef>
                          <a:spcPts val="0"/>
                        </a:spcBef>
                        <a:buFont typeface="Wingdings" panose="05000000000000000000" pitchFamily="2" charset="2"/>
                        <a:buChar char="§"/>
                        <a:defRPr/>
                      </a:pPr>
                      <a:r>
                        <a:rPr lang="fr-FR" sz="900" b="1" dirty="0">
                          <a:latin typeface="+mj-lt"/>
                        </a:rPr>
                        <a:t> 150 points </a:t>
                      </a:r>
                      <a:r>
                        <a:rPr lang="fr-FR" sz="900" dirty="0">
                          <a:latin typeface="+mj-lt"/>
                        </a:rPr>
                        <a:t>quand 5 ans d’ancienneté  en REP</a:t>
                      </a:r>
                    </a:p>
                  </a:txBody>
                  <a:tcPr anchor="ctr">
                    <a:solidFill>
                      <a:srgbClr val="95FFE3">
                        <a:alpha val="50196"/>
                      </a:srgbClr>
                    </a:solidFill>
                  </a:tcPr>
                </a:tc>
                <a:extLst>
                  <a:ext uri="{0D108BD9-81ED-4DB2-BD59-A6C34878D82A}">
                    <a16:rowId xmlns:a16="http://schemas.microsoft.com/office/drawing/2014/main" val="1317218526"/>
                  </a:ext>
                </a:extLst>
              </a:tr>
            </a:tbl>
          </a:graphicData>
        </a:graphic>
      </p:graphicFrame>
      <p:sp>
        <p:nvSpPr>
          <p:cNvPr id="8" name="Titre 1">
            <a:extLst>
              <a:ext uri="{FF2B5EF4-FFF2-40B4-BE49-F238E27FC236}">
                <a16:creationId xmlns:a16="http://schemas.microsoft.com/office/drawing/2014/main" id="{A604A40B-35AB-475D-A3D8-3F64C3DFEF46}"/>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sp>
        <p:nvSpPr>
          <p:cNvPr id="2" name="Espace réservé du numéro de diapositive 1">
            <a:extLst>
              <a:ext uri="{FF2B5EF4-FFF2-40B4-BE49-F238E27FC236}">
                <a16:creationId xmlns:a16="http://schemas.microsoft.com/office/drawing/2014/main" id="{54FA68D1-0F8E-E203-E5C4-1E69D2D0765D}"/>
              </a:ext>
            </a:extLst>
          </p:cNvPr>
          <p:cNvSpPr>
            <a:spLocks noGrp="1"/>
          </p:cNvSpPr>
          <p:nvPr>
            <p:ph type="sldNum" sz="quarter" idx="12"/>
          </p:nvPr>
        </p:nvSpPr>
        <p:spPr/>
        <p:txBody>
          <a:bodyPr/>
          <a:lstStyle/>
          <a:p>
            <a:fld id="{733122C9-A0B9-462F-8757-0847AD287B63}" type="slidenum">
              <a:rPr lang="fr-FR" smtClean="0"/>
              <a:pPr/>
              <a:t>22</a:t>
            </a:fld>
            <a:endParaRPr lang="fr-FR" dirty="0"/>
          </a:p>
        </p:txBody>
      </p:sp>
    </p:spTree>
    <p:extLst>
      <p:ext uri="{BB962C8B-B14F-4D97-AF65-F5344CB8AC3E}">
        <p14:creationId xmlns:p14="http://schemas.microsoft.com/office/powerpoint/2010/main" val="1085731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9694BF44-D24C-4BF5-A77E-98F7785A9C1C}"/>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3. Barèmes et bonifications</a:t>
            </a:r>
            <a:br>
              <a:rPr lang="fr-FR" sz="1400" dirty="0">
                <a:cs typeface="Calibri" panose="020F0502020204030204" pitchFamily="34" charset="0"/>
              </a:rPr>
            </a:br>
            <a:r>
              <a:rPr lang="fr-FR" sz="1400" i="1" dirty="0">
                <a:cs typeface="Calibri" panose="020F0502020204030204" pitchFamily="34" charset="0"/>
              </a:rPr>
              <a:t>B. Les bonifications</a:t>
            </a:r>
          </a:p>
        </p:txBody>
      </p:sp>
      <p:sp>
        <p:nvSpPr>
          <p:cNvPr id="10" name="Rectangle 3">
            <a:extLst>
              <a:ext uri="{FF2B5EF4-FFF2-40B4-BE49-F238E27FC236}">
                <a16:creationId xmlns:a16="http://schemas.microsoft.com/office/drawing/2014/main" id="{C5A23809-5F69-4240-B798-C976190FD947}"/>
              </a:ext>
            </a:extLst>
          </p:cNvPr>
          <p:cNvSpPr>
            <a:spLocks noGrp="1" noChangeArrowheads="1"/>
          </p:cNvSpPr>
          <p:nvPr>
            <p:ph idx="1"/>
          </p:nvPr>
        </p:nvSpPr>
        <p:spPr>
          <a:xfrm>
            <a:off x="360000" y="771550"/>
            <a:ext cx="8423275" cy="4114564"/>
          </a:xfrm>
          <a:ln>
            <a:noFill/>
          </a:ln>
        </p:spPr>
        <p:txBody>
          <a:bodyPr/>
          <a:lstStyle/>
          <a:p>
            <a:pPr marL="171450" indent="-171450" fontAlgn="base">
              <a:spcBef>
                <a:spcPct val="20000"/>
              </a:spcBef>
              <a:spcAft>
                <a:spcPct val="0"/>
              </a:spcAft>
              <a:buFont typeface="Wingdings" panose="05000000000000000000" pitchFamily="2" charset="2"/>
              <a:buChar char="v"/>
              <a:tabLst>
                <a:tab pos="90170" algn="l"/>
              </a:tabLst>
            </a:pPr>
            <a:r>
              <a:rPr lang="fr-FR" altLang="fr-FR" sz="1100" b="1" u="sng" dirty="0">
                <a:cs typeface="Calibri" panose="020F0502020204030204" pitchFamily="34" charset="0"/>
              </a:rPr>
              <a:t>Les bonifications « agrégés » </a:t>
            </a:r>
          </a:p>
          <a:p>
            <a:pPr fontAlgn="base">
              <a:spcBef>
                <a:spcPct val="20000"/>
              </a:spcBef>
              <a:spcAft>
                <a:spcPct val="0"/>
              </a:spcAft>
              <a:tabLst>
                <a:tab pos="90170" algn="l"/>
              </a:tabLst>
            </a:pPr>
            <a:endParaRPr lang="fr-FR" altLang="fr-FR" sz="500" b="1" dirty="0"/>
          </a:p>
          <a:p>
            <a:pPr fontAlgn="base">
              <a:spcBef>
                <a:spcPct val="20000"/>
              </a:spcBef>
              <a:spcAft>
                <a:spcPct val="0"/>
              </a:spcAft>
              <a:defRPr/>
            </a:pPr>
            <a:r>
              <a:rPr lang="fr-FR" altLang="fr-FR" dirty="0"/>
              <a:t>Agrégés demandant une affectation en lycée :</a:t>
            </a:r>
          </a:p>
          <a:p>
            <a:pPr marL="171450" indent="-171450" fontAlgn="base">
              <a:spcBef>
                <a:spcPct val="20000"/>
              </a:spcBef>
              <a:spcAft>
                <a:spcPct val="0"/>
              </a:spcAft>
              <a:buFont typeface="Wingdings" panose="05000000000000000000" pitchFamily="2" charset="2"/>
              <a:buChar char="§"/>
              <a:defRPr/>
            </a:pPr>
            <a:r>
              <a:rPr lang="fr-FR" dirty="0"/>
              <a:t>120 points sur les vœux précis ETB portant sur un lycée.</a:t>
            </a:r>
          </a:p>
          <a:p>
            <a:pPr marL="171450" indent="-171450" fontAlgn="base">
              <a:spcBef>
                <a:spcPct val="20000"/>
              </a:spcBef>
              <a:spcAft>
                <a:spcPct val="0"/>
              </a:spcAft>
              <a:buFont typeface="Wingdings" panose="05000000000000000000" pitchFamily="2" charset="2"/>
              <a:buChar char="§"/>
              <a:defRPr/>
            </a:pPr>
            <a:r>
              <a:rPr lang="fr-FR" dirty="0"/>
              <a:t>150 points sur les vœux larges (COM, GEO, DPT et ACA) restreints au type LYCEE.</a:t>
            </a:r>
          </a:p>
          <a:p>
            <a:pPr fontAlgn="base">
              <a:spcBef>
                <a:spcPct val="20000"/>
              </a:spcBef>
              <a:spcAft>
                <a:spcPct val="0"/>
              </a:spcAft>
              <a:defRPr/>
            </a:pPr>
            <a:r>
              <a:rPr lang="fr-FR" b="1" dirty="0"/>
              <a:t>Ces bonifications sont cumulables avec les bonifications familiales, la bonification BOE et la bonification prioritaire.</a:t>
            </a:r>
            <a:endParaRPr lang="fr-FR" dirty="0"/>
          </a:p>
          <a:p>
            <a:pPr marL="171450" indent="-171450" fontAlgn="base">
              <a:spcBef>
                <a:spcPct val="20000"/>
              </a:spcBef>
              <a:spcAft>
                <a:spcPct val="0"/>
              </a:spcAft>
              <a:buFont typeface="Wingdings" panose="05000000000000000000" pitchFamily="2" charset="2"/>
              <a:buChar char="§"/>
              <a:defRPr/>
            </a:pPr>
            <a:endParaRPr lang="fr-FR" dirty="0"/>
          </a:p>
          <a:p>
            <a:pPr marL="171450" indent="-171450" fontAlgn="base">
              <a:spcBef>
                <a:spcPct val="20000"/>
              </a:spcBef>
              <a:spcAft>
                <a:spcPct val="0"/>
              </a:spcAft>
              <a:buFont typeface="Wingdings" panose="05000000000000000000" pitchFamily="2" charset="2"/>
              <a:buChar char="§"/>
              <a:defRPr/>
            </a:pPr>
            <a:endParaRPr lang="fr-FR" sz="600" dirty="0"/>
          </a:p>
          <a:p>
            <a:pPr marL="171450" indent="-171450" fontAlgn="base">
              <a:spcBef>
                <a:spcPct val="20000"/>
              </a:spcBef>
              <a:spcAft>
                <a:spcPct val="0"/>
              </a:spcAft>
              <a:buFont typeface="Wingdings" panose="05000000000000000000" pitchFamily="2" charset="2"/>
              <a:buChar char="v"/>
              <a:defRPr/>
            </a:pPr>
            <a:r>
              <a:rPr altLang="fr-FR" sz="1100" b="1" u="sng" dirty="0">
                <a:latin typeface="+mj-lt"/>
                <a:cs typeface="Calibri" panose="020F0502020204030204" pitchFamily="34" charset="0"/>
              </a:rPr>
              <a:t>Bonifications ex-</a:t>
            </a:r>
            <a:r>
              <a:rPr altLang="fr-FR" sz="1100" b="1" u="sng" dirty="0" err="1">
                <a:latin typeface="+mj-lt"/>
                <a:cs typeface="Calibri" panose="020F0502020204030204" pitchFamily="34" charset="0"/>
              </a:rPr>
              <a:t>cont</a:t>
            </a:r>
            <a:r>
              <a:rPr lang="fr-FR" altLang="fr-FR" sz="1100" b="1" u="sng" dirty="0" err="1">
                <a:latin typeface="+mj-lt"/>
                <a:cs typeface="Calibri" panose="020F0502020204030204" pitchFamily="34" charset="0"/>
              </a:rPr>
              <a:t>ract</a:t>
            </a:r>
            <a:r>
              <a:rPr altLang="fr-FR" sz="1100" b="1" u="sng" dirty="0" err="1">
                <a:latin typeface="+mj-lt"/>
                <a:cs typeface="Calibri" panose="020F0502020204030204" pitchFamily="34" charset="0"/>
              </a:rPr>
              <a:t>uels</a:t>
            </a:r>
            <a:r>
              <a:rPr altLang="fr-FR" sz="1100" b="1" u="sng" dirty="0">
                <a:latin typeface="+mj-lt"/>
                <a:cs typeface="Calibri" panose="020F0502020204030204" pitchFamily="34" charset="0"/>
              </a:rPr>
              <a:t> :</a:t>
            </a:r>
            <a:endParaRPr lang="fr-FR" altLang="fr-FR" sz="1100" b="1" u="sng" dirty="0">
              <a:latin typeface="+mj-lt"/>
              <a:cs typeface="Calibri" panose="020F0502020204030204" pitchFamily="34" charset="0"/>
            </a:endParaRPr>
          </a:p>
          <a:p>
            <a:pPr eaLnBrk="1" hangingPunct="1">
              <a:spcAft>
                <a:spcPts val="0"/>
              </a:spcAft>
              <a:defRPr/>
            </a:pPr>
            <a:endParaRPr altLang="fr-FR" sz="400" b="1" u="sng" dirty="0">
              <a:latin typeface="+mj-lt"/>
              <a:cs typeface="Calibri" panose="020F0502020204030204" pitchFamily="34" charset="0"/>
              <a:sym typeface="Wingdings" pitchFamily="2" charset="2"/>
            </a:endParaRPr>
          </a:p>
          <a:p>
            <a:pPr marL="265510" lvl="2" indent="-265510">
              <a:buFont typeface="Wingdings" panose="05000000000000000000" pitchFamily="2" charset="2"/>
              <a:buChar char="§"/>
              <a:defRPr/>
            </a:pPr>
            <a:r>
              <a:rPr altLang="fr-FR" sz="1000" b="1" dirty="0">
                <a:solidFill>
                  <a:srgbClr val="000000"/>
                </a:solidFill>
                <a:latin typeface="+mj-lt"/>
                <a:cs typeface="Calibri" panose="020F0502020204030204" pitchFamily="34" charset="0"/>
              </a:rPr>
              <a:t>150 points</a:t>
            </a:r>
            <a:r>
              <a:rPr altLang="fr-FR" sz="1000" b="1" dirty="0">
                <a:latin typeface="+mj-lt"/>
                <a:cs typeface="Calibri" panose="020F0502020204030204" pitchFamily="34" charset="0"/>
              </a:rPr>
              <a:t> </a:t>
            </a:r>
            <a:r>
              <a:rPr altLang="fr-FR" sz="1000" dirty="0">
                <a:latin typeface="+mj-lt"/>
                <a:cs typeface="Calibri" panose="020F0502020204030204" pitchFamily="34" charset="0"/>
              </a:rPr>
              <a:t>sur </a:t>
            </a:r>
            <a:r>
              <a:rPr lang="fr-FR" altLang="fr-FR" sz="1000" dirty="0">
                <a:latin typeface="+mj-lt"/>
                <a:cs typeface="Calibri" panose="020F0502020204030204" pitchFamily="34" charset="0"/>
              </a:rPr>
              <a:t>vœux</a:t>
            </a:r>
            <a:r>
              <a:rPr altLang="fr-FR" sz="1000" dirty="0">
                <a:latin typeface="+mj-lt"/>
                <a:cs typeface="Calibri" panose="020F0502020204030204" pitchFamily="34" charset="0"/>
              </a:rPr>
              <a:t> ZRD</a:t>
            </a:r>
            <a:r>
              <a:rPr lang="fr-FR" altLang="fr-FR" sz="1000" dirty="0">
                <a:latin typeface="+mj-lt"/>
                <a:cs typeface="Calibri" panose="020F0502020204030204" pitchFamily="34" charset="0"/>
              </a:rPr>
              <a:t>, DPT, ZRA, ACA  sans exclure de type d'établissement à l’exception des professeurs agrégés, pouvant restreindre aux lycées</a:t>
            </a:r>
          </a:p>
          <a:p>
            <a:pPr marL="265510" lvl="2" indent="-265510">
              <a:buFont typeface="Wingdings" panose="05000000000000000000" pitchFamily="2" charset="2"/>
              <a:buChar char="§"/>
              <a:defRPr/>
            </a:pPr>
            <a:r>
              <a:rPr lang="fr-FR" altLang="fr-FR" sz="1000" b="1" dirty="0">
                <a:solidFill>
                  <a:srgbClr val="000000"/>
                </a:solidFill>
                <a:latin typeface="+mj-lt"/>
                <a:cs typeface="Calibri" panose="020F0502020204030204" pitchFamily="34" charset="0"/>
              </a:rPr>
              <a:t>20 points</a:t>
            </a:r>
            <a:r>
              <a:rPr lang="fr-FR" altLang="fr-FR" sz="1000" b="1" dirty="0">
                <a:latin typeface="+mj-lt"/>
                <a:cs typeface="Calibri" panose="020F0502020204030204" pitchFamily="34" charset="0"/>
              </a:rPr>
              <a:t> </a:t>
            </a:r>
            <a:r>
              <a:rPr lang="fr-FR" altLang="fr-FR" sz="1000" dirty="0">
                <a:latin typeface="+mj-lt"/>
                <a:cs typeface="Calibri" panose="020F0502020204030204" pitchFamily="34" charset="0"/>
              </a:rPr>
              <a:t>sur vœux COM, GEO sans exclure de type d'établissement à l’exception des professeurs agrégés, pouvant restreindre aux lycées</a:t>
            </a:r>
          </a:p>
          <a:p>
            <a:pPr marL="265510" lvl="2" indent="-265510">
              <a:buFont typeface="Wingdings" panose="05000000000000000000" pitchFamily="2" charset="2"/>
              <a:buChar char="Ø"/>
              <a:defRPr/>
            </a:pPr>
            <a:endParaRPr lang="fr-FR" altLang="fr-FR" sz="1100" b="1" u="sng" dirty="0">
              <a:latin typeface="+mj-lt"/>
              <a:cs typeface="Calibri" panose="020F0502020204030204" pitchFamily="34" charset="0"/>
            </a:endParaRPr>
          </a:p>
          <a:p>
            <a:pPr marL="171450" lvl="2" indent="-171450">
              <a:spcBef>
                <a:spcPts val="0"/>
              </a:spcBef>
              <a:spcAft>
                <a:spcPts val="0"/>
              </a:spcAft>
              <a:buFont typeface="Wingdings" panose="05000000000000000000" pitchFamily="2" charset="2"/>
              <a:buChar char="v"/>
              <a:defRPr/>
            </a:pPr>
            <a:r>
              <a:rPr lang="fr-FR" altLang="fr-FR" sz="1100" b="1" u="sng" dirty="0">
                <a:latin typeface="+mj-lt"/>
                <a:cs typeface="Calibri" panose="020F0502020204030204" pitchFamily="34" charset="0"/>
              </a:rPr>
              <a:t>Bonifications stagiaires sans expérience :</a:t>
            </a:r>
          </a:p>
          <a:p>
            <a:pPr marL="0" lvl="2" indent="0">
              <a:spcBef>
                <a:spcPts val="0"/>
              </a:spcBef>
              <a:spcAft>
                <a:spcPts val="0"/>
              </a:spcAft>
              <a:buNone/>
              <a:defRPr/>
            </a:pPr>
            <a:endParaRPr lang="fr-FR" altLang="fr-FR" sz="400" b="1" u="sng" dirty="0">
              <a:latin typeface="+mj-lt"/>
              <a:cs typeface="Calibri" panose="020F0502020204030204" pitchFamily="34" charset="0"/>
            </a:endParaRPr>
          </a:p>
          <a:p>
            <a:pPr marL="171450" lvl="2" indent="-171450">
              <a:buFont typeface="Wingdings" panose="05000000000000000000" pitchFamily="2" charset="2"/>
              <a:buChar char="§"/>
              <a:defRPr/>
            </a:pPr>
            <a:r>
              <a:rPr lang="fr-FR" altLang="fr-FR" sz="1000" b="1" dirty="0">
                <a:solidFill>
                  <a:srgbClr val="000000"/>
                </a:solidFill>
                <a:latin typeface="+mj-lt"/>
                <a:cs typeface="Calibri" panose="020F0502020204030204" pitchFamily="34" charset="0"/>
                <a:sym typeface="Wingdings" pitchFamily="2" charset="2"/>
              </a:rPr>
              <a:t>15 </a:t>
            </a:r>
            <a:r>
              <a:rPr lang="fr-FR" altLang="fr-FR" sz="1000" b="1" dirty="0">
                <a:solidFill>
                  <a:srgbClr val="000000"/>
                </a:solidFill>
                <a:latin typeface="+mj-lt"/>
                <a:cs typeface="Calibri" panose="020F0502020204030204" pitchFamily="34" charset="0"/>
              </a:rPr>
              <a:t>points</a:t>
            </a:r>
            <a:r>
              <a:rPr lang="fr-FR" altLang="fr-FR" sz="1000" dirty="0">
                <a:latin typeface="+mj-lt"/>
                <a:cs typeface="Calibri" panose="020F0502020204030204" pitchFamily="34" charset="0"/>
              </a:rPr>
              <a:t> pour le vœu choisi exprimé clairement de façon manuscrite sur la confirmation de demande de mutation, quel qu’en soit le type, attribués pour une seule année, au cours d’une période de 3 ans. </a:t>
            </a:r>
          </a:p>
          <a:p>
            <a:pPr marL="180000" lvl="2" indent="0">
              <a:buNone/>
              <a:defRPr/>
            </a:pPr>
            <a:r>
              <a:rPr lang="fr-FR" altLang="fr-FR" sz="1000" dirty="0">
                <a:latin typeface="+mj-lt"/>
                <a:cs typeface="Calibri" panose="020F0502020204030204" pitchFamily="34" charset="0"/>
              </a:rPr>
              <a:t>Vous avez la possibilité de choisir sur quel vœu (hors SPEA) vous souhaitez bénéficier de cette bonification en l’inscrivant en rouge sur votre     confirmation de demande de mutation. A défaut de mention manuscrite, la bonification s’appliquera automatiquement sur le premier vœu.</a:t>
            </a:r>
          </a:p>
          <a:p>
            <a:pPr marL="180000" lvl="2" indent="0">
              <a:buNone/>
              <a:defRPr/>
            </a:pPr>
            <a:endParaRPr lang="fr-FR" altLang="fr-FR" sz="1100" dirty="0">
              <a:latin typeface="+mj-lt"/>
            </a:endParaRPr>
          </a:p>
          <a:p>
            <a:pPr marL="171450" lvl="2" indent="-171450">
              <a:buFont typeface="Wingdings" panose="05000000000000000000" pitchFamily="2" charset="2"/>
              <a:buChar char="v"/>
              <a:defRPr/>
            </a:pPr>
            <a:r>
              <a:rPr lang="fr-FR" altLang="fr-FR" sz="1100" b="1" u="sng" dirty="0">
                <a:cs typeface="Calibri" panose="020F0502020204030204" pitchFamily="34" charset="0"/>
              </a:rPr>
              <a:t>STG ex-fonctionnaires :</a:t>
            </a:r>
            <a:r>
              <a:rPr lang="fr-FR" altLang="fr-FR" sz="1100" b="1" dirty="0">
                <a:cs typeface="Calibri" panose="020F0502020204030204" pitchFamily="34" charset="0"/>
              </a:rPr>
              <a:t> </a:t>
            </a:r>
            <a:r>
              <a:rPr lang="fr-FR" altLang="fr-FR" sz="1100" dirty="0">
                <a:cs typeface="Calibri" panose="020F0502020204030204" pitchFamily="34" charset="0"/>
              </a:rPr>
              <a:t>(ex-professeurs des écoles, notamment)</a:t>
            </a:r>
          </a:p>
          <a:p>
            <a:pPr marL="0" lvl="2" indent="-171450">
              <a:spcBef>
                <a:spcPts val="0"/>
              </a:spcBef>
              <a:spcAft>
                <a:spcPts val="0"/>
              </a:spcAft>
              <a:buFont typeface="Wingdings" panose="05000000000000000000" pitchFamily="2" charset="2"/>
              <a:buChar char="v"/>
              <a:defRPr/>
            </a:pPr>
            <a:endParaRPr lang="fr-FR" altLang="fr-FR" sz="400" dirty="0">
              <a:cs typeface="Calibri" panose="020F0502020204030204" pitchFamily="34" charset="0"/>
            </a:endParaRPr>
          </a:p>
          <a:p>
            <a:pPr marL="171450" lvl="2" indent="-171450">
              <a:buFont typeface="Wingdings" panose="05000000000000000000" pitchFamily="2" charset="2"/>
              <a:buChar char="§"/>
              <a:defRPr/>
            </a:pPr>
            <a:r>
              <a:rPr lang="fr-FR" altLang="fr-FR" sz="1000" b="1" dirty="0">
                <a:solidFill>
                  <a:srgbClr val="000000"/>
                </a:solidFill>
                <a:cs typeface="Calibri" panose="020F0502020204030204" pitchFamily="34" charset="0"/>
                <a:sym typeface="Wingdings" pitchFamily="2" charset="2"/>
              </a:rPr>
              <a:t>1 000</a:t>
            </a:r>
            <a:r>
              <a:rPr lang="fr-FR" altLang="fr-FR" sz="1000" b="1" dirty="0">
                <a:solidFill>
                  <a:srgbClr val="000000"/>
                </a:solidFill>
                <a:cs typeface="Calibri" panose="020F0502020204030204" pitchFamily="34" charset="0"/>
              </a:rPr>
              <a:t> </a:t>
            </a:r>
            <a:r>
              <a:rPr lang="fr-FR" altLang="fr-FR" sz="1000" dirty="0">
                <a:solidFill>
                  <a:srgbClr val="000000"/>
                </a:solidFill>
                <a:cs typeface="Calibri" panose="020F0502020204030204" pitchFamily="34" charset="0"/>
              </a:rPr>
              <a:t>points sur vœux DPT et ACA correspondant à la dernière affectation dans le précédent corps, </a:t>
            </a:r>
            <a:r>
              <a:rPr lang="fr-FR" altLang="fr-FR" sz="1000" dirty="0">
                <a:cs typeface="Calibri" panose="020F0502020204030204" pitchFamily="34" charset="0"/>
              </a:rPr>
              <a:t>sans exclure de type d'établissement à l’exception des professeurs agrégés, pouvant restreindre aux lycées</a:t>
            </a:r>
            <a:endParaRPr lang="fr-FR" altLang="fr-FR" sz="1350" u="sng" dirty="0">
              <a:solidFill>
                <a:srgbClr val="FF0000"/>
              </a:solidFill>
              <a:cs typeface="Arial" charset="0"/>
            </a:endParaRPr>
          </a:p>
          <a:p>
            <a:pPr marL="198835" algn="just">
              <a:defRPr/>
            </a:pPr>
            <a:endParaRPr lang="fr-FR" altLang="fr-FR" sz="1350" dirty="0"/>
          </a:p>
        </p:txBody>
      </p:sp>
      <p:sp>
        <p:nvSpPr>
          <p:cNvPr id="8" name="ZoneTexte 1">
            <a:extLst>
              <a:ext uri="{FF2B5EF4-FFF2-40B4-BE49-F238E27FC236}">
                <a16:creationId xmlns:a16="http://schemas.microsoft.com/office/drawing/2014/main" id="{66DBC847-1648-4492-B0E5-1903689AFD0B}"/>
              </a:ext>
            </a:extLst>
          </p:cNvPr>
          <p:cNvSpPr txBox="1">
            <a:spLocks noChangeArrowheads="1"/>
          </p:cNvSpPr>
          <p:nvPr/>
        </p:nvSpPr>
        <p:spPr bwMode="auto">
          <a:xfrm>
            <a:off x="4482153" y="1995686"/>
            <a:ext cx="1781847" cy="307777"/>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1600" b="1">
                <a:solidFill>
                  <a:srgbClr val="5175B2"/>
                </a:solidFill>
                <a:latin typeface="Calibri" panose="020F0502020204030204" pitchFamily="34" charset="0"/>
              </a:defRPr>
            </a:lvl1pPr>
            <a:lvl2pPr marL="742950" indent="-285750">
              <a:spcBef>
                <a:spcPct val="20000"/>
              </a:spcBef>
              <a:buFont typeface="Arial" panose="020B0604020202020204" pitchFamily="34" charset="0"/>
              <a:buChar char="–"/>
              <a:defRPr sz="1600">
                <a:solidFill>
                  <a:srgbClr val="454545"/>
                </a:solidFill>
                <a:latin typeface="Calibri" panose="020F0502020204030204" pitchFamily="34" charset="0"/>
              </a:defRPr>
            </a:lvl2pPr>
            <a:lvl3pPr marL="1143000" indent="-228600">
              <a:spcBef>
                <a:spcPct val="20000"/>
              </a:spcBef>
              <a:buFont typeface="Arial" panose="020B0604020202020204" pitchFamily="34" charset="0"/>
              <a:buChar char="•"/>
              <a:defRPr sz="1600">
                <a:solidFill>
                  <a:srgbClr val="454545"/>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1400" dirty="0">
                <a:solidFill>
                  <a:srgbClr val="FF0000"/>
                </a:solidFill>
                <a:latin typeface="+mj-lt"/>
              </a:rPr>
              <a:t>INTER = INTRA</a:t>
            </a:r>
          </a:p>
        </p:txBody>
      </p:sp>
      <p:sp>
        <p:nvSpPr>
          <p:cNvPr id="2" name="Espace réservé du numéro de diapositive 1">
            <a:extLst>
              <a:ext uri="{FF2B5EF4-FFF2-40B4-BE49-F238E27FC236}">
                <a16:creationId xmlns:a16="http://schemas.microsoft.com/office/drawing/2014/main" id="{81105ED1-9A31-CBB0-D012-8B5C011A6ADA}"/>
              </a:ext>
            </a:extLst>
          </p:cNvPr>
          <p:cNvSpPr>
            <a:spLocks noGrp="1"/>
          </p:cNvSpPr>
          <p:nvPr>
            <p:ph type="sldNum" sz="quarter" idx="12"/>
          </p:nvPr>
        </p:nvSpPr>
        <p:spPr/>
        <p:txBody>
          <a:bodyPr/>
          <a:lstStyle/>
          <a:p>
            <a:fld id="{8D975B2B-22EA-44C7-93D2-0F63216891EC}" type="slidenum">
              <a:rPr lang="fr-FR" smtClean="0"/>
              <a:t>23</a:t>
            </a:fld>
            <a:endParaRPr lang="fr-F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a:extLst>
              <a:ext uri="{FF2B5EF4-FFF2-40B4-BE49-F238E27FC236}">
                <a16:creationId xmlns:a16="http://schemas.microsoft.com/office/drawing/2014/main" id="{BE91D5C0-5D20-4040-ADC6-5317774E630F}"/>
              </a:ext>
            </a:extLst>
          </p:cNvPr>
          <p:cNvSpPr>
            <a:spLocks noGrp="1"/>
          </p:cNvSpPr>
          <p:nvPr/>
        </p:nvSpPr>
        <p:spPr bwMode="auto">
          <a:xfrm>
            <a:off x="360000" y="698396"/>
            <a:ext cx="7978040" cy="29828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lgn="l" rtl="0" eaLnBrk="1" fontAlgn="base" hangingPunct="1">
              <a:spcBef>
                <a:spcPct val="20000"/>
              </a:spcBef>
              <a:spcAft>
                <a:spcPct val="0"/>
              </a:spcAft>
              <a:buFont typeface="Arial" charset="0"/>
              <a:buChar char="•"/>
              <a:defRPr lang="fr-FR" sz="1600" b="1" kern="1200" dirty="0">
                <a:solidFill>
                  <a:srgbClr val="5175B2"/>
                </a:solidFill>
                <a:latin typeface="+mn-lt"/>
                <a:ea typeface="+mn-ea"/>
                <a:cs typeface="+mn-cs"/>
              </a:defRPr>
            </a:lvl1pPr>
            <a:lvl2pPr marL="742950" indent="-285750" algn="l" rtl="0" eaLnBrk="1" fontAlgn="base" hangingPunct="1">
              <a:spcBef>
                <a:spcPct val="20000"/>
              </a:spcBef>
              <a:spcAft>
                <a:spcPct val="0"/>
              </a:spcAft>
              <a:buFont typeface="Arial" charset="0"/>
              <a:buChar char="–"/>
              <a:defRPr lang="fr-FR" sz="1600" kern="1200" dirty="0">
                <a:solidFill>
                  <a:srgbClr val="454545"/>
                </a:solidFill>
                <a:latin typeface="+mn-lt"/>
                <a:ea typeface="+mn-ea"/>
                <a:cs typeface="+mn-cs"/>
              </a:defRPr>
            </a:lvl2pPr>
            <a:lvl3pPr marL="1143000" indent="-228600" algn="l" rtl="0" eaLnBrk="1" fontAlgn="base" hangingPunct="1">
              <a:spcBef>
                <a:spcPct val="20000"/>
              </a:spcBef>
              <a:spcAft>
                <a:spcPct val="0"/>
              </a:spcAft>
              <a:buFont typeface="Arial" charset="0"/>
              <a:buChar char="•"/>
              <a:defRPr lang="fr-FR" sz="1600" kern="1200" dirty="0">
                <a:solidFill>
                  <a:srgbClr val="454545"/>
                </a:solidFill>
                <a:latin typeface="Calibri"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2800" indent="-172800">
              <a:spcBef>
                <a:spcPts val="100"/>
              </a:spcBef>
              <a:spcAft>
                <a:spcPts val="100"/>
              </a:spcAft>
              <a:buFont typeface="Wingdings" panose="05000000000000000000" pitchFamily="2" charset="2"/>
              <a:buChar char="v"/>
              <a:defRPr/>
            </a:pPr>
            <a:r>
              <a:rPr lang="fr-FR" sz="1100" u="sng" dirty="0">
                <a:solidFill>
                  <a:schemeClr val="tx1"/>
                </a:solidFill>
                <a:latin typeface="+mj-lt"/>
              </a:rPr>
              <a:t>Bonifications titulaires en zone de remplacement (TZR)</a:t>
            </a:r>
          </a:p>
          <a:p>
            <a:pPr>
              <a:buFont typeface="Wingdings" panose="05000000000000000000" pitchFamily="2" charset="2"/>
              <a:buChar char="v"/>
              <a:defRPr/>
            </a:pPr>
            <a:endParaRPr lang="fr-FR" sz="1100" u="sng" dirty="0">
              <a:solidFill>
                <a:schemeClr val="tx1"/>
              </a:solidFill>
              <a:latin typeface="+mj-lt"/>
            </a:endParaRPr>
          </a:p>
          <a:p>
            <a:pPr marL="0" indent="0">
              <a:buNone/>
              <a:defRPr/>
            </a:pPr>
            <a:endParaRPr dirty="0"/>
          </a:p>
          <a:p>
            <a:pPr marL="0" indent="0">
              <a:buFont typeface="Arial" charset="0"/>
              <a:buNone/>
              <a:defRPr/>
            </a:pPr>
            <a:endParaRPr dirty="0"/>
          </a:p>
          <a:p>
            <a:pPr marL="0" indent="0">
              <a:buFont typeface="Arial" charset="0"/>
              <a:buNone/>
              <a:defRPr/>
            </a:pPr>
            <a:endParaRPr dirty="0"/>
          </a:p>
        </p:txBody>
      </p:sp>
      <p:sp>
        <p:nvSpPr>
          <p:cNvPr id="12" name="Rectangle 3">
            <a:extLst>
              <a:ext uri="{FF2B5EF4-FFF2-40B4-BE49-F238E27FC236}">
                <a16:creationId xmlns:a16="http://schemas.microsoft.com/office/drawing/2014/main" id="{475FD81E-B793-404C-9183-258A6BB9024D}"/>
              </a:ext>
            </a:extLst>
          </p:cNvPr>
          <p:cNvSpPr txBox="1">
            <a:spLocks noChangeArrowheads="1"/>
          </p:cNvSpPr>
          <p:nvPr/>
        </p:nvSpPr>
        <p:spPr bwMode="auto">
          <a:xfrm>
            <a:off x="360000" y="946956"/>
            <a:ext cx="8166077" cy="383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fr-FR" sz="1600" b="1" kern="1200" dirty="0">
                <a:solidFill>
                  <a:srgbClr val="5175B2"/>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lang="fr-FR" sz="1600" kern="1200" dirty="0">
                <a:solidFill>
                  <a:srgbClr val="454545"/>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lang="fr-FR" sz="1600" kern="1200" dirty="0">
                <a:solidFill>
                  <a:srgbClr val="454545"/>
                </a:solidFill>
                <a:latin typeface="Calibri"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0" rtl="0" eaLnBrk="1" fontAlgn="base" latinLnBrk="0" hangingPunct="1">
              <a:lnSpc>
                <a:spcPct val="80000"/>
              </a:lnSpc>
              <a:spcBef>
                <a:spcPts val="0"/>
              </a:spcBef>
              <a:spcAft>
                <a:spcPct val="0"/>
              </a:spcAft>
              <a:buClrTx/>
              <a:buSzTx/>
              <a:buNone/>
              <a:tabLst/>
              <a:defRPr/>
            </a:pPr>
            <a:endParaRPr kumimoji="0" lang="fr-FR" altLang="fr-FR" sz="1000" b="0" i="0" strike="noStrike" kern="1200" cap="none" spc="0" normalizeH="0" baseline="0" noProof="0" dirty="0">
              <a:ln>
                <a:noFill/>
              </a:ln>
              <a:solidFill>
                <a:sysClr val="windowText" lastClr="000000"/>
              </a:solidFill>
              <a:effectLst/>
              <a:uLnTx/>
              <a:uFillTx/>
              <a:ea typeface="+mn-ea"/>
              <a:cs typeface="+mn-cs"/>
            </a:endParaRPr>
          </a:p>
          <a:p>
            <a:pPr marL="0" marR="0" lvl="0" indent="0" algn="l" defTabSz="0" rtl="0" eaLnBrk="1" fontAlgn="base" latinLnBrk="0" hangingPunct="1">
              <a:lnSpc>
                <a:spcPct val="80000"/>
              </a:lnSpc>
              <a:spcBef>
                <a:spcPts val="0"/>
              </a:spcBef>
              <a:spcAft>
                <a:spcPct val="0"/>
              </a:spcAft>
              <a:buClrTx/>
              <a:buSzTx/>
              <a:buNone/>
              <a:tabLst/>
              <a:defRPr/>
            </a:pPr>
            <a:r>
              <a:rPr kumimoji="0" lang="fr-FR" altLang="fr-FR" sz="1000" b="0" i="0" strike="noStrike" kern="1200" cap="none" spc="0" normalizeH="0" baseline="0" noProof="0" dirty="0">
                <a:ln>
                  <a:noFill/>
                </a:ln>
                <a:solidFill>
                  <a:sysClr val="windowText" lastClr="000000"/>
                </a:solidFill>
                <a:effectLst/>
                <a:uLnTx/>
                <a:uFillTx/>
                <a:ea typeface="+mn-ea"/>
                <a:cs typeface="+mn-cs"/>
              </a:rPr>
              <a:t>Dans le cadre exclusif de la phase intra-académique, l’affectation en ZR ouvre droit à </a:t>
            </a:r>
            <a:r>
              <a:rPr kumimoji="0" lang="fr-FR" altLang="fr-FR" sz="1000" b="0" i="0" strike="noStrike" kern="1200" cap="none" spc="0" normalizeH="0" baseline="0" noProof="0" dirty="0">
                <a:ln>
                  <a:noFill/>
                </a:ln>
                <a:solidFill>
                  <a:srgbClr val="5175B2"/>
                </a:solidFill>
                <a:effectLst/>
                <a:uLnTx/>
                <a:uFillTx/>
                <a:ea typeface="+mn-ea"/>
                <a:cs typeface="+mn-cs"/>
              </a:rPr>
              <a:t>:</a:t>
            </a:r>
          </a:p>
          <a:p>
            <a:pPr marL="172800" marR="0" lvl="2" indent="-172800" algn="l" defTabSz="0" rtl="0" eaLnBrk="1" fontAlgn="base" latinLnBrk="0" hangingPunct="1">
              <a:lnSpc>
                <a:spcPts val="1680"/>
              </a:lnSpc>
              <a:spcBef>
                <a:spcPts val="0"/>
              </a:spcBef>
              <a:spcAft>
                <a:spcPct val="0"/>
              </a:spcAft>
              <a:buClrTx/>
              <a:buSzTx/>
              <a:buFont typeface="Wingdings" panose="05000000000000000000" pitchFamily="2" charset="2"/>
              <a:buChar char="§"/>
              <a:tabLst/>
              <a:defRPr/>
            </a:pPr>
            <a:r>
              <a:rPr kumimoji="0" lang="fr-FR" altLang="fr-FR" sz="1000" b="1" i="0" u="none" strike="noStrike" kern="1200" cap="none" spc="0" normalizeH="0" baseline="0" noProof="0" dirty="0">
                <a:ln>
                  <a:noFill/>
                </a:ln>
                <a:solidFill>
                  <a:schemeClr val="tx1"/>
                </a:solidFill>
                <a:effectLst/>
                <a:uLnTx/>
                <a:uFillTx/>
                <a:latin typeface="+mn-lt"/>
                <a:ea typeface="+mn-ea"/>
                <a:cs typeface="+mn-cs"/>
              </a:rPr>
              <a:t>25 points </a:t>
            </a:r>
            <a:r>
              <a:rPr kumimoji="0" lang="fr-FR" altLang="fr-FR" sz="1000" b="0" i="0" u="none" strike="noStrike" kern="1200" cap="none" spc="0" normalizeH="0" baseline="0" noProof="0" dirty="0">
                <a:ln>
                  <a:noFill/>
                </a:ln>
                <a:solidFill>
                  <a:schemeClr val="tx1"/>
                </a:solidFill>
                <a:effectLst/>
                <a:uLnTx/>
                <a:uFillTx/>
                <a:latin typeface="+mn-lt"/>
                <a:ea typeface="+mn-ea"/>
                <a:cs typeface="+mn-cs"/>
              </a:rPr>
              <a:t>par année d’exercice effectif dans la </a:t>
            </a:r>
            <a:r>
              <a:rPr kumimoji="0" lang="fr-FR" altLang="fr-FR" sz="1000" b="0" i="0" u="sng" strike="noStrike" kern="1200" cap="none" spc="0" normalizeH="0" baseline="0" noProof="0" dirty="0">
                <a:ln>
                  <a:noFill/>
                </a:ln>
                <a:solidFill>
                  <a:schemeClr val="tx1"/>
                </a:solidFill>
                <a:effectLst/>
                <a:uLnTx/>
                <a:uFillTx/>
                <a:latin typeface="+mn-lt"/>
                <a:ea typeface="+mn-ea"/>
                <a:cs typeface="+mn-cs"/>
              </a:rPr>
              <a:t>même</a:t>
            </a:r>
            <a:r>
              <a:rPr kumimoji="0" lang="fr-FR" altLang="fr-FR" sz="1000" b="0" i="0" u="none" strike="noStrike" kern="1200" cap="none" spc="0" normalizeH="0" baseline="0" noProof="0" dirty="0">
                <a:ln>
                  <a:noFill/>
                </a:ln>
                <a:solidFill>
                  <a:schemeClr val="tx1"/>
                </a:solidFill>
                <a:effectLst/>
                <a:uLnTx/>
                <a:uFillTx/>
                <a:latin typeface="+mn-lt"/>
                <a:ea typeface="+mn-ea"/>
                <a:cs typeface="+mn-cs"/>
              </a:rPr>
              <a:t> ZR</a:t>
            </a:r>
          </a:p>
          <a:p>
            <a:pPr marL="172800" marR="0" lvl="2" indent="-172800" algn="l" defTabSz="0" rtl="0" eaLnBrk="1" fontAlgn="base" latinLnBrk="0" hangingPunct="1">
              <a:lnSpc>
                <a:spcPts val="1680"/>
              </a:lnSpc>
              <a:spcBef>
                <a:spcPts val="0"/>
              </a:spcBef>
              <a:spcAft>
                <a:spcPct val="0"/>
              </a:spcAft>
              <a:buClrTx/>
              <a:buSzTx/>
              <a:buFont typeface="Wingdings" panose="05000000000000000000" pitchFamily="2" charset="2"/>
              <a:buChar char="§"/>
              <a:tabLst/>
              <a:defRPr/>
            </a:pPr>
            <a:r>
              <a:rPr kumimoji="0" lang="fr-FR" altLang="fr-FR" sz="1000" b="1" i="0" u="none" strike="noStrike" kern="1200" cap="none" spc="0" normalizeH="0" baseline="0" noProof="0" dirty="0">
                <a:ln>
                  <a:noFill/>
                </a:ln>
                <a:solidFill>
                  <a:schemeClr val="tx1"/>
                </a:solidFill>
                <a:effectLst/>
                <a:uLnTx/>
                <a:uFillTx/>
                <a:latin typeface="+mn-lt"/>
                <a:ea typeface="+mn-ea"/>
                <a:cs typeface="+mn-cs"/>
              </a:rPr>
              <a:t>+ 100 points</a:t>
            </a:r>
            <a:r>
              <a:rPr kumimoji="0" lang="fr-FR" altLang="fr-FR" sz="1000" b="0" i="0" u="none" strike="noStrike" kern="1200" cap="none" spc="0" normalizeH="0" baseline="0" noProof="0" dirty="0">
                <a:ln>
                  <a:noFill/>
                </a:ln>
                <a:solidFill>
                  <a:schemeClr val="tx1"/>
                </a:solidFill>
                <a:effectLst/>
                <a:uLnTx/>
                <a:uFillTx/>
                <a:latin typeface="+mn-lt"/>
                <a:ea typeface="+mn-ea"/>
                <a:cs typeface="+mn-cs"/>
              </a:rPr>
              <a:t> si au moins de 5 ans d’ancienneté dans la </a:t>
            </a:r>
            <a:r>
              <a:rPr kumimoji="0" lang="fr-FR" altLang="fr-FR" sz="1000" b="0" i="0" u="sng" strike="noStrike" kern="1200" cap="none" spc="0" normalizeH="0" baseline="0" noProof="0" dirty="0">
                <a:ln>
                  <a:noFill/>
                </a:ln>
                <a:solidFill>
                  <a:schemeClr val="tx1"/>
                </a:solidFill>
                <a:effectLst/>
                <a:uLnTx/>
                <a:uFillTx/>
                <a:latin typeface="+mn-lt"/>
                <a:ea typeface="+mn-ea"/>
                <a:cs typeface="+mn-cs"/>
              </a:rPr>
              <a:t>même</a:t>
            </a:r>
            <a:r>
              <a:rPr kumimoji="0" lang="fr-FR" altLang="fr-FR" sz="1000" b="0" i="0" u="none" strike="noStrike" kern="1200" cap="none" spc="0" normalizeH="0" baseline="0" noProof="0" dirty="0">
                <a:ln>
                  <a:noFill/>
                </a:ln>
                <a:solidFill>
                  <a:schemeClr val="tx1"/>
                </a:solidFill>
                <a:effectLst/>
                <a:uLnTx/>
                <a:uFillTx/>
                <a:latin typeface="+mn-lt"/>
                <a:ea typeface="+mn-ea"/>
                <a:cs typeface="+mn-cs"/>
              </a:rPr>
              <a:t> ZR</a:t>
            </a:r>
          </a:p>
          <a:p>
            <a:pPr marL="171450" marR="0" lvl="2" indent="-171450" algn="l" defTabSz="0" rtl="0" eaLnBrk="1" fontAlgn="base" latinLnBrk="0" hangingPunct="1">
              <a:lnSpc>
                <a:spcPts val="1680"/>
              </a:lnSpc>
              <a:spcBef>
                <a:spcPts val="0"/>
              </a:spcBef>
              <a:spcAft>
                <a:spcPct val="0"/>
              </a:spcAft>
              <a:buClrTx/>
              <a:buSzTx/>
              <a:buFont typeface="Wingdings" panose="05000000000000000000" pitchFamily="2" charset="2"/>
              <a:buChar char="§"/>
              <a:tabLst/>
              <a:defRPr/>
            </a:pPr>
            <a:endParaRPr kumimoji="0" lang="fr-FR" altLang="fr-FR" sz="1000" b="0" i="0" u="none" strike="noStrike" kern="1200" cap="none" spc="0" normalizeH="0" baseline="0" noProof="0" dirty="0">
              <a:ln>
                <a:noFill/>
              </a:ln>
              <a:solidFill>
                <a:srgbClr val="454545"/>
              </a:solidFill>
              <a:effectLst/>
              <a:uLnTx/>
              <a:uFillTx/>
              <a:latin typeface="+mn-lt"/>
              <a:ea typeface="+mn-ea"/>
              <a:cs typeface="+mn-cs"/>
            </a:endParaRPr>
          </a:p>
          <a:p>
            <a:pPr marL="0" marR="0" lvl="2" indent="0" algn="l" defTabSz="0" rtl="0" eaLnBrk="1" fontAlgn="base" latinLnBrk="0" hangingPunct="1">
              <a:lnSpc>
                <a:spcPct val="80000"/>
              </a:lnSpc>
              <a:spcBef>
                <a:spcPts val="0"/>
              </a:spcBef>
              <a:spcAft>
                <a:spcPct val="0"/>
              </a:spcAft>
              <a:buClrTx/>
              <a:buSzTx/>
              <a:buNone/>
              <a:tabLst/>
              <a:defRPr/>
            </a:pPr>
            <a:r>
              <a:rPr kumimoji="0" lang="fr-FR" altLang="fr-FR" sz="1000" i="0" u="sng" strike="noStrike" kern="1200" cap="none" spc="0" normalizeH="0" baseline="0" noProof="0" dirty="0">
                <a:ln>
                  <a:noFill/>
                </a:ln>
                <a:solidFill>
                  <a:sysClr val="windowText" lastClr="000000"/>
                </a:solidFill>
                <a:effectLst/>
                <a:uLnTx/>
                <a:uFillTx/>
                <a:latin typeface="+mn-lt"/>
                <a:ea typeface="+mn-ea"/>
                <a:cs typeface="+mn-cs"/>
              </a:rPr>
              <a:t>Pour les TZR souhaitant obtenir une affectation sur poste fixe en établissement :</a:t>
            </a:r>
          </a:p>
          <a:p>
            <a:pPr marL="171450" lvl="2" indent="-171450" defTabSz="0" eaLnBrk="1" hangingPunct="1">
              <a:lnSpc>
                <a:spcPts val="1680"/>
              </a:lnSpc>
              <a:spcBef>
                <a:spcPts val="0"/>
              </a:spcBef>
              <a:buFont typeface="Wingdings" panose="05000000000000000000" pitchFamily="2" charset="2"/>
              <a:buChar char="§"/>
              <a:defRPr/>
            </a:pPr>
            <a:r>
              <a:rPr kumimoji="0" lang="fr-FR" altLang="fr-FR" sz="1000" b="1" i="0" u="none" strike="noStrike" kern="1200" cap="none" spc="0" normalizeH="0" baseline="0" noProof="0" dirty="0">
                <a:ln>
                  <a:noFill/>
                </a:ln>
                <a:solidFill>
                  <a:sysClr val="windowText" lastClr="000000"/>
                </a:solidFill>
                <a:effectLst/>
                <a:uLnTx/>
                <a:uFillTx/>
                <a:latin typeface="+mn-lt"/>
                <a:ea typeface="+mn-ea"/>
                <a:cs typeface="+mn-cs"/>
                <a:sym typeface="Wingdings" pitchFamily="2" charset="2"/>
              </a:rPr>
              <a:t>150</a:t>
            </a:r>
            <a:r>
              <a:rPr kumimoji="0" lang="fr-FR" altLang="fr-FR" sz="1000" b="1" i="0" u="none" strike="noStrike" kern="1200" cap="none" spc="0" normalizeH="0" baseline="0" noProof="0" dirty="0">
                <a:ln>
                  <a:noFill/>
                </a:ln>
                <a:solidFill>
                  <a:sysClr val="windowText" lastClr="000000"/>
                </a:solidFill>
                <a:effectLst/>
                <a:uLnTx/>
                <a:uFillTx/>
                <a:latin typeface="+mn-lt"/>
                <a:ea typeface="+mn-ea"/>
                <a:cs typeface="+mn-cs"/>
              </a:rPr>
              <a:t> points </a:t>
            </a:r>
            <a:r>
              <a:rPr kumimoji="0" lang="fr-FR" altLang="fr-FR" sz="1000" b="0" i="0" u="none" strike="noStrike" kern="1200" cap="none" spc="0" normalizeH="0" baseline="0" noProof="0" dirty="0">
                <a:ln>
                  <a:noFill/>
                </a:ln>
                <a:solidFill>
                  <a:sysClr val="windowText" lastClr="000000"/>
                </a:solidFill>
                <a:effectLst/>
                <a:uLnTx/>
                <a:uFillTx/>
                <a:latin typeface="+mn-lt"/>
                <a:ea typeface="+mn-ea"/>
                <a:cs typeface="+mn-cs"/>
              </a:rPr>
              <a:t>sur le vœu </a:t>
            </a:r>
            <a:r>
              <a:rPr lang="fr-FR" altLang="fr-FR" sz="1000" dirty="0">
                <a:solidFill>
                  <a:sysClr val="windowText" lastClr="000000"/>
                </a:solidFill>
                <a:latin typeface="+mn-lt"/>
              </a:rPr>
              <a:t>DPT tout poste (à l’exception des agrégés) correspondant à l’établissement de rattachement ou </a:t>
            </a:r>
            <a:r>
              <a:rPr kumimoji="0" lang="fr-FR" altLang="fr-FR" sz="1000" b="0" i="0" u="none" strike="noStrike" kern="1200" cap="none" spc="0" normalizeH="0" baseline="0" noProof="0" dirty="0">
                <a:ln>
                  <a:noFill/>
                </a:ln>
                <a:solidFill>
                  <a:sysClr val="windowText" lastClr="000000"/>
                </a:solidFill>
                <a:effectLst/>
                <a:uLnTx/>
                <a:uFillTx/>
                <a:latin typeface="+mn-lt"/>
                <a:ea typeface="+mn-ea"/>
                <a:cs typeface="+mn-cs"/>
              </a:rPr>
              <a:t>d’affectation à l’année (pour les disciplines en ZRA uniquement).</a:t>
            </a:r>
          </a:p>
          <a:p>
            <a:pPr marL="0" lvl="2" indent="0" defTabSz="0" eaLnBrk="1" hangingPunct="1">
              <a:lnSpc>
                <a:spcPts val="1680"/>
              </a:lnSpc>
              <a:spcBef>
                <a:spcPts val="0"/>
              </a:spcBef>
              <a:buNone/>
              <a:defRPr/>
            </a:pPr>
            <a:endParaRPr lang="fr-FR" altLang="fr-FR" sz="900" dirty="0">
              <a:solidFill>
                <a:sysClr val="windowText" lastClr="000000"/>
              </a:solidFill>
              <a:latin typeface="+mn-lt"/>
            </a:endParaRPr>
          </a:p>
          <a:p>
            <a:pPr marL="171450" lvl="2" indent="-171450" defTabSz="0" eaLnBrk="1" hangingPunct="1">
              <a:spcBef>
                <a:spcPts val="216"/>
              </a:spcBef>
              <a:buFont typeface="Wingdings" panose="05000000000000000000" pitchFamily="2" charset="2"/>
              <a:buChar char="v"/>
              <a:defRPr/>
            </a:pPr>
            <a:endParaRPr lang="fr-FR" sz="1100" b="1" u="sng" dirty="0">
              <a:solidFill>
                <a:schemeClr val="bg2"/>
              </a:solidFill>
              <a:latin typeface="+mj-lt"/>
            </a:endParaRPr>
          </a:p>
          <a:p>
            <a:pPr marL="171450" lvl="2" indent="-171450" defTabSz="0" eaLnBrk="1" hangingPunct="1">
              <a:spcBef>
                <a:spcPts val="216"/>
              </a:spcBef>
              <a:buFont typeface="Wingdings" panose="05000000000000000000" pitchFamily="2" charset="2"/>
              <a:buChar char="v"/>
              <a:defRPr/>
            </a:pPr>
            <a:r>
              <a:rPr lang="fr-FR" sz="1100" b="1" u="sng" dirty="0">
                <a:solidFill>
                  <a:schemeClr val="tx1"/>
                </a:solidFill>
                <a:latin typeface="+mj-lt"/>
              </a:rPr>
              <a:t>Bonifications CLA</a:t>
            </a:r>
          </a:p>
          <a:p>
            <a:pPr marL="0" lvl="2" indent="0" defTabSz="0" eaLnBrk="1" hangingPunct="1">
              <a:spcBef>
                <a:spcPts val="216"/>
              </a:spcBef>
              <a:buNone/>
              <a:defRPr/>
            </a:pPr>
            <a:endParaRPr lang="fr-FR" sz="1100" b="1" u="sng" dirty="0">
              <a:solidFill>
                <a:schemeClr val="bg2"/>
              </a:solidFill>
              <a:latin typeface="+mj-lt"/>
            </a:endParaRPr>
          </a:p>
          <a:p>
            <a:pPr marL="0" lvl="2" indent="0" defTabSz="0" eaLnBrk="1" hangingPunct="1">
              <a:spcBef>
                <a:spcPts val="216"/>
              </a:spcBef>
              <a:buNone/>
              <a:defRPr/>
            </a:pPr>
            <a:r>
              <a:rPr lang="fr-FR" sz="1000" dirty="0">
                <a:solidFill>
                  <a:schemeClr val="tx1"/>
                </a:solidFill>
                <a:latin typeface="+mj-lt"/>
              </a:rPr>
              <a:t>Elle concerne des établissements spécialisés dans l’accompagnement pour des élèves en situation de handicap.</a:t>
            </a:r>
          </a:p>
          <a:p>
            <a:pPr marL="0" lvl="2" indent="0" defTabSz="0" eaLnBrk="1" hangingPunct="1">
              <a:spcBef>
                <a:spcPts val="216"/>
              </a:spcBef>
              <a:buNone/>
              <a:defRPr/>
            </a:pPr>
            <a:r>
              <a:rPr lang="fr-FR" sz="1000" dirty="0">
                <a:solidFill>
                  <a:schemeClr val="tx1"/>
                </a:solidFill>
                <a:latin typeface="+mj-lt"/>
              </a:rPr>
              <a:t>Pour bénéficier de cette bonification, l’agent doit :</a:t>
            </a:r>
          </a:p>
          <a:p>
            <a:pPr marL="171450" lvl="2" indent="-171450" defTabSz="0" eaLnBrk="1" hangingPunct="1">
              <a:spcBef>
                <a:spcPts val="216"/>
              </a:spcBef>
              <a:buFontTx/>
              <a:buChar char="-"/>
              <a:defRPr/>
            </a:pPr>
            <a:r>
              <a:rPr lang="fr-FR" sz="1000" dirty="0">
                <a:solidFill>
                  <a:schemeClr val="tx1"/>
                </a:solidFill>
                <a:latin typeface="+mj-lt"/>
              </a:rPr>
              <a:t>être en activité et affecté dans un CLA au 1er septembre 2025</a:t>
            </a:r>
          </a:p>
          <a:p>
            <a:pPr marL="171450" lvl="2" indent="-171450" defTabSz="0" eaLnBrk="1" hangingPunct="1">
              <a:spcBef>
                <a:spcPts val="216"/>
              </a:spcBef>
              <a:buFontTx/>
              <a:buChar char="-"/>
              <a:defRPr/>
            </a:pPr>
            <a:r>
              <a:rPr lang="fr-FR" sz="1000" dirty="0">
                <a:solidFill>
                  <a:schemeClr val="tx1"/>
                </a:solidFill>
                <a:latin typeface="+mj-lt"/>
              </a:rPr>
              <a:t>justifier de 3 années de services continus au 31 août 2026</a:t>
            </a:r>
          </a:p>
          <a:p>
            <a:pPr marL="0" lvl="2" indent="0" defTabSz="0" eaLnBrk="1" hangingPunct="1">
              <a:spcBef>
                <a:spcPts val="216"/>
              </a:spcBef>
              <a:buNone/>
              <a:defRPr/>
            </a:pPr>
            <a:endParaRPr lang="fr-FR" sz="1000" dirty="0">
              <a:solidFill>
                <a:schemeClr val="tx1"/>
              </a:solidFill>
              <a:latin typeface="+mj-lt"/>
            </a:endParaRPr>
          </a:p>
          <a:p>
            <a:pPr marL="0" lvl="2" indent="0" defTabSz="0" eaLnBrk="1" hangingPunct="1">
              <a:spcBef>
                <a:spcPts val="216"/>
              </a:spcBef>
              <a:buNone/>
              <a:defRPr/>
            </a:pPr>
            <a:r>
              <a:rPr lang="fr-FR" sz="1000" dirty="0">
                <a:solidFill>
                  <a:schemeClr val="tx1"/>
                </a:solidFill>
                <a:latin typeface="+mj-lt"/>
              </a:rPr>
              <a:t>Elle ouvre droit à 60 points pour un agent affecté en CLA sur les vœux DPT ACA ZRD ZRA</a:t>
            </a:r>
          </a:p>
          <a:p>
            <a:pPr marL="0" lvl="2" indent="0" defTabSz="0" eaLnBrk="1" hangingPunct="1">
              <a:spcBef>
                <a:spcPts val="216"/>
              </a:spcBef>
              <a:buNone/>
              <a:defRPr/>
            </a:pPr>
            <a:endParaRPr lang="fr-FR" sz="1100" b="1" u="sng" dirty="0">
              <a:solidFill>
                <a:schemeClr val="bg2"/>
              </a:solidFill>
              <a:latin typeface="+mj-lt"/>
            </a:endParaRPr>
          </a:p>
        </p:txBody>
      </p:sp>
      <p:sp>
        <p:nvSpPr>
          <p:cNvPr id="2" name="Espace réservé du numéro de diapositive 1">
            <a:extLst>
              <a:ext uri="{FF2B5EF4-FFF2-40B4-BE49-F238E27FC236}">
                <a16:creationId xmlns:a16="http://schemas.microsoft.com/office/drawing/2014/main" id="{DFA9D743-72C4-2B07-7D52-ED4621CEEDF8}"/>
              </a:ext>
            </a:extLst>
          </p:cNvPr>
          <p:cNvSpPr>
            <a:spLocks noGrp="1"/>
          </p:cNvSpPr>
          <p:nvPr>
            <p:ph type="sldNum" sz="quarter" idx="12"/>
          </p:nvPr>
        </p:nvSpPr>
        <p:spPr/>
        <p:txBody>
          <a:bodyPr/>
          <a:lstStyle/>
          <a:p>
            <a:fld id="{733122C9-A0B9-462F-8757-0847AD287B63}" type="slidenum">
              <a:rPr lang="fr-FR" smtClean="0"/>
              <a:pPr/>
              <a:t>24</a:t>
            </a:fld>
            <a:endParaRPr lang="fr-FR" dirty="0"/>
          </a:p>
        </p:txBody>
      </p:sp>
    </p:spTree>
    <p:extLst>
      <p:ext uri="{BB962C8B-B14F-4D97-AF65-F5344CB8AC3E}">
        <p14:creationId xmlns:p14="http://schemas.microsoft.com/office/powerpoint/2010/main" val="3207594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100A8F2-D2CB-4E71-9131-B1F128A9DCBD}"/>
              </a:ext>
            </a:extLst>
          </p:cNvPr>
          <p:cNvSpPr txBox="1"/>
          <p:nvPr/>
        </p:nvSpPr>
        <p:spPr>
          <a:xfrm>
            <a:off x="360000" y="627534"/>
            <a:ext cx="8341810" cy="861774"/>
          </a:xfrm>
          <a:prstGeom prst="rect">
            <a:avLst/>
          </a:prstGeom>
          <a:noFill/>
        </p:spPr>
        <p:txBody>
          <a:bodyPr wrap="square" rtlCol="0">
            <a:spAutoFit/>
          </a:bodyPr>
          <a:lstStyle/>
          <a:p>
            <a:r>
              <a:rPr lang="fr-FR" sz="1000" dirty="0">
                <a:latin typeface="+mj-lt"/>
              </a:rPr>
              <a:t>Le mouvement spécifique académique est un mouvement hors barème.</a:t>
            </a:r>
          </a:p>
          <a:p>
            <a:r>
              <a:rPr lang="fr-FR" sz="1000" dirty="0">
                <a:latin typeface="+mj-lt"/>
              </a:rPr>
              <a:t>Il est ouvert aux stagiaires </a:t>
            </a:r>
            <a:r>
              <a:rPr lang="fr-FR" sz="1000" b="1" dirty="0">
                <a:latin typeface="+mj-lt"/>
              </a:rPr>
              <a:t>mais la participation au mouvement général reste obligatoire.</a:t>
            </a:r>
          </a:p>
          <a:p>
            <a:r>
              <a:rPr lang="fr-FR" sz="1000" b="1" dirty="0"/>
              <a:t>Les pièces justificatives doivent être obligatoirement téléversées avec la confirmation de demande de mutation sur Colibris </a:t>
            </a:r>
          </a:p>
          <a:p>
            <a:r>
              <a:rPr lang="fr-FR" sz="1000" b="1" dirty="0"/>
              <a:t>au plus tard le 13 avril 2026 (23h59).</a:t>
            </a:r>
          </a:p>
          <a:p>
            <a:endParaRPr lang="fr-FR" sz="1000" b="1" dirty="0">
              <a:latin typeface="+mj-lt"/>
            </a:endParaRPr>
          </a:p>
        </p:txBody>
      </p:sp>
      <p:pic>
        <p:nvPicPr>
          <p:cNvPr id="5" name="Image 4">
            <a:extLst>
              <a:ext uri="{FF2B5EF4-FFF2-40B4-BE49-F238E27FC236}">
                <a16:creationId xmlns:a16="http://schemas.microsoft.com/office/drawing/2014/main" id="{8437D86B-D73A-4C38-A37A-AEA1C7250F28}"/>
              </a:ext>
            </a:extLst>
          </p:cNvPr>
          <p:cNvPicPr>
            <a:picLocks noChangeAspect="1"/>
          </p:cNvPicPr>
          <p:nvPr/>
        </p:nvPicPr>
        <p:blipFill>
          <a:blip r:embed="rId2"/>
          <a:stretch>
            <a:fillRect/>
          </a:stretch>
        </p:blipFill>
        <p:spPr>
          <a:xfrm>
            <a:off x="2351546" y="1389803"/>
            <a:ext cx="4152875" cy="3270179"/>
          </a:xfrm>
          <a:prstGeom prst="rect">
            <a:avLst/>
          </a:prstGeom>
          <a:solidFill>
            <a:srgbClr val="CFBCED"/>
          </a:solidFill>
        </p:spPr>
      </p:pic>
      <p:sp>
        <p:nvSpPr>
          <p:cNvPr id="16" name="ZoneTexte 15">
            <a:extLst>
              <a:ext uri="{FF2B5EF4-FFF2-40B4-BE49-F238E27FC236}">
                <a16:creationId xmlns:a16="http://schemas.microsoft.com/office/drawing/2014/main" id="{F03EF247-D29D-4994-889B-E3D272EDF666}"/>
              </a:ext>
            </a:extLst>
          </p:cNvPr>
          <p:cNvSpPr txBox="1"/>
          <p:nvPr/>
        </p:nvSpPr>
        <p:spPr>
          <a:xfrm>
            <a:off x="770292" y="1613462"/>
            <a:ext cx="2822664" cy="400110"/>
          </a:xfrm>
          <a:prstGeom prst="rect">
            <a:avLst/>
          </a:prstGeom>
          <a:noFill/>
        </p:spPr>
        <p:txBody>
          <a:bodyPr wrap="square" rtlCol="0">
            <a:spAutoFit/>
          </a:bodyPr>
          <a:lstStyle/>
          <a:p>
            <a:pPr marL="171450" indent="-171450">
              <a:buFont typeface="Wingdings" panose="05000000000000000000" pitchFamily="2" charset="2"/>
              <a:buChar char="§"/>
            </a:pPr>
            <a:r>
              <a:rPr lang="fr-FR" sz="1000" dirty="0"/>
              <a:t>Mettre à jour </a:t>
            </a:r>
            <a:r>
              <a:rPr lang="fr-FR" sz="1000" dirty="0">
                <a:cs typeface="Calibri" panose="020F0502020204030204" pitchFamily="34" charset="0"/>
              </a:rPr>
              <a:t>le CV dans la rubrique I-Prof </a:t>
            </a:r>
          </a:p>
          <a:p>
            <a:r>
              <a:rPr lang="fr-FR" sz="1000" dirty="0">
                <a:cs typeface="Calibri" panose="020F0502020204030204" pitchFamily="34" charset="0"/>
              </a:rPr>
              <a:t>     dédiée à cet usage (mon CV)</a:t>
            </a:r>
            <a:endParaRPr lang="fr-FR" sz="1000" dirty="0"/>
          </a:p>
        </p:txBody>
      </p:sp>
      <p:sp>
        <p:nvSpPr>
          <p:cNvPr id="17" name="ZoneTexte 16">
            <a:extLst>
              <a:ext uri="{FF2B5EF4-FFF2-40B4-BE49-F238E27FC236}">
                <a16:creationId xmlns:a16="http://schemas.microsoft.com/office/drawing/2014/main" id="{A4BA1B41-FF6E-4022-A9AF-22820C317453}"/>
              </a:ext>
            </a:extLst>
          </p:cNvPr>
          <p:cNvSpPr txBox="1"/>
          <p:nvPr/>
        </p:nvSpPr>
        <p:spPr>
          <a:xfrm>
            <a:off x="3721960" y="1935538"/>
            <a:ext cx="792088" cy="246221"/>
          </a:xfrm>
          <a:prstGeom prst="rect">
            <a:avLst/>
          </a:prstGeom>
          <a:solidFill>
            <a:srgbClr val="FFD4B8"/>
          </a:solidFill>
        </p:spPr>
        <p:txBody>
          <a:bodyPr wrap="square" rtlCol="0">
            <a:spAutoFit/>
          </a:bodyPr>
          <a:lstStyle/>
          <a:p>
            <a:pPr algn="ctr"/>
            <a:r>
              <a:rPr lang="fr-FR" sz="1000" b="1" dirty="0"/>
              <a:t>CV</a:t>
            </a:r>
          </a:p>
        </p:txBody>
      </p:sp>
      <p:sp>
        <p:nvSpPr>
          <p:cNvPr id="18" name="ZoneTexte 17">
            <a:extLst>
              <a:ext uri="{FF2B5EF4-FFF2-40B4-BE49-F238E27FC236}">
                <a16:creationId xmlns:a16="http://schemas.microsoft.com/office/drawing/2014/main" id="{1EAB020C-5732-406B-94A5-ACAA690D8608}"/>
              </a:ext>
            </a:extLst>
          </p:cNvPr>
          <p:cNvSpPr txBox="1"/>
          <p:nvPr/>
        </p:nvSpPr>
        <p:spPr>
          <a:xfrm>
            <a:off x="4783640" y="1952157"/>
            <a:ext cx="977297" cy="553998"/>
          </a:xfrm>
          <a:prstGeom prst="rect">
            <a:avLst/>
          </a:prstGeom>
          <a:noFill/>
        </p:spPr>
        <p:txBody>
          <a:bodyPr wrap="square" rtlCol="0">
            <a:spAutoFit/>
          </a:bodyPr>
          <a:lstStyle/>
          <a:p>
            <a:pPr lvl="0" algn="ctr"/>
            <a:r>
              <a:rPr lang="fr-FR" sz="1000" b="1" dirty="0"/>
              <a:t>Compléter les rubriques </a:t>
            </a:r>
          </a:p>
          <a:p>
            <a:pPr lvl="0" algn="ctr"/>
            <a:r>
              <a:rPr lang="fr-FR" sz="1000" b="1" dirty="0"/>
              <a:t>relatives </a:t>
            </a:r>
          </a:p>
        </p:txBody>
      </p:sp>
      <p:sp>
        <p:nvSpPr>
          <p:cNvPr id="19" name="ZoneTexte 18">
            <a:extLst>
              <a:ext uri="{FF2B5EF4-FFF2-40B4-BE49-F238E27FC236}">
                <a16:creationId xmlns:a16="http://schemas.microsoft.com/office/drawing/2014/main" id="{202FD2DB-8DA6-497D-950E-0429F2E8B418}"/>
              </a:ext>
            </a:extLst>
          </p:cNvPr>
          <p:cNvSpPr txBox="1"/>
          <p:nvPr/>
        </p:nvSpPr>
        <p:spPr>
          <a:xfrm>
            <a:off x="6012160" y="1355110"/>
            <a:ext cx="2016224" cy="553998"/>
          </a:xfrm>
          <a:prstGeom prst="rect">
            <a:avLst/>
          </a:prstGeom>
          <a:noFill/>
        </p:spPr>
        <p:txBody>
          <a:bodyPr wrap="square" rtlCol="0">
            <a:spAutoFit/>
          </a:bodyPr>
          <a:lstStyle/>
          <a:p>
            <a:pPr marL="171450" indent="-171450">
              <a:buFont typeface="Wingdings" panose="05000000000000000000" pitchFamily="2" charset="2"/>
              <a:buChar char="§"/>
            </a:pPr>
            <a:r>
              <a:rPr lang="fr-FR" sz="1000" dirty="0">
                <a:cs typeface="Calibri" panose="020F0502020204030204" pitchFamily="34" charset="0"/>
              </a:rPr>
              <a:t>Aux qualifications requises</a:t>
            </a:r>
          </a:p>
          <a:p>
            <a:pPr marL="171450" indent="-171450">
              <a:buFont typeface="Wingdings" panose="05000000000000000000" pitchFamily="2" charset="2"/>
              <a:buChar char="§"/>
            </a:pPr>
            <a:r>
              <a:rPr lang="fr-FR" sz="1000" dirty="0">
                <a:cs typeface="Calibri" panose="020F0502020204030204" pitchFamily="34" charset="0"/>
              </a:rPr>
              <a:t>Aux compétences</a:t>
            </a:r>
          </a:p>
          <a:p>
            <a:pPr marL="171450" indent="-171450">
              <a:buFont typeface="Wingdings" panose="05000000000000000000" pitchFamily="2" charset="2"/>
              <a:buChar char="§"/>
            </a:pPr>
            <a:r>
              <a:rPr lang="fr-FR" sz="1000" dirty="0">
                <a:cs typeface="Calibri" panose="020F0502020204030204" pitchFamily="34" charset="0"/>
              </a:rPr>
              <a:t>Aux activités professionnelles</a:t>
            </a:r>
          </a:p>
        </p:txBody>
      </p:sp>
      <p:sp>
        <p:nvSpPr>
          <p:cNvPr id="20" name="ZoneTexte 19">
            <a:extLst>
              <a:ext uri="{FF2B5EF4-FFF2-40B4-BE49-F238E27FC236}">
                <a16:creationId xmlns:a16="http://schemas.microsoft.com/office/drawing/2014/main" id="{AAFD8D57-FBC9-4728-BBA3-717AA5303ED7}"/>
              </a:ext>
            </a:extLst>
          </p:cNvPr>
          <p:cNvSpPr txBox="1"/>
          <p:nvPr/>
        </p:nvSpPr>
        <p:spPr>
          <a:xfrm>
            <a:off x="4841681" y="3188676"/>
            <a:ext cx="1050096" cy="553998"/>
          </a:xfrm>
          <a:prstGeom prst="rect">
            <a:avLst/>
          </a:prstGeom>
          <a:noFill/>
        </p:spPr>
        <p:txBody>
          <a:bodyPr wrap="square" rtlCol="0">
            <a:spAutoFit/>
          </a:bodyPr>
          <a:lstStyle/>
          <a:p>
            <a:pPr lvl="0" algn="ctr"/>
            <a:r>
              <a:rPr lang="fr-FR" sz="1000" b="1" dirty="0">
                <a:cs typeface="Calibri" panose="020F0502020204030204" pitchFamily="34" charset="0"/>
              </a:rPr>
              <a:t>Rédiger </a:t>
            </a:r>
          </a:p>
          <a:p>
            <a:pPr lvl="0" algn="ctr"/>
            <a:r>
              <a:rPr lang="fr-FR" sz="1000" b="1" dirty="0">
                <a:cs typeface="Calibri" panose="020F0502020204030204" pitchFamily="34" charset="0"/>
              </a:rPr>
              <a:t>vos lettres de motivation</a:t>
            </a:r>
          </a:p>
        </p:txBody>
      </p:sp>
      <p:sp>
        <p:nvSpPr>
          <p:cNvPr id="21" name="ZoneTexte 20">
            <a:extLst>
              <a:ext uri="{FF2B5EF4-FFF2-40B4-BE49-F238E27FC236}">
                <a16:creationId xmlns:a16="http://schemas.microsoft.com/office/drawing/2014/main" id="{4CCFE0D7-96D3-41D7-B5F5-46E37A1C02F5}"/>
              </a:ext>
            </a:extLst>
          </p:cNvPr>
          <p:cNvSpPr txBox="1"/>
          <p:nvPr/>
        </p:nvSpPr>
        <p:spPr>
          <a:xfrm>
            <a:off x="6228184" y="2871976"/>
            <a:ext cx="2736303" cy="1015663"/>
          </a:xfrm>
          <a:prstGeom prst="rect">
            <a:avLst/>
          </a:prstGeom>
          <a:noFill/>
        </p:spPr>
        <p:txBody>
          <a:bodyPr wrap="square" rtlCol="0">
            <a:spAutoFit/>
          </a:bodyPr>
          <a:lstStyle/>
          <a:p>
            <a:pPr marL="171450" lvl="0" indent="-171450">
              <a:buFont typeface="Wingdings" panose="05000000000000000000" pitchFamily="2" charset="2"/>
              <a:buChar char="§"/>
            </a:pPr>
            <a:r>
              <a:rPr lang="fr-FR" sz="1000" dirty="0">
                <a:cs typeface="Calibri" panose="020F0502020204030204" pitchFamily="34" charset="0"/>
              </a:rPr>
              <a:t>Obligatoirement en ligne sur I-Prof/SIAM (pensez à préparer votre lettre via Word ou bloc note)</a:t>
            </a:r>
          </a:p>
          <a:p>
            <a:pPr marL="171450" lvl="0" indent="-171450">
              <a:buFont typeface="Wingdings" panose="05000000000000000000" pitchFamily="2" charset="2"/>
              <a:buChar char="§"/>
            </a:pPr>
            <a:r>
              <a:rPr lang="fr-FR" sz="1000" dirty="0">
                <a:cs typeface="Calibri" panose="020F0502020204030204" pitchFamily="34" charset="0"/>
              </a:rPr>
              <a:t>Avant de saisir le(s) vœu(x)</a:t>
            </a:r>
          </a:p>
          <a:p>
            <a:pPr marL="171450" indent="-171450">
              <a:buFont typeface="Wingdings" panose="05000000000000000000" pitchFamily="2" charset="2"/>
              <a:buChar char="§"/>
            </a:pPr>
            <a:r>
              <a:rPr lang="fr-FR" sz="1000" dirty="0">
                <a:cs typeface="Calibri" panose="020F0502020204030204" pitchFamily="34" charset="0"/>
              </a:rPr>
              <a:t>Une lettre par type de vœu spécifique formulé </a:t>
            </a:r>
            <a:r>
              <a:rPr lang="fr-FR" sz="1000" i="1" dirty="0">
                <a:cs typeface="Calibri" panose="020F0502020204030204" pitchFamily="34" charset="0"/>
              </a:rPr>
              <a:t>(ex: FLS, DNL…)</a:t>
            </a:r>
            <a:endParaRPr lang="fr-FR" sz="1000" dirty="0">
              <a:cs typeface="Calibri" panose="020F0502020204030204" pitchFamily="34" charset="0"/>
            </a:endParaRPr>
          </a:p>
        </p:txBody>
      </p:sp>
      <p:sp>
        <p:nvSpPr>
          <p:cNvPr id="22" name="ZoneTexte 21">
            <a:extLst>
              <a:ext uri="{FF2B5EF4-FFF2-40B4-BE49-F238E27FC236}">
                <a16:creationId xmlns:a16="http://schemas.microsoft.com/office/drawing/2014/main" id="{D4BB2B36-EF3B-47CA-81BD-8728C5465440}"/>
              </a:ext>
            </a:extLst>
          </p:cNvPr>
          <p:cNvSpPr txBox="1"/>
          <p:nvPr/>
        </p:nvSpPr>
        <p:spPr>
          <a:xfrm>
            <a:off x="3902935" y="3622507"/>
            <a:ext cx="1050096" cy="553998"/>
          </a:xfrm>
          <a:prstGeom prst="rect">
            <a:avLst/>
          </a:prstGeom>
          <a:noFill/>
        </p:spPr>
        <p:txBody>
          <a:bodyPr wrap="square" rtlCol="0">
            <a:spAutoFit/>
          </a:bodyPr>
          <a:lstStyle/>
          <a:p>
            <a:pPr lvl="0" algn="ctr"/>
            <a:r>
              <a:rPr lang="fr-FR" sz="1000" b="1" dirty="0">
                <a:cs typeface="Calibri" panose="020F0502020204030204" pitchFamily="34" charset="0"/>
              </a:rPr>
              <a:t>Téléverser le cas échéant la certification</a:t>
            </a:r>
          </a:p>
        </p:txBody>
      </p:sp>
      <p:sp>
        <p:nvSpPr>
          <p:cNvPr id="23" name="ZoneTexte 22">
            <a:extLst>
              <a:ext uri="{FF2B5EF4-FFF2-40B4-BE49-F238E27FC236}">
                <a16:creationId xmlns:a16="http://schemas.microsoft.com/office/drawing/2014/main" id="{1A6A7674-631D-4DC2-A2B2-695A38252DB5}"/>
              </a:ext>
            </a:extLst>
          </p:cNvPr>
          <p:cNvSpPr txBox="1"/>
          <p:nvPr/>
        </p:nvSpPr>
        <p:spPr>
          <a:xfrm>
            <a:off x="1549751" y="4179965"/>
            <a:ext cx="2534336" cy="553998"/>
          </a:xfrm>
          <a:prstGeom prst="rect">
            <a:avLst/>
          </a:prstGeom>
          <a:noFill/>
        </p:spPr>
        <p:txBody>
          <a:bodyPr wrap="square" rtlCol="0">
            <a:spAutoFit/>
          </a:bodyPr>
          <a:lstStyle/>
          <a:p>
            <a:pPr marL="171450" lvl="0" indent="-171450">
              <a:buFont typeface="Wingdings" panose="05000000000000000000" pitchFamily="2" charset="2"/>
              <a:buChar char="§"/>
            </a:pPr>
            <a:r>
              <a:rPr lang="fr-FR" sz="1000" dirty="0">
                <a:cs typeface="Calibri" panose="020F0502020204030204" pitchFamily="34" charset="0"/>
              </a:rPr>
              <a:t>Obligatoire pour les postes FLS, DNL, ARCA ARHA, ARHOT, AROP</a:t>
            </a:r>
          </a:p>
          <a:p>
            <a:pPr marL="171450" lvl="0" indent="-171450">
              <a:buFont typeface="Wingdings" panose="05000000000000000000" pitchFamily="2" charset="2"/>
              <a:buChar char="§"/>
            </a:pPr>
            <a:r>
              <a:rPr lang="fr-FR" sz="1000" dirty="0">
                <a:cs typeface="Calibri" panose="020F0502020204030204" pitchFamily="34" charset="0"/>
              </a:rPr>
              <a:t>Au format PDF</a:t>
            </a:r>
          </a:p>
        </p:txBody>
      </p:sp>
      <p:sp>
        <p:nvSpPr>
          <p:cNvPr id="24" name="ZoneTexte 23">
            <a:extLst>
              <a:ext uri="{FF2B5EF4-FFF2-40B4-BE49-F238E27FC236}">
                <a16:creationId xmlns:a16="http://schemas.microsoft.com/office/drawing/2014/main" id="{39228584-D4D6-491D-9407-37A3CDA9067F}"/>
              </a:ext>
            </a:extLst>
          </p:cNvPr>
          <p:cNvSpPr txBox="1"/>
          <p:nvPr/>
        </p:nvSpPr>
        <p:spPr>
          <a:xfrm>
            <a:off x="3067908" y="2925224"/>
            <a:ext cx="1050096" cy="400110"/>
          </a:xfrm>
          <a:prstGeom prst="rect">
            <a:avLst/>
          </a:prstGeom>
          <a:noFill/>
        </p:spPr>
        <p:txBody>
          <a:bodyPr wrap="square" rtlCol="0">
            <a:spAutoFit/>
          </a:bodyPr>
          <a:lstStyle/>
          <a:p>
            <a:pPr lvl="0" algn="ctr"/>
            <a:r>
              <a:rPr lang="fr-FR" sz="1000" b="1" dirty="0"/>
              <a:t>Formuler </a:t>
            </a:r>
          </a:p>
          <a:p>
            <a:pPr lvl="0" algn="ctr"/>
            <a:r>
              <a:rPr lang="fr-FR" sz="1000" b="1" dirty="0"/>
              <a:t>vos vœux</a:t>
            </a:r>
          </a:p>
        </p:txBody>
      </p:sp>
      <p:sp>
        <p:nvSpPr>
          <p:cNvPr id="25" name="ZoneTexte 24">
            <a:extLst>
              <a:ext uri="{FF2B5EF4-FFF2-40B4-BE49-F238E27FC236}">
                <a16:creationId xmlns:a16="http://schemas.microsoft.com/office/drawing/2014/main" id="{5381553A-DBFE-4950-BB35-AA75C37318DE}"/>
              </a:ext>
            </a:extLst>
          </p:cNvPr>
          <p:cNvSpPr txBox="1"/>
          <p:nvPr/>
        </p:nvSpPr>
        <p:spPr>
          <a:xfrm>
            <a:off x="179513" y="2790096"/>
            <a:ext cx="3003151" cy="861774"/>
          </a:xfrm>
          <a:prstGeom prst="rect">
            <a:avLst/>
          </a:prstGeom>
          <a:noFill/>
        </p:spPr>
        <p:txBody>
          <a:bodyPr wrap="square" rtlCol="0">
            <a:spAutoFit/>
          </a:bodyPr>
          <a:lstStyle/>
          <a:p>
            <a:pPr marL="171450" lvl="0" indent="-171450">
              <a:buFont typeface="Wingdings" panose="05000000000000000000" pitchFamily="2" charset="2"/>
              <a:buChar char="§"/>
            </a:pPr>
            <a:r>
              <a:rPr lang="fr-FR" sz="1000" dirty="0">
                <a:cs typeface="Calibri" panose="020F0502020204030204" pitchFamily="34" charset="0"/>
              </a:rPr>
              <a:t>Via l’application I-Prof/SIAM</a:t>
            </a:r>
          </a:p>
          <a:p>
            <a:pPr marL="171450" lvl="0" indent="-171450">
              <a:buFont typeface="Wingdings" panose="05000000000000000000" pitchFamily="2" charset="2"/>
              <a:buChar char="§"/>
            </a:pPr>
            <a:r>
              <a:rPr lang="fr-FR" sz="1000" dirty="0">
                <a:cs typeface="Calibri" panose="020F0502020204030204" pitchFamily="34" charset="0"/>
              </a:rPr>
              <a:t>Du 23 mars 2026 (12h) au 7 avril 2026 (12h)</a:t>
            </a:r>
          </a:p>
          <a:p>
            <a:pPr marL="171450" lvl="0" indent="-171450">
              <a:buFont typeface="Wingdings" panose="05000000000000000000" pitchFamily="2" charset="2"/>
              <a:buChar char="§"/>
            </a:pPr>
            <a:r>
              <a:rPr lang="fr-FR" sz="1000" b="1" dirty="0">
                <a:cs typeface="Calibri" panose="020F0502020204030204" pitchFamily="34" charset="0"/>
              </a:rPr>
              <a:t>Les placer avant les vœux au mouvement général</a:t>
            </a:r>
          </a:p>
          <a:p>
            <a:pPr marL="171450" indent="-171450">
              <a:buFont typeface="Wingdings" panose="05000000000000000000" pitchFamily="2" charset="2"/>
              <a:buChar char="§"/>
            </a:pPr>
            <a:r>
              <a:rPr lang="fr-FR" sz="1000" dirty="0">
                <a:cs typeface="Calibri" panose="020F0502020204030204" pitchFamily="34" charset="0"/>
              </a:rPr>
              <a:t>Inclus dans les 20 vœux possibles à l’INTRA</a:t>
            </a:r>
          </a:p>
        </p:txBody>
      </p:sp>
      <p:sp>
        <p:nvSpPr>
          <p:cNvPr id="27" name="Titre 1">
            <a:extLst>
              <a:ext uri="{FF2B5EF4-FFF2-40B4-BE49-F238E27FC236}">
                <a16:creationId xmlns:a16="http://schemas.microsoft.com/office/drawing/2014/main" id="{F49D050E-182D-4C3E-9670-9AE891D1DFAF}"/>
              </a:ext>
            </a:extLst>
          </p:cNvPr>
          <p:cNvSpPr txBox="1">
            <a:spLocks/>
          </p:cNvSpPr>
          <p:nvPr/>
        </p:nvSpPr>
        <p:spPr bwMode="gray">
          <a:xfrm>
            <a:off x="4427984" y="162467"/>
            <a:ext cx="4403525"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4. Le mouvement spécifique académique (SPEA)</a:t>
            </a:r>
          </a:p>
          <a:p>
            <a:pPr algn="r"/>
            <a:r>
              <a:rPr lang="fr-FR" sz="1400" i="1" dirty="0">
                <a:cs typeface="Calibri" panose="020F0502020204030204" pitchFamily="34" charset="0"/>
              </a:rPr>
              <a:t>A. La procédure</a:t>
            </a:r>
          </a:p>
        </p:txBody>
      </p:sp>
      <p:sp>
        <p:nvSpPr>
          <p:cNvPr id="3" name="Espace réservé du numéro de diapositive 2">
            <a:extLst>
              <a:ext uri="{FF2B5EF4-FFF2-40B4-BE49-F238E27FC236}">
                <a16:creationId xmlns:a16="http://schemas.microsoft.com/office/drawing/2014/main" id="{F79EB95E-E988-25A2-8109-3FF652FF8A0D}"/>
              </a:ext>
            </a:extLst>
          </p:cNvPr>
          <p:cNvSpPr>
            <a:spLocks noGrp="1"/>
          </p:cNvSpPr>
          <p:nvPr>
            <p:ph type="sldNum" sz="quarter" idx="12"/>
          </p:nvPr>
        </p:nvSpPr>
        <p:spPr/>
        <p:txBody>
          <a:bodyPr/>
          <a:lstStyle/>
          <a:p>
            <a:fld id="{733122C9-A0B9-462F-8757-0847AD287B63}" type="slidenum">
              <a:rPr lang="fr-FR" smtClean="0"/>
              <a:pPr/>
              <a:t>25</a:t>
            </a:fld>
            <a:endParaRPr lang="fr-FR" dirty="0"/>
          </a:p>
        </p:txBody>
      </p:sp>
    </p:spTree>
    <p:extLst>
      <p:ext uri="{BB962C8B-B14F-4D97-AF65-F5344CB8AC3E}">
        <p14:creationId xmlns:p14="http://schemas.microsoft.com/office/powerpoint/2010/main" val="138752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9D934DB7-15F0-4C94-8048-C3E489545122}"/>
              </a:ext>
            </a:extLst>
          </p:cNvPr>
          <p:cNvSpPr txBox="1">
            <a:spLocks/>
          </p:cNvSpPr>
          <p:nvPr/>
        </p:nvSpPr>
        <p:spPr bwMode="gray">
          <a:xfrm>
            <a:off x="4427984" y="162467"/>
            <a:ext cx="4403525"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4. Le mouvement spécifique académique (SPEA)</a:t>
            </a:r>
          </a:p>
          <a:p>
            <a:pPr algn="r"/>
            <a:r>
              <a:rPr lang="fr-FR" sz="1400" i="1" dirty="0">
                <a:cs typeface="Calibri" panose="020F0502020204030204" pitchFamily="34" charset="0"/>
              </a:rPr>
              <a:t>B. Typologie des postes</a:t>
            </a:r>
          </a:p>
        </p:txBody>
      </p:sp>
      <p:graphicFrame>
        <p:nvGraphicFramePr>
          <p:cNvPr id="5" name="Tableau 4">
            <a:extLst>
              <a:ext uri="{FF2B5EF4-FFF2-40B4-BE49-F238E27FC236}">
                <a16:creationId xmlns:a16="http://schemas.microsoft.com/office/drawing/2014/main" id="{BAC25303-5061-3161-C818-C0D6817C4728}"/>
              </a:ext>
            </a:extLst>
          </p:cNvPr>
          <p:cNvGraphicFramePr>
            <a:graphicFrameLocks noGrp="1"/>
          </p:cNvGraphicFramePr>
          <p:nvPr/>
        </p:nvGraphicFramePr>
        <p:xfrm>
          <a:off x="458135" y="699542"/>
          <a:ext cx="8218322" cy="4032441"/>
        </p:xfrm>
        <a:graphic>
          <a:graphicData uri="http://schemas.openxmlformats.org/drawingml/2006/table">
            <a:tbl>
              <a:tblPr firstRow="1" firstCol="1" lastRow="1" lastCol="1" bandRow="1" bandCol="1"/>
              <a:tblGrid>
                <a:gridCol w="1324522">
                  <a:extLst>
                    <a:ext uri="{9D8B030D-6E8A-4147-A177-3AD203B41FA5}">
                      <a16:colId xmlns:a16="http://schemas.microsoft.com/office/drawing/2014/main" val="1150942360"/>
                    </a:ext>
                  </a:extLst>
                </a:gridCol>
                <a:gridCol w="6893800">
                  <a:extLst>
                    <a:ext uri="{9D8B030D-6E8A-4147-A177-3AD203B41FA5}">
                      <a16:colId xmlns:a16="http://schemas.microsoft.com/office/drawing/2014/main" val="3694733325"/>
                    </a:ext>
                  </a:extLst>
                </a:gridCol>
              </a:tblGrid>
              <a:tr h="155193">
                <a:tc>
                  <a:txBody>
                    <a:bodyPr/>
                    <a:lstStyle/>
                    <a:p>
                      <a:pPr marL="3175" marR="3175" algn="ctr">
                        <a:spcBef>
                          <a:spcPts val="5"/>
                        </a:spcBef>
                        <a:spcAft>
                          <a:spcPts val="0"/>
                        </a:spcAft>
                      </a:pPr>
                      <a:r>
                        <a:rPr lang="fr-FR" sz="1000" b="1" spc="-20" dirty="0">
                          <a:solidFill>
                            <a:srgbClr val="000000"/>
                          </a:solidFill>
                          <a:effectLst/>
                          <a:latin typeface="+mj-lt"/>
                          <a:ea typeface="Arial MT"/>
                          <a:cs typeface="Arial MT"/>
                        </a:rPr>
                        <a:t>Typologie du poste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marL="3175" marR="635" algn="ctr">
                        <a:spcBef>
                          <a:spcPts val="305"/>
                        </a:spcBef>
                        <a:spcAft>
                          <a:spcPts val="0"/>
                        </a:spcAft>
                      </a:pPr>
                      <a:r>
                        <a:rPr lang="fr-FR" sz="1000" b="1" spc="-10" dirty="0">
                          <a:solidFill>
                            <a:srgbClr val="000000"/>
                          </a:solidFill>
                          <a:effectLst/>
                          <a:latin typeface="+mj-lt"/>
                          <a:ea typeface="Arial MT"/>
                          <a:cs typeface="Arial MT"/>
                        </a:rPr>
                        <a:t>Libellé</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417871538"/>
                  </a:ext>
                </a:extLst>
              </a:tr>
              <a:tr h="155193">
                <a:tc>
                  <a:txBody>
                    <a:bodyPr/>
                    <a:lstStyle/>
                    <a:p>
                      <a:pPr marL="3175" marR="1270" algn="ctr">
                        <a:spcBef>
                          <a:spcPts val="295"/>
                        </a:spcBef>
                        <a:spcAft>
                          <a:spcPts val="0"/>
                        </a:spcAft>
                      </a:pPr>
                      <a:r>
                        <a:rPr lang="fr-FR" sz="1000" spc="-20" dirty="0">
                          <a:effectLst/>
                          <a:latin typeface="+mj-lt"/>
                          <a:ea typeface="Arial MT"/>
                          <a:cs typeface="Arial MT"/>
                        </a:rPr>
                        <a:t>ARCA</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295"/>
                        </a:spcBef>
                        <a:spcAft>
                          <a:spcPts val="0"/>
                        </a:spcAft>
                      </a:pPr>
                      <a:r>
                        <a:rPr lang="fr-FR" sz="1000" dirty="0">
                          <a:effectLst/>
                          <a:latin typeface="+mj-lt"/>
                          <a:ea typeface="Arial MT"/>
                          <a:cs typeface="Arial MT"/>
                        </a:rPr>
                        <a:t>Arts</a:t>
                      </a:r>
                      <a:r>
                        <a:rPr lang="fr-FR" sz="1000" spc="-10" dirty="0">
                          <a:effectLst/>
                          <a:latin typeface="+mj-lt"/>
                          <a:ea typeface="Arial MT"/>
                          <a:cs typeface="Arial MT"/>
                        </a:rPr>
                        <a:t> </a:t>
                      </a:r>
                      <a:r>
                        <a:rPr lang="fr-FR" sz="1000" dirty="0">
                          <a:effectLst/>
                          <a:latin typeface="+mj-lt"/>
                          <a:ea typeface="Arial MT"/>
                          <a:cs typeface="Arial MT"/>
                        </a:rPr>
                        <a:t>option</a:t>
                      </a:r>
                      <a:r>
                        <a:rPr lang="fr-FR" sz="1000" spc="-5" dirty="0">
                          <a:effectLst/>
                          <a:latin typeface="+mj-lt"/>
                          <a:ea typeface="Arial MT"/>
                          <a:cs typeface="Arial MT"/>
                        </a:rPr>
                        <a:t> </a:t>
                      </a:r>
                      <a:r>
                        <a:rPr lang="fr-FR" sz="1000" dirty="0">
                          <a:effectLst/>
                          <a:latin typeface="+mj-lt"/>
                          <a:ea typeface="Arial MT"/>
                          <a:cs typeface="Arial MT"/>
                        </a:rPr>
                        <a:t>cinéma</a:t>
                      </a:r>
                      <a:r>
                        <a:rPr lang="fr-FR" sz="1000" spc="-5" dirty="0">
                          <a:effectLst/>
                          <a:latin typeface="+mj-lt"/>
                          <a:ea typeface="Arial MT"/>
                          <a:cs typeface="Arial MT"/>
                        </a:rPr>
                        <a:t> </a:t>
                      </a:r>
                      <a:r>
                        <a:rPr lang="fr-FR" sz="1000" spc="-10" dirty="0">
                          <a:effectLst/>
                          <a:latin typeface="+mj-lt"/>
                          <a:ea typeface="Arial MT"/>
                          <a:cs typeface="Arial MT"/>
                        </a:rPr>
                        <a:t>audiovisuel</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5555770"/>
                  </a:ext>
                </a:extLst>
              </a:tr>
              <a:tr h="155193">
                <a:tc>
                  <a:txBody>
                    <a:bodyPr/>
                    <a:lstStyle/>
                    <a:p>
                      <a:pPr marL="3175" marR="1270" algn="ctr">
                        <a:spcBef>
                          <a:spcPts val="305"/>
                        </a:spcBef>
                      </a:pPr>
                      <a:r>
                        <a:rPr lang="fr-FR" sz="1000" spc="-20" dirty="0">
                          <a:effectLst/>
                          <a:latin typeface="+mj-lt"/>
                          <a:ea typeface="Arial MT"/>
                          <a:cs typeface="Arial MT"/>
                        </a:rPr>
                        <a:t>ARHA</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Arts</a:t>
                      </a:r>
                      <a:r>
                        <a:rPr lang="fr-FR" sz="1000" spc="-10" dirty="0">
                          <a:effectLst/>
                          <a:latin typeface="+mj-lt"/>
                          <a:ea typeface="Arial MT"/>
                          <a:cs typeface="Arial MT"/>
                        </a:rPr>
                        <a:t> </a:t>
                      </a:r>
                      <a:r>
                        <a:rPr lang="fr-FR" sz="1000" dirty="0">
                          <a:effectLst/>
                          <a:latin typeface="+mj-lt"/>
                          <a:ea typeface="Arial MT"/>
                          <a:cs typeface="Arial MT"/>
                        </a:rPr>
                        <a:t>option</a:t>
                      </a:r>
                      <a:r>
                        <a:rPr lang="fr-FR" sz="1000" spc="-5" dirty="0">
                          <a:effectLst/>
                          <a:latin typeface="+mj-lt"/>
                          <a:ea typeface="Arial MT"/>
                          <a:cs typeface="Arial MT"/>
                        </a:rPr>
                        <a:t> </a:t>
                      </a:r>
                      <a:r>
                        <a:rPr lang="fr-FR" sz="1000" dirty="0">
                          <a:effectLst/>
                          <a:latin typeface="+mj-lt"/>
                          <a:ea typeface="Arial MT"/>
                          <a:cs typeface="Arial MT"/>
                        </a:rPr>
                        <a:t>histoire</a:t>
                      </a:r>
                      <a:r>
                        <a:rPr lang="fr-FR" sz="1000" spc="-15" dirty="0">
                          <a:effectLst/>
                          <a:latin typeface="+mj-lt"/>
                          <a:ea typeface="Arial MT"/>
                          <a:cs typeface="Arial MT"/>
                        </a:rPr>
                        <a:t> </a:t>
                      </a:r>
                      <a:r>
                        <a:rPr lang="fr-FR" sz="1000" dirty="0">
                          <a:effectLst/>
                          <a:latin typeface="+mj-lt"/>
                          <a:ea typeface="Arial MT"/>
                          <a:cs typeface="Arial MT"/>
                        </a:rPr>
                        <a:t>de</a:t>
                      </a:r>
                      <a:r>
                        <a:rPr lang="fr-FR" sz="1000" spc="5" dirty="0">
                          <a:effectLst/>
                          <a:latin typeface="+mj-lt"/>
                          <a:ea typeface="Arial MT"/>
                          <a:cs typeface="Arial MT"/>
                        </a:rPr>
                        <a:t> </a:t>
                      </a:r>
                      <a:r>
                        <a:rPr lang="fr-FR" sz="1000" spc="-10" dirty="0">
                          <a:effectLst/>
                          <a:latin typeface="+mj-lt"/>
                          <a:ea typeface="Arial MT"/>
                          <a:cs typeface="Arial MT"/>
                        </a:rPr>
                        <a:t>l'art</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6067360"/>
                  </a:ext>
                </a:extLst>
              </a:tr>
              <a:tr h="155193">
                <a:tc>
                  <a:txBody>
                    <a:bodyPr/>
                    <a:lstStyle/>
                    <a:p>
                      <a:pPr marL="3175" marR="1905" algn="ctr">
                        <a:spcBef>
                          <a:spcPts val="305"/>
                        </a:spcBef>
                      </a:pPr>
                      <a:r>
                        <a:rPr lang="fr-FR" sz="1000" spc="-20" dirty="0">
                          <a:effectLst/>
                          <a:latin typeface="+mj-lt"/>
                          <a:ea typeface="Arial MT"/>
                          <a:cs typeface="Arial MT"/>
                        </a:rPr>
                        <a:t>AROT</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Arts</a:t>
                      </a:r>
                      <a:r>
                        <a:rPr lang="fr-FR" sz="1000" spc="-10" dirty="0">
                          <a:effectLst/>
                          <a:latin typeface="+mj-lt"/>
                          <a:ea typeface="Arial MT"/>
                          <a:cs typeface="Arial MT"/>
                        </a:rPr>
                        <a:t> </a:t>
                      </a:r>
                      <a:r>
                        <a:rPr lang="fr-FR" sz="1000" dirty="0">
                          <a:effectLst/>
                          <a:latin typeface="+mj-lt"/>
                          <a:ea typeface="Arial MT"/>
                          <a:cs typeface="Arial MT"/>
                        </a:rPr>
                        <a:t>option</a:t>
                      </a:r>
                      <a:r>
                        <a:rPr lang="fr-FR" sz="1000" spc="-10" dirty="0">
                          <a:effectLst/>
                          <a:latin typeface="+mj-lt"/>
                          <a:ea typeface="Arial MT"/>
                          <a:cs typeface="Arial MT"/>
                        </a:rPr>
                        <a:t> théâtre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6253077"/>
                  </a:ext>
                </a:extLst>
              </a:tr>
              <a:tr h="155193">
                <a:tc>
                  <a:txBody>
                    <a:bodyPr/>
                    <a:lstStyle/>
                    <a:p>
                      <a:pPr marL="3175" marR="1270" algn="ctr">
                        <a:spcBef>
                          <a:spcPts val="295"/>
                        </a:spcBef>
                        <a:spcAft>
                          <a:spcPts val="0"/>
                        </a:spcAft>
                      </a:pPr>
                      <a:r>
                        <a:rPr lang="fr-FR" sz="1000" spc="-20" dirty="0">
                          <a:effectLst/>
                          <a:latin typeface="+mj-lt"/>
                          <a:ea typeface="Arial MT"/>
                          <a:cs typeface="Arial MT"/>
                        </a:rPr>
                        <a:t>AROP</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295"/>
                        </a:spcBef>
                        <a:spcAft>
                          <a:spcPts val="0"/>
                        </a:spcAft>
                      </a:pPr>
                      <a:r>
                        <a:rPr lang="fr-FR" sz="1000" dirty="0">
                          <a:effectLst/>
                          <a:latin typeface="+mj-lt"/>
                          <a:ea typeface="Arial MT"/>
                          <a:cs typeface="Arial MT"/>
                        </a:rPr>
                        <a:t>Arts</a:t>
                      </a:r>
                      <a:r>
                        <a:rPr lang="fr-FR" sz="1000" spc="-10" dirty="0">
                          <a:effectLst/>
                          <a:latin typeface="+mj-lt"/>
                          <a:ea typeface="Arial MT"/>
                          <a:cs typeface="Arial MT"/>
                        </a:rPr>
                        <a:t> </a:t>
                      </a:r>
                      <a:r>
                        <a:rPr lang="fr-FR" sz="1000" dirty="0">
                          <a:effectLst/>
                          <a:latin typeface="+mj-lt"/>
                          <a:ea typeface="Arial MT"/>
                          <a:cs typeface="Arial MT"/>
                        </a:rPr>
                        <a:t>option</a:t>
                      </a:r>
                      <a:r>
                        <a:rPr lang="fr-FR" sz="1000" spc="-10" dirty="0">
                          <a:effectLst/>
                          <a:latin typeface="+mj-lt"/>
                          <a:ea typeface="Arial MT"/>
                          <a:cs typeface="Arial MT"/>
                        </a:rPr>
                        <a:t> danse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6569878"/>
                  </a:ext>
                </a:extLst>
              </a:tr>
              <a:tr h="155193">
                <a:tc>
                  <a:txBody>
                    <a:bodyPr/>
                    <a:lstStyle/>
                    <a:p>
                      <a:pPr marL="3175" marR="1905" algn="ctr">
                        <a:spcBef>
                          <a:spcPts val="305"/>
                        </a:spcBef>
                      </a:pPr>
                      <a:r>
                        <a:rPr lang="fr-FR" sz="1000" spc="-25">
                          <a:effectLst/>
                          <a:latin typeface="+mj-lt"/>
                          <a:ea typeface="Arial MT"/>
                          <a:cs typeface="Arial MT"/>
                        </a:rPr>
                        <a:t>BT</a:t>
                      </a:r>
                      <a:endParaRPr lang="fr-FR" sz="100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BT-éducation</a:t>
                      </a:r>
                      <a:r>
                        <a:rPr lang="fr-FR" sz="1000" spc="-40" dirty="0">
                          <a:effectLst/>
                          <a:latin typeface="+mj-lt"/>
                          <a:ea typeface="Arial MT"/>
                          <a:cs typeface="Arial MT"/>
                        </a:rPr>
                        <a:t> </a:t>
                      </a:r>
                      <a:r>
                        <a:rPr lang="fr-FR" sz="1000" spc="-10" dirty="0">
                          <a:effectLst/>
                          <a:latin typeface="+mj-lt"/>
                          <a:ea typeface="Arial MT"/>
                          <a:cs typeface="Arial MT"/>
                        </a:rPr>
                        <a:t>musicale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2556046"/>
                  </a:ext>
                </a:extLst>
              </a:tr>
              <a:tr h="155193">
                <a:tc>
                  <a:txBody>
                    <a:bodyPr/>
                    <a:lstStyle/>
                    <a:p>
                      <a:pPr marL="3175" marR="1270" algn="ctr">
                        <a:spcBef>
                          <a:spcPts val="305"/>
                        </a:spcBef>
                      </a:pPr>
                      <a:r>
                        <a:rPr lang="fr-FR" sz="1000" spc="-20" dirty="0">
                          <a:effectLst/>
                          <a:latin typeface="+mj-lt"/>
                          <a:ea typeface="Arial MT"/>
                          <a:cs typeface="Arial MT"/>
                        </a:rPr>
                        <a:t>CLHA</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Classes à horaires</a:t>
                      </a:r>
                      <a:r>
                        <a:rPr lang="fr-FR" sz="1000" spc="-15" dirty="0">
                          <a:effectLst/>
                          <a:latin typeface="+mj-lt"/>
                          <a:ea typeface="Arial MT"/>
                          <a:cs typeface="Arial MT"/>
                        </a:rPr>
                        <a:t> </a:t>
                      </a:r>
                      <a:r>
                        <a:rPr lang="fr-FR" sz="1000" dirty="0">
                          <a:effectLst/>
                          <a:latin typeface="+mj-lt"/>
                          <a:ea typeface="Arial MT"/>
                          <a:cs typeface="Arial MT"/>
                        </a:rPr>
                        <a:t>aménagés</a:t>
                      </a:r>
                      <a:r>
                        <a:rPr lang="fr-FR" sz="1000" spc="-10" dirty="0">
                          <a:effectLst/>
                          <a:latin typeface="+mj-lt"/>
                          <a:ea typeface="Arial MT"/>
                          <a:cs typeface="Arial MT"/>
                        </a:rPr>
                        <a:t> en é</a:t>
                      </a:r>
                      <a:r>
                        <a:rPr lang="fr-FR" sz="1000" dirty="0">
                          <a:effectLst/>
                          <a:latin typeface="+mj-lt"/>
                          <a:ea typeface="Arial MT"/>
                          <a:cs typeface="Arial MT"/>
                        </a:rPr>
                        <a:t>ducation</a:t>
                      </a:r>
                      <a:r>
                        <a:rPr lang="fr-FR" sz="1000" spc="-15" dirty="0">
                          <a:effectLst/>
                          <a:latin typeface="+mj-lt"/>
                          <a:ea typeface="Arial MT"/>
                          <a:cs typeface="Arial MT"/>
                        </a:rPr>
                        <a:t> </a:t>
                      </a:r>
                      <a:r>
                        <a:rPr lang="fr-FR" sz="1000" spc="-10" dirty="0">
                          <a:effectLst/>
                          <a:latin typeface="+mj-lt"/>
                          <a:ea typeface="Arial MT"/>
                          <a:cs typeface="Arial MT"/>
                        </a:rPr>
                        <a:t>musicale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4261461"/>
                  </a:ext>
                </a:extLst>
              </a:tr>
              <a:tr h="155193">
                <a:tc>
                  <a:txBody>
                    <a:bodyPr/>
                    <a:lstStyle/>
                    <a:p>
                      <a:pPr marL="3175" marR="635" algn="ctr">
                        <a:spcBef>
                          <a:spcPts val="295"/>
                        </a:spcBef>
                        <a:spcAft>
                          <a:spcPts val="0"/>
                        </a:spcAft>
                      </a:pPr>
                      <a:r>
                        <a:rPr lang="fr-FR" sz="1000" spc="-25" dirty="0">
                          <a:effectLst/>
                          <a:latin typeface="+mj-lt"/>
                          <a:ea typeface="Arial MT"/>
                          <a:cs typeface="Arial MT"/>
                        </a:rPr>
                        <a:t>CPD</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295"/>
                        </a:spcBef>
                        <a:spcAft>
                          <a:spcPts val="0"/>
                        </a:spcAft>
                      </a:pPr>
                      <a:r>
                        <a:rPr lang="fr-FR" sz="1000" dirty="0">
                          <a:effectLst/>
                          <a:latin typeface="+mj-lt"/>
                          <a:ea typeface="Arial MT"/>
                          <a:cs typeface="Arial MT"/>
                        </a:rPr>
                        <a:t>Conseiller</a:t>
                      </a:r>
                      <a:r>
                        <a:rPr lang="fr-FR" sz="1000" spc="-20" dirty="0">
                          <a:effectLst/>
                          <a:latin typeface="+mj-lt"/>
                          <a:ea typeface="Arial MT"/>
                          <a:cs typeface="Arial MT"/>
                        </a:rPr>
                        <a:t> </a:t>
                      </a:r>
                      <a:r>
                        <a:rPr lang="fr-FR" sz="1000" dirty="0">
                          <a:effectLst/>
                          <a:latin typeface="+mj-lt"/>
                          <a:ea typeface="Arial MT"/>
                          <a:cs typeface="Arial MT"/>
                        </a:rPr>
                        <a:t>départemental</a:t>
                      </a:r>
                      <a:r>
                        <a:rPr lang="fr-FR" sz="1000" spc="-15" dirty="0">
                          <a:effectLst/>
                          <a:latin typeface="+mj-lt"/>
                          <a:ea typeface="Arial MT"/>
                          <a:cs typeface="Arial MT"/>
                        </a:rPr>
                        <a:t> </a:t>
                      </a:r>
                      <a:r>
                        <a:rPr lang="fr-FR" sz="1000" dirty="0">
                          <a:effectLst/>
                          <a:latin typeface="+mj-lt"/>
                          <a:ea typeface="Arial MT"/>
                          <a:cs typeface="Arial MT"/>
                        </a:rPr>
                        <a:t>pour</a:t>
                      </a:r>
                      <a:r>
                        <a:rPr lang="fr-FR" sz="1000" spc="-20" dirty="0">
                          <a:effectLst/>
                          <a:latin typeface="+mj-lt"/>
                          <a:ea typeface="Arial MT"/>
                          <a:cs typeface="Arial MT"/>
                        </a:rPr>
                        <a:t> </a:t>
                      </a:r>
                      <a:r>
                        <a:rPr lang="fr-FR" sz="1000" spc="-10" dirty="0">
                          <a:effectLst/>
                          <a:latin typeface="+mj-lt"/>
                          <a:ea typeface="Arial MT"/>
                          <a:cs typeface="Arial MT"/>
                        </a:rPr>
                        <a:t>l’EPS</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2892411"/>
                  </a:ext>
                </a:extLst>
              </a:tr>
              <a:tr h="155193">
                <a:tc>
                  <a:txBody>
                    <a:bodyPr/>
                    <a:lstStyle/>
                    <a:p>
                      <a:pPr marL="3175" marR="1270" algn="ctr">
                        <a:spcBef>
                          <a:spcPts val="305"/>
                        </a:spcBef>
                      </a:pPr>
                      <a:r>
                        <a:rPr lang="fr-FR" sz="1000" spc="-20" dirty="0">
                          <a:effectLst/>
                          <a:latin typeface="+mj-lt"/>
                          <a:ea typeface="Arial MT"/>
                          <a:cs typeface="Arial MT"/>
                        </a:rPr>
                        <a:t>CSTS</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spc="-10" dirty="0">
                          <a:effectLst/>
                          <a:latin typeface="+mj-lt"/>
                          <a:ea typeface="Arial MT"/>
                          <a:cs typeface="Arial MT"/>
                        </a:rPr>
                        <a:t>Préparation</a:t>
                      </a:r>
                      <a:r>
                        <a:rPr lang="fr-FR" sz="1000" spc="30" dirty="0">
                          <a:effectLst/>
                          <a:latin typeface="+mj-lt"/>
                          <a:ea typeface="Arial MT"/>
                          <a:cs typeface="Arial MT"/>
                        </a:rPr>
                        <a:t> </a:t>
                      </a:r>
                      <a:r>
                        <a:rPr lang="fr-FR" sz="1000" spc="-25" dirty="0">
                          <a:effectLst/>
                          <a:latin typeface="+mj-lt"/>
                          <a:ea typeface="Arial MT"/>
                          <a:cs typeface="Arial MT"/>
                        </a:rPr>
                        <a:t>BTS</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4867424"/>
                  </a:ext>
                </a:extLst>
              </a:tr>
              <a:tr h="155193">
                <a:tc>
                  <a:txBody>
                    <a:bodyPr/>
                    <a:lstStyle/>
                    <a:p>
                      <a:pPr marL="3175" marR="1270" algn="ctr">
                        <a:spcBef>
                          <a:spcPts val="305"/>
                        </a:spcBef>
                      </a:pPr>
                      <a:r>
                        <a:rPr lang="fr-FR" sz="1000" spc="-20" dirty="0">
                          <a:effectLst/>
                          <a:latin typeface="+mj-lt"/>
                          <a:ea typeface="Arial MT"/>
                          <a:cs typeface="Arial MT"/>
                        </a:rPr>
                        <a:t>CURE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Postes en établissement de soins</a:t>
                      </a:r>
                      <a:r>
                        <a:rPr lang="fr-FR" sz="1000" spc="-15" dirty="0">
                          <a:effectLst/>
                          <a:latin typeface="+mj-lt"/>
                          <a:ea typeface="Arial MT"/>
                          <a:cs typeface="Arial MT"/>
                        </a:rPr>
                        <a:t> </a:t>
                      </a:r>
                      <a:r>
                        <a:rPr lang="fr-FR" sz="1000" spc="-20" dirty="0">
                          <a:effectLst/>
                          <a:latin typeface="+mj-lt"/>
                          <a:ea typeface="Arial MT"/>
                          <a:cs typeface="Arial MT"/>
                        </a:rPr>
                        <a:t>cure et post-cure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6454572"/>
                  </a:ext>
                </a:extLst>
              </a:tr>
              <a:tr h="155193">
                <a:tc>
                  <a:txBody>
                    <a:bodyPr/>
                    <a:lstStyle/>
                    <a:p>
                      <a:pPr marL="3175" marR="1270" algn="ctr">
                        <a:spcBef>
                          <a:spcPts val="295"/>
                        </a:spcBef>
                        <a:spcAft>
                          <a:spcPts val="0"/>
                        </a:spcAft>
                      </a:pPr>
                      <a:r>
                        <a:rPr lang="fr-FR" sz="1000" spc="-20" dirty="0">
                          <a:effectLst/>
                          <a:latin typeface="+mj-lt"/>
                          <a:ea typeface="Arial MT"/>
                          <a:cs typeface="Arial MT"/>
                        </a:rPr>
                        <a:t>DNLA</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295"/>
                        </a:spcBef>
                        <a:spcAft>
                          <a:spcPts val="0"/>
                        </a:spcAft>
                      </a:pPr>
                      <a:r>
                        <a:rPr lang="fr-FR" sz="1000" dirty="0">
                          <a:effectLst/>
                          <a:latin typeface="+mj-lt"/>
                          <a:ea typeface="Arial MT"/>
                          <a:cs typeface="Arial MT"/>
                        </a:rPr>
                        <a:t>Discipline</a:t>
                      </a:r>
                      <a:r>
                        <a:rPr lang="fr-FR" sz="1000" spc="-45" dirty="0">
                          <a:effectLst/>
                          <a:latin typeface="+mj-lt"/>
                          <a:ea typeface="Arial MT"/>
                          <a:cs typeface="Arial MT"/>
                        </a:rPr>
                        <a:t> </a:t>
                      </a:r>
                      <a:r>
                        <a:rPr lang="fr-FR" sz="1000" dirty="0">
                          <a:effectLst/>
                          <a:latin typeface="+mj-lt"/>
                          <a:ea typeface="Arial MT"/>
                          <a:cs typeface="Arial MT"/>
                        </a:rPr>
                        <a:t>non</a:t>
                      </a:r>
                      <a:r>
                        <a:rPr lang="fr-FR" sz="1000" spc="-30" dirty="0">
                          <a:effectLst/>
                          <a:latin typeface="+mj-lt"/>
                          <a:ea typeface="Arial MT"/>
                          <a:cs typeface="Arial MT"/>
                        </a:rPr>
                        <a:t> </a:t>
                      </a:r>
                      <a:r>
                        <a:rPr lang="fr-FR" sz="1000" dirty="0">
                          <a:effectLst/>
                          <a:latin typeface="+mj-lt"/>
                          <a:ea typeface="Arial MT"/>
                          <a:cs typeface="Arial MT"/>
                        </a:rPr>
                        <a:t>linguistique</a:t>
                      </a:r>
                      <a:r>
                        <a:rPr lang="fr-FR" sz="1000" spc="-30" dirty="0">
                          <a:effectLst/>
                          <a:latin typeface="+mj-lt"/>
                          <a:ea typeface="Arial MT"/>
                          <a:cs typeface="Arial MT"/>
                        </a:rPr>
                        <a:t> </a:t>
                      </a:r>
                      <a:r>
                        <a:rPr lang="fr-FR" sz="1000" dirty="0">
                          <a:effectLst/>
                          <a:latin typeface="+mj-lt"/>
                          <a:ea typeface="Arial MT"/>
                          <a:cs typeface="Arial MT"/>
                        </a:rPr>
                        <a:t>allemand</a:t>
                      </a:r>
                      <a:r>
                        <a:rPr lang="fr-FR" sz="1000" spc="-35" dirty="0">
                          <a:effectLst/>
                          <a:latin typeface="+mj-lt"/>
                          <a:ea typeface="Arial MT"/>
                          <a:cs typeface="Arial MT"/>
                        </a:rPr>
                        <a:t> </a:t>
                      </a:r>
                      <a:r>
                        <a:rPr lang="fr-FR" sz="1000" dirty="0">
                          <a:effectLst/>
                          <a:latin typeface="+mj-lt"/>
                          <a:ea typeface="Arial MT"/>
                          <a:cs typeface="Arial MT"/>
                        </a:rPr>
                        <a:t>(section</a:t>
                      </a:r>
                      <a:r>
                        <a:rPr lang="fr-FR" sz="1000" spc="-25" dirty="0">
                          <a:effectLst/>
                          <a:latin typeface="+mj-lt"/>
                          <a:ea typeface="Arial MT"/>
                          <a:cs typeface="Arial MT"/>
                        </a:rPr>
                        <a:t> </a:t>
                      </a:r>
                      <a:r>
                        <a:rPr lang="fr-FR" sz="1000" spc="-10" dirty="0">
                          <a:effectLst/>
                          <a:latin typeface="+mj-lt"/>
                          <a:ea typeface="Arial MT"/>
                          <a:cs typeface="Arial MT"/>
                        </a:rPr>
                        <a:t>européenne)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1897154"/>
                  </a:ext>
                </a:extLst>
              </a:tr>
              <a:tr h="155193">
                <a:tc>
                  <a:txBody>
                    <a:bodyPr/>
                    <a:lstStyle/>
                    <a:p>
                      <a:pPr marL="3175" marR="1905" algn="ctr">
                        <a:spcBef>
                          <a:spcPts val="305"/>
                        </a:spcBef>
                      </a:pPr>
                      <a:r>
                        <a:rPr lang="fr-FR" sz="1000" spc="-20">
                          <a:effectLst/>
                          <a:latin typeface="+mj-lt"/>
                          <a:ea typeface="Arial MT"/>
                          <a:cs typeface="Arial MT"/>
                        </a:rPr>
                        <a:t>DNL2</a:t>
                      </a:r>
                      <a:endParaRPr lang="fr-FR" sz="100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Discipline</a:t>
                      </a:r>
                      <a:r>
                        <a:rPr lang="fr-FR" sz="1000" spc="-40" dirty="0">
                          <a:effectLst/>
                          <a:latin typeface="+mj-lt"/>
                          <a:ea typeface="Arial MT"/>
                          <a:cs typeface="Arial MT"/>
                        </a:rPr>
                        <a:t> </a:t>
                      </a:r>
                      <a:r>
                        <a:rPr lang="fr-FR" sz="1000" dirty="0">
                          <a:effectLst/>
                          <a:latin typeface="+mj-lt"/>
                          <a:ea typeface="Arial MT"/>
                          <a:cs typeface="Arial MT"/>
                        </a:rPr>
                        <a:t>non</a:t>
                      </a:r>
                      <a:r>
                        <a:rPr lang="fr-FR" sz="1000" spc="-25" dirty="0">
                          <a:effectLst/>
                          <a:latin typeface="+mj-lt"/>
                          <a:ea typeface="Arial MT"/>
                          <a:cs typeface="Arial MT"/>
                        </a:rPr>
                        <a:t> </a:t>
                      </a:r>
                      <a:r>
                        <a:rPr lang="fr-FR" sz="1000" dirty="0">
                          <a:effectLst/>
                          <a:latin typeface="+mj-lt"/>
                          <a:ea typeface="Arial MT"/>
                          <a:cs typeface="Arial MT"/>
                        </a:rPr>
                        <a:t>linguistique</a:t>
                      </a:r>
                      <a:r>
                        <a:rPr lang="fr-FR" sz="1000" spc="-25" dirty="0">
                          <a:effectLst/>
                          <a:latin typeface="+mj-lt"/>
                          <a:ea typeface="Arial MT"/>
                          <a:cs typeface="Arial MT"/>
                        </a:rPr>
                        <a:t> </a:t>
                      </a:r>
                      <a:r>
                        <a:rPr lang="fr-FR" sz="1000" dirty="0">
                          <a:effectLst/>
                          <a:latin typeface="+mj-lt"/>
                          <a:ea typeface="Arial MT"/>
                          <a:cs typeface="Arial MT"/>
                        </a:rPr>
                        <a:t>anglais</a:t>
                      </a:r>
                      <a:r>
                        <a:rPr lang="fr-FR" sz="1000" spc="-25" dirty="0">
                          <a:effectLst/>
                          <a:latin typeface="+mj-lt"/>
                          <a:ea typeface="Arial MT"/>
                          <a:cs typeface="Arial MT"/>
                        </a:rPr>
                        <a:t> </a:t>
                      </a:r>
                      <a:r>
                        <a:rPr lang="fr-FR" sz="1000" dirty="0">
                          <a:effectLst/>
                          <a:latin typeface="+mj-lt"/>
                          <a:ea typeface="Arial MT"/>
                          <a:cs typeface="Arial MT"/>
                        </a:rPr>
                        <a:t>(section</a:t>
                      </a:r>
                      <a:r>
                        <a:rPr lang="fr-FR" sz="1000" spc="-20" dirty="0">
                          <a:effectLst/>
                          <a:latin typeface="+mj-lt"/>
                          <a:ea typeface="Arial MT"/>
                          <a:cs typeface="Arial MT"/>
                        </a:rPr>
                        <a:t> </a:t>
                      </a:r>
                      <a:r>
                        <a:rPr lang="fr-FR" sz="1000" spc="-10" dirty="0">
                          <a:effectLst/>
                          <a:latin typeface="+mj-lt"/>
                          <a:ea typeface="Arial MT"/>
                          <a:cs typeface="Arial MT"/>
                        </a:rPr>
                        <a:t>européenne)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9306566"/>
                  </a:ext>
                </a:extLst>
              </a:tr>
              <a:tr h="155193">
                <a:tc>
                  <a:txBody>
                    <a:bodyPr/>
                    <a:lstStyle/>
                    <a:p>
                      <a:pPr marL="3175" marR="1270" algn="ctr">
                        <a:spcBef>
                          <a:spcPts val="305"/>
                        </a:spcBef>
                      </a:pPr>
                      <a:r>
                        <a:rPr lang="fr-FR" sz="1000" spc="-20" dirty="0">
                          <a:effectLst/>
                          <a:latin typeface="+mj-lt"/>
                          <a:ea typeface="Arial MT"/>
                          <a:cs typeface="Arial MT"/>
                        </a:rPr>
                        <a:t>DNLE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Discipline</a:t>
                      </a:r>
                      <a:r>
                        <a:rPr lang="fr-FR" sz="1000" spc="-40" dirty="0">
                          <a:effectLst/>
                          <a:latin typeface="+mj-lt"/>
                          <a:ea typeface="Arial MT"/>
                          <a:cs typeface="Arial MT"/>
                        </a:rPr>
                        <a:t> </a:t>
                      </a:r>
                      <a:r>
                        <a:rPr lang="fr-FR" sz="1000" dirty="0">
                          <a:effectLst/>
                          <a:latin typeface="+mj-lt"/>
                          <a:ea typeface="Arial MT"/>
                          <a:cs typeface="Arial MT"/>
                        </a:rPr>
                        <a:t>non</a:t>
                      </a:r>
                      <a:r>
                        <a:rPr lang="fr-FR" sz="1000" spc="-20" dirty="0">
                          <a:effectLst/>
                          <a:latin typeface="+mj-lt"/>
                          <a:ea typeface="Arial MT"/>
                          <a:cs typeface="Arial MT"/>
                        </a:rPr>
                        <a:t> </a:t>
                      </a:r>
                      <a:r>
                        <a:rPr lang="fr-FR" sz="1000" dirty="0">
                          <a:effectLst/>
                          <a:latin typeface="+mj-lt"/>
                          <a:ea typeface="Arial MT"/>
                          <a:cs typeface="Arial MT"/>
                        </a:rPr>
                        <a:t>linguistique</a:t>
                      </a:r>
                      <a:r>
                        <a:rPr lang="fr-FR" sz="1000" spc="-25" dirty="0">
                          <a:effectLst/>
                          <a:latin typeface="+mj-lt"/>
                          <a:ea typeface="Arial MT"/>
                          <a:cs typeface="Arial MT"/>
                        </a:rPr>
                        <a:t> </a:t>
                      </a:r>
                      <a:r>
                        <a:rPr lang="fr-FR" sz="1000" dirty="0">
                          <a:effectLst/>
                          <a:latin typeface="+mj-lt"/>
                          <a:ea typeface="Arial MT"/>
                          <a:cs typeface="Arial MT"/>
                        </a:rPr>
                        <a:t>espagnol</a:t>
                      </a:r>
                      <a:r>
                        <a:rPr lang="fr-FR" sz="1000" spc="-15" dirty="0">
                          <a:effectLst/>
                          <a:latin typeface="+mj-lt"/>
                          <a:ea typeface="Arial MT"/>
                          <a:cs typeface="Arial MT"/>
                        </a:rPr>
                        <a:t> </a:t>
                      </a:r>
                      <a:r>
                        <a:rPr lang="fr-FR" sz="1000" dirty="0">
                          <a:effectLst/>
                          <a:latin typeface="+mj-lt"/>
                          <a:ea typeface="Arial MT"/>
                          <a:cs typeface="Arial MT"/>
                        </a:rPr>
                        <a:t>(section</a:t>
                      </a:r>
                      <a:r>
                        <a:rPr lang="fr-FR" sz="1000" spc="-30" dirty="0">
                          <a:effectLst/>
                          <a:latin typeface="+mj-lt"/>
                          <a:ea typeface="Arial MT"/>
                          <a:cs typeface="Arial MT"/>
                        </a:rPr>
                        <a:t> </a:t>
                      </a:r>
                      <a:r>
                        <a:rPr lang="fr-FR" sz="1000" spc="-10" dirty="0">
                          <a:effectLst/>
                          <a:latin typeface="+mj-lt"/>
                          <a:ea typeface="Arial MT"/>
                          <a:cs typeface="Arial MT"/>
                        </a:rPr>
                        <a:t>européenne)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9148458"/>
                  </a:ext>
                </a:extLst>
              </a:tr>
              <a:tr h="155193">
                <a:tc>
                  <a:txBody>
                    <a:bodyPr/>
                    <a:lstStyle/>
                    <a:p>
                      <a:pPr marL="3175" algn="ctr">
                        <a:spcBef>
                          <a:spcPts val="295"/>
                        </a:spcBef>
                      </a:pPr>
                      <a:r>
                        <a:rPr lang="fr-FR" sz="1000" spc="-20">
                          <a:effectLst/>
                          <a:latin typeface="+mj-lt"/>
                          <a:ea typeface="Arial MT"/>
                          <a:cs typeface="Arial MT"/>
                        </a:rPr>
                        <a:t>DNLI</a:t>
                      </a:r>
                      <a:endParaRPr lang="fr-FR" sz="100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295"/>
                        </a:spcBef>
                        <a:spcAft>
                          <a:spcPts val="0"/>
                        </a:spcAft>
                      </a:pPr>
                      <a:r>
                        <a:rPr lang="fr-FR" sz="1000" dirty="0">
                          <a:effectLst/>
                          <a:latin typeface="+mj-lt"/>
                          <a:ea typeface="Arial MT"/>
                          <a:cs typeface="Arial MT"/>
                        </a:rPr>
                        <a:t>Discipline</a:t>
                      </a:r>
                      <a:r>
                        <a:rPr lang="fr-FR" sz="1000" spc="-30" dirty="0">
                          <a:effectLst/>
                          <a:latin typeface="+mj-lt"/>
                          <a:ea typeface="Arial MT"/>
                          <a:cs typeface="Arial MT"/>
                        </a:rPr>
                        <a:t> </a:t>
                      </a:r>
                      <a:r>
                        <a:rPr lang="fr-FR" sz="1000" dirty="0">
                          <a:effectLst/>
                          <a:latin typeface="+mj-lt"/>
                          <a:ea typeface="Arial MT"/>
                          <a:cs typeface="Arial MT"/>
                        </a:rPr>
                        <a:t>non</a:t>
                      </a:r>
                      <a:r>
                        <a:rPr lang="fr-FR" sz="1000" spc="-25" dirty="0">
                          <a:effectLst/>
                          <a:latin typeface="+mj-lt"/>
                          <a:ea typeface="Arial MT"/>
                          <a:cs typeface="Arial MT"/>
                        </a:rPr>
                        <a:t> </a:t>
                      </a:r>
                      <a:r>
                        <a:rPr lang="fr-FR" sz="1000" dirty="0">
                          <a:effectLst/>
                          <a:latin typeface="+mj-lt"/>
                          <a:ea typeface="Arial MT"/>
                          <a:cs typeface="Arial MT"/>
                        </a:rPr>
                        <a:t>linguistique</a:t>
                      </a:r>
                      <a:r>
                        <a:rPr lang="fr-FR" sz="1000" spc="-25" dirty="0">
                          <a:effectLst/>
                          <a:latin typeface="+mj-lt"/>
                          <a:ea typeface="Arial MT"/>
                          <a:cs typeface="Arial MT"/>
                        </a:rPr>
                        <a:t> </a:t>
                      </a:r>
                      <a:r>
                        <a:rPr lang="fr-FR" sz="1000" dirty="0">
                          <a:effectLst/>
                          <a:latin typeface="+mj-lt"/>
                          <a:ea typeface="Arial MT"/>
                          <a:cs typeface="Arial MT"/>
                        </a:rPr>
                        <a:t>italien</a:t>
                      </a:r>
                      <a:r>
                        <a:rPr lang="fr-FR" sz="1000" spc="-25" dirty="0">
                          <a:effectLst/>
                          <a:latin typeface="+mj-lt"/>
                          <a:ea typeface="Arial MT"/>
                          <a:cs typeface="Arial MT"/>
                        </a:rPr>
                        <a:t> </a:t>
                      </a:r>
                      <a:r>
                        <a:rPr lang="fr-FR" sz="1000" dirty="0">
                          <a:effectLst/>
                          <a:latin typeface="+mj-lt"/>
                          <a:ea typeface="Arial MT"/>
                          <a:cs typeface="Arial MT"/>
                        </a:rPr>
                        <a:t>(section</a:t>
                      </a:r>
                      <a:r>
                        <a:rPr lang="fr-FR" sz="1000" spc="-25" dirty="0">
                          <a:effectLst/>
                          <a:latin typeface="+mj-lt"/>
                          <a:ea typeface="Arial MT"/>
                          <a:cs typeface="Arial MT"/>
                        </a:rPr>
                        <a:t> </a:t>
                      </a:r>
                      <a:r>
                        <a:rPr lang="fr-FR" sz="1000" spc="-10" dirty="0">
                          <a:effectLst/>
                          <a:latin typeface="+mj-lt"/>
                          <a:ea typeface="Arial MT"/>
                          <a:cs typeface="Arial MT"/>
                        </a:rPr>
                        <a:t>européenne)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1554184"/>
                  </a:ext>
                </a:extLst>
              </a:tr>
              <a:tr h="155193">
                <a:tc>
                  <a:txBody>
                    <a:bodyPr/>
                    <a:lstStyle/>
                    <a:p>
                      <a:pPr marL="3175" marR="1270" algn="ctr">
                        <a:spcBef>
                          <a:spcPts val="305"/>
                        </a:spcBef>
                      </a:pPr>
                      <a:r>
                        <a:rPr lang="fr-FR" sz="1000" spc="-20" dirty="0">
                          <a:effectLst/>
                          <a:latin typeface="+mj-lt"/>
                          <a:ea typeface="Arial MT"/>
                          <a:cs typeface="Arial MT"/>
                        </a:rPr>
                        <a:t>DNLN</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Discipline</a:t>
                      </a:r>
                      <a:r>
                        <a:rPr lang="fr-FR" sz="1000" spc="-40" dirty="0">
                          <a:effectLst/>
                          <a:latin typeface="+mj-lt"/>
                          <a:ea typeface="Arial MT"/>
                          <a:cs typeface="Arial MT"/>
                        </a:rPr>
                        <a:t> </a:t>
                      </a:r>
                      <a:r>
                        <a:rPr lang="fr-FR" sz="1000" dirty="0">
                          <a:effectLst/>
                          <a:latin typeface="+mj-lt"/>
                          <a:ea typeface="Arial MT"/>
                          <a:cs typeface="Arial MT"/>
                        </a:rPr>
                        <a:t>non</a:t>
                      </a:r>
                      <a:r>
                        <a:rPr lang="fr-FR" sz="1000" spc="-30" dirty="0">
                          <a:effectLst/>
                          <a:latin typeface="+mj-lt"/>
                          <a:ea typeface="Arial MT"/>
                          <a:cs typeface="Arial MT"/>
                        </a:rPr>
                        <a:t> </a:t>
                      </a:r>
                      <a:r>
                        <a:rPr lang="fr-FR" sz="1000" dirty="0">
                          <a:effectLst/>
                          <a:latin typeface="+mj-lt"/>
                          <a:ea typeface="Arial MT"/>
                          <a:cs typeface="Arial MT"/>
                        </a:rPr>
                        <a:t>linguistique</a:t>
                      </a:r>
                      <a:r>
                        <a:rPr lang="fr-FR" sz="1000" spc="-35" dirty="0">
                          <a:effectLst/>
                          <a:latin typeface="+mj-lt"/>
                          <a:ea typeface="Arial MT"/>
                          <a:cs typeface="Arial MT"/>
                        </a:rPr>
                        <a:t> </a:t>
                      </a:r>
                      <a:r>
                        <a:rPr lang="fr-FR" sz="1000" dirty="0">
                          <a:effectLst/>
                          <a:latin typeface="+mj-lt"/>
                          <a:ea typeface="Arial MT"/>
                          <a:cs typeface="Arial MT"/>
                        </a:rPr>
                        <a:t>néerlandais</a:t>
                      </a:r>
                      <a:r>
                        <a:rPr lang="fr-FR" sz="1000" spc="-35" dirty="0">
                          <a:effectLst/>
                          <a:latin typeface="+mj-lt"/>
                          <a:ea typeface="Arial MT"/>
                          <a:cs typeface="Arial MT"/>
                        </a:rPr>
                        <a:t> </a:t>
                      </a:r>
                      <a:r>
                        <a:rPr lang="fr-FR" sz="1000" dirty="0">
                          <a:effectLst/>
                          <a:latin typeface="+mj-lt"/>
                          <a:ea typeface="Arial MT"/>
                          <a:cs typeface="Arial MT"/>
                        </a:rPr>
                        <a:t>(section</a:t>
                      </a:r>
                      <a:r>
                        <a:rPr lang="fr-FR" sz="1000" spc="-40" dirty="0">
                          <a:effectLst/>
                          <a:latin typeface="+mj-lt"/>
                          <a:ea typeface="Arial MT"/>
                          <a:cs typeface="Arial MT"/>
                        </a:rPr>
                        <a:t> </a:t>
                      </a:r>
                      <a:r>
                        <a:rPr lang="fr-FR" sz="1000" spc="-10" dirty="0">
                          <a:effectLst/>
                          <a:latin typeface="+mj-lt"/>
                          <a:ea typeface="Arial MT"/>
                          <a:cs typeface="Arial MT"/>
                        </a:rPr>
                        <a:t>européenne)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9254875"/>
                  </a:ext>
                </a:extLst>
              </a:tr>
              <a:tr h="155193">
                <a:tc>
                  <a:txBody>
                    <a:bodyPr/>
                    <a:lstStyle/>
                    <a:p>
                      <a:pPr marL="3175" marR="1270" algn="ctr">
                        <a:spcBef>
                          <a:spcPts val="305"/>
                        </a:spcBef>
                      </a:pPr>
                      <a:r>
                        <a:rPr lang="fr-FR" sz="1000" spc="-20">
                          <a:effectLst/>
                          <a:latin typeface="+mj-lt"/>
                          <a:ea typeface="Arial MT"/>
                          <a:cs typeface="Arial MT"/>
                        </a:rPr>
                        <a:t>DNLP</a:t>
                      </a:r>
                      <a:endParaRPr lang="fr-FR" sz="100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Discipline</a:t>
                      </a:r>
                      <a:r>
                        <a:rPr lang="fr-FR" sz="1000" spc="-35" dirty="0">
                          <a:effectLst/>
                          <a:latin typeface="+mj-lt"/>
                          <a:ea typeface="Arial MT"/>
                          <a:cs typeface="Arial MT"/>
                        </a:rPr>
                        <a:t> </a:t>
                      </a:r>
                      <a:r>
                        <a:rPr lang="fr-FR" sz="1000" dirty="0">
                          <a:effectLst/>
                          <a:latin typeface="+mj-lt"/>
                          <a:ea typeface="Arial MT"/>
                          <a:cs typeface="Arial MT"/>
                        </a:rPr>
                        <a:t>non</a:t>
                      </a:r>
                      <a:r>
                        <a:rPr lang="fr-FR" sz="1000" spc="-25" dirty="0">
                          <a:effectLst/>
                          <a:latin typeface="+mj-lt"/>
                          <a:ea typeface="Arial MT"/>
                          <a:cs typeface="Arial MT"/>
                        </a:rPr>
                        <a:t> </a:t>
                      </a:r>
                      <a:r>
                        <a:rPr lang="fr-FR" sz="1000" dirty="0">
                          <a:effectLst/>
                          <a:latin typeface="+mj-lt"/>
                          <a:ea typeface="Arial MT"/>
                          <a:cs typeface="Arial MT"/>
                        </a:rPr>
                        <a:t>linguistique</a:t>
                      </a:r>
                      <a:r>
                        <a:rPr lang="fr-FR" sz="1000" spc="-20" dirty="0">
                          <a:effectLst/>
                          <a:latin typeface="+mj-lt"/>
                          <a:ea typeface="Arial MT"/>
                          <a:cs typeface="Arial MT"/>
                        </a:rPr>
                        <a:t> </a:t>
                      </a:r>
                      <a:r>
                        <a:rPr lang="fr-FR" sz="1000" dirty="0">
                          <a:effectLst/>
                          <a:latin typeface="+mj-lt"/>
                          <a:ea typeface="Arial MT"/>
                          <a:cs typeface="Arial MT"/>
                        </a:rPr>
                        <a:t>portugais</a:t>
                      </a:r>
                      <a:r>
                        <a:rPr lang="fr-FR" sz="1000" spc="-20" dirty="0">
                          <a:effectLst/>
                          <a:latin typeface="+mj-lt"/>
                          <a:ea typeface="Arial MT"/>
                          <a:cs typeface="Arial MT"/>
                        </a:rPr>
                        <a:t> </a:t>
                      </a:r>
                      <a:r>
                        <a:rPr lang="fr-FR" sz="1000" dirty="0">
                          <a:effectLst/>
                          <a:latin typeface="+mj-lt"/>
                          <a:ea typeface="Arial MT"/>
                          <a:cs typeface="Arial MT"/>
                        </a:rPr>
                        <a:t>(section</a:t>
                      </a:r>
                      <a:r>
                        <a:rPr lang="fr-FR" sz="1000" spc="-30" dirty="0">
                          <a:effectLst/>
                          <a:latin typeface="+mj-lt"/>
                          <a:ea typeface="Arial MT"/>
                          <a:cs typeface="Arial MT"/>
                        </a:rPr>
                        <a:t> </a:t>
                      </a:r>
                      <a:r>
                        <a:rPr lang="fr-FR" sz="1000" spc="-10" dirty="0">
                          <a:effectLst/>
                          <a:latin typeface="+mj-lt"/>
                          <a:ea typeface="Arial MT"/>
                          <a:cs typeface="Arial MT"/>
                        </a:rPr>
                        <a:t>européenne)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2263824"/>
                  </a:ext>
                </a:extLst>
              </a:tr>
              <a:tr h="155193">
                <a:tc>
                  <a:txBody>
                    <a:bodyPr/>
                    <a:lstStyle/>
                    <a:p>
                      <a:pPr marL="3175" marR="1270" algn="ctr">
                        <a:spcBef>
                          <a:spcPts val="295"/>
                        </a:spcBef>
                        <a:spcAft>
                          <a:spcPts val="0"/>
                        </a:spcAft>
                      </a:pPr>
                      <a:r>
                        <a:rPr lang="fr-FR" sz="1000" spc="-25" dirty="0">
                          <a:effectLst/>
                          <a:latin typeface="+mj-lt"/>
                          <a:ea typeface="Arial MT"/>
                          <a:cs typeface="Arial MT"/>
                        </a:rPr>
                        <a:t>EEA</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295"/>
                        </a:spcBef>
                        <a:spcAft>
                          <a:spcPts val="0"/>
                        </a:spcAft>
                      </a:pPr>
                      <a:r>
                        <a:rPr lang="fr-FR" sz="1000" spc="-20" dirty="0">
                          <a:effectLst/>
                          <a:latin typeface="+mj-lt"/>
                          <a:ea typeface="Arial MT"/>
                          <a:cs typeface="Arial MT"/>
                        </a:rPr>
                        <a:t>Postes implantés dans les établissements régionaux d’enseignement adapté (EREA)</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9778058"/>
                  </a:ext>
                </a:extLst>
              </a:tr>
              <a:tr h="307809">
                <a:tc>
                  <a:txBody>
                    <a:bodyPr/>
                    <a:lstStyle/>
                    <a:p>
                      <a:pPr marL="3175" marR="1270" algn="ctr">
                        <a:spcBef>
                          <a:spcPts val="305"/>
                        </a:spcBef>
                      </a:pPr>
                      <a:r>
                        <a:rPr lang="fr-FR" sz="1000" spc="-25" dirty="0">
                          <a:effectLst/>
                          <a:latin typeface="+mj-lt"/>
                          <a:ea typeface="Arial MT"/>
                          <a:cs typeface="Arial MT"/>
                        </a:rPr>
                        <a:t>FLS</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Postes liés à l’accueil des enfants migrants français</a:t>
                      </a:r>
                      <a:r>
                        <a:rPr lang="fr-FR" sz="1000" spc="-10" dirty="0">
                          <a:effectLst/>
                          <a:latin typeface="+mj-lt"/>
                          <a:ea typeface="Arial MT"/>
                          <a:cs typeface="Arial MT"/>
                        </a:rPr>
                        <a:t> </a:t>
                      </a:r>
                      <a:r>
                        <a:rPr lang="fr-FR" sz="1000" dirty="0">
                          <a:effectLst/>
                          <a:latin typeface="+mj-lt"/>
                          <a:ea typeface="Arial MT"/>
                          <a:cs typeface="Arial MT"/>
                        </a:rPr>
                        <a:t>langue étrangère avec éventuellement la mention NSA (non scolarisé antérieurement) ou FLS (français langue</a:t>
                      </a:r>
                      <a:r>
                        <a:rPr lang="fr-FR" sz="1000" spc="-15" dirty="0">
                          <a:effectLst/>
                          <a:latin typeface="+mj-lt"/>
                          <a:ea typeface="Arial MT"/>
                          <a:cs typeface="Arial MT"/>
                        </a:rPr>
                        <a:t> </a:t>
                      </a:r>
                      <a:r>
                        <a:rPr lang="fr-FR" sz="1000" spc="-10" dirty="0">
                          <a:effectLst/>
                          <a:latin typeface="+mj-lt"/>
                          <a:ea typeface="Arial MT"/>
                          <a:cs typeface="Arial MT"/>
                        </a:rPr>
                        <a:t>seconde)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5976416"/>
                  </a:ext>
                </a:extLst>
              </a:tr>
              <a:tr h="155193">
                <a:tc>
                  <a:txBody>
                    <a:bodyPr/>
                    <a:lstStyle/>
                    <a:p>
                      <a:pPr marL="3175" marR="635" algn="ctr">
                        <a:spcBef>
                          <a:spcPts val="305"/>
                        </a:spcBef>
                      </a:pPr>
                      <a:r>
                        <a:rPr lang="fr-FR" sz="1000" spc="-25" dirty="0">
                          <a:effectLst/>
                          <a:latin typeface="+mj-lt"/>
                          <a:ea typeface="Arial MT"/>
                          <a:cs typeface="Arial MT"/>
                        </a:rPr>
                        <a:t>HAN</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Établissement accueillant</a:t>
                      </a:r>
                      <a:r>
                        <a:rPr lang="fr-FR" sz="1000" spc="-25" dirty="0">
                          <a:effectLst/>
                          <a:latin typeface="+mj-lt"/>
                          <a:ea typeface="Arial MT"/>
                          <a:cs typeface="Arial MT"/>
                        </a:rPr>
                        <a:t> </a:t>
                      </a:r>
                      <a:r>
                        <a:rPr lang="fr-FR" sz="1000" dirty="0">
                          <a:effectLst/>
                          <a:latin typeface="+mj-lt"/>
                          <a:ea typeface="Arial MT"/>
                          <a:cs typeface="Arial MT"/>
                        </a:rPr>
                        <a:t>des</a:t>
                      </a:r>
                      <a:r>
                        <a:rPr lang="fr-FR" sz="1000" spc="-20" dirty="0">
                          <a:effectLst/>
                          <a:latin typeface="+mj-lt"/>
                          <a:ea typeface="Arial MT"/>
                          <a:cs typeface="Arial MT"/>
                        </a:rPr>
                        <a:t> </a:t>
                      </a:r>
                      <a:r>
                        <a:rPr lang="fr-FR" sz="1000" dirty="0">
                          <a:effectLst/>
                          <a:latin typeface="+mj-lt"/>
                          <a:ea typeface="Arial MT"/>
                          <a:cs typeface="Arial MT"/>
                        </a:rPr>
                        <a:t>élèves</a:t>
                      </a:r>
                      <a:r>
                        <a:rPr lang="fr-FR" sz="1000" spc="-25" dirty="0">
                          <a:effectLst/>
                          <a:latin typeface="+mj-lt"/>
                          <a:ea typeface="Arial MT"/>
                          <a:cs typeface="Arial MT"/>
                        </a:rPr>
                        <a:t> </a:t>
                      </a:r>
                      <a:r>
                        <a:rPr lang="fr-FR" sz="1000" dirty="0">
                          <a:effectLst/>
                          <a:latin typeface="+mj-lt"/>
                          <a:ea typeface="Arial MT"/>
                          <a:cs typeface="Arial MT"/>
                        </a:rPr>
                        <a:t>malades</a:t>
                      </a:r>
                      <a:r>
                        <a:rPr lang="fr-FR" sz="1000" spc="-20" dirty="0">
                          <a:effectLst/>
                          <a:latin typeface="+mj-lt"/>
                          <a:ea typeface="Arial MT"/>
                          <a:cs typeface="Arial MT"/>
                        </a:rPr>
                        <a:t> et/</a:t>
                      </a:r>
                      <a:r>
                        <a:rPr lang="fr-FR" sz="1000" dirty="0">
                          <a:effectLst/>
                          <a:latin typeface="+mj-lt"/>
                          <a:ea typeface="Arial MT"/>
                          <a:cs typeface="Arial MT"/>
                        </a:rPr>
                        <a:t>ou</a:t>
                      </a:r>
                      <a:r>
                        <a:rPr lang="fr-FR" sz="1000" spc="-25" dirty="0">
                          <a:effectLst/>
                          <a:latin typeface="+mj-lt"/>
                          <a:ea typeface="Arial MT"/>
                          <a:cs typeface="Arial MT"/>
                        </a:rPr>
                        <a:t> </a:t>
                      </a:r>
                      <a:r>
                        <a:rPr lang="fr-FR" sz="1000" spc="-10" dirty="0">
                          <a:effectLst/>
                          <a:latin typeface="+mj-lt"/>
                          <a:ea typeface="Arial MT"/>
                          <a:cs typeface="Arial MT"/>
                        </a:rPr>
                        <a:t>handicapés</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5392274"/>
                  </a:ext>
                </a:extLst>
              </a:tr>
              <a:tr h="155193">
                <a:tc rowSpan="5">
                  <a:txBody>
                    <a:bodyPr/>
                    <a:lstStyle/>
                    <a:p>
                      <a:pPr marL="3175" algn="ctr">
                        <a:spcBef>
                          <a:spcPts val="305"/>
                        </a:spcBef>
                        <a:spcAft>
                          <a:spcPts val="0"/>
                        </a:spcAft>
                      </a:pPr>
                      <a:r>
                        <a:rPr lang="fr-FR" sz="1000" spc="-20" dirty="0">
                          <a:effectLst/>
                          <a:latin typeface="+mj-lt"/>
                          <a:ea typeface="Arial MT"/>
                          <a:cs typeface="Arial MT"/>
                        </a:rPr>
                        <a:t>PART</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295"/>
                        </a:spcBef>
                        <a:spcAft>
                          <a:spcPts val="0"/>
                        </a:spcAft>
                      </a:pPr>
                      <a:r>
                        <a:rPr lang="fr-FR" sz="1000" dirty="0">
                          <a:effectLst/>
                          <a:latin typeface="+mj-lt"/>
                          <a:ea typeface="Arial MT"/>
                          <a:cs typeface="Arial MT"/>
                        </a:rPr>
                        <a:t>Fonctions</a:t>
                      </a:r>
                      <a:r>
                        <a:rPr lang="fr-FR" sz="1000" spc="-10" dirty="0">
                          <a:effectLst/>
                          <a:latin typeface="+mj-lt"/>
                          <a:ea typeface="Arial MT"/>
                          <a:cs typeface="Arial MT"/>
                        </a:rPr>
                        <a:t> particulières</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0370915"/>
                  </a:ext>
                </a:extLst>
              </a:tr>
              <a:tr h="155193">
                <a:tc vMerge="1">
                  <a:txBody>
                    <a:bodyPr/>
                    <a:lstStyle/>
                    <a:p>
                      <a:endParaRPr lang="fr-FR"/>
                    </a:p>
                  </a:txBody>
                  <a:tcPr/>
                </a:tc>
                <a:tc>
                  <a:txBody>
                    <a:bodyPr/>
                    <a:lstStyle/>
                    <a:p>
                      <a:pPr marL="41275" algn="l">
                        <a:spcBef>
                          <a:spcPts val="305"/>
                        </a:spcBef>
                      </a:pPr>
                      <a:r>
                        <a:rPr lang="fr-FR" sz="1000" dirty="0">
                          <a:effectLst/>
                          <a:latin typeface="+mj-lt"/>
                          <a:ea typeface="Arial MT"/>
                          <a:cs typeface="Arial MT"/>
                        </a:rPr>
                        <a:t>Ecole</a:t>
                      </a:r>
                      <a:r>
                        <a:rPr lang="fr-FR" sz="1000" spc="-20" dirty="0">
                          <a:effectLst/>
                          <a:latin typeface="+mj-lt"/>
                          <a:ea typeface="Arial MT"/>
                          <a:cs typeface="Arial MT"/>
                        </a:rPr>
                        <a:t> </a:t>
                      </a:r>
                      <a:r>
                        <a:rPr lang="fr-FR" sz="1000" dirty="0">
                          <a:effectLst/>
                          <a:latin typeface="+mj-lt"/>
                          <a:ea typeface="Arial MT"/>
                          <a:cs typeface="Arial MT"/>
                        </a:rPr>
                        <a:t>de</a:t>
                      </a:r>
                      <a:r>
                        <a:rPr lang="fr-FR" sz="1000" spc="-20" dirty="0">
                          <a:effectLst/>
                          <a:latin typeface="+mj-lt"/>
                          <a:ea typeface="Arial MT"/>
                          <a:cs typeface="Arial MT"/>
                        </a:rPr>
                        <a:t> </a:t>
                      </a:r>
                      <a:r>
                        <a:rPr lang="fr-FR" sz="1000" dirty="0">
                          <a:effectLst/>
                          <a:latin typeface="+mj-lt"/>
                          <a:ea typeface="Arial MT"/>
                          <a:cs typeface="Arial MT"/>
                        </a:rPr>
                        <a:t>danse</a:t>
                      </a:r>
                      <a:r>
                        <a:rPr lang="fr-FR" sz="1000" spc="-20" dirty="0">
                          <a:effectLst/>
                          <a:latin typeface="+mj-lt"/>
                          <a:ea typeface="Arial MT"/>
                          <a:cs typeface="Arial MT"/>
                        </a:rPr>
                        <a:t> </a:t>
                      </a:r>
                      <a:r>
                        <a:rPr lang="fr-FR" sz="1000" spc="-10" dirty="0">
                          <a:effectLst/>
                          <a:latin typeface="+mj-lt"/>
                          <a:ea typeface="Arial MT"/>
                          <a:cs typeface="Arial MT"/>
                        </a:rPr>
                        <a:t>de Nanterre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288631"/>
                  </a:ext>
                </a:extLst>
              </a:tr>
              <a:tr h="155193">
                <a:tc vMerge="1">
                  <a:txBody>
                    <a:bodyPr/>
                    <a:lstStyle/>
                    <a:p>
                      <a:endParaRPr lang="fr-FR"/>
                    </a:p>
                  </a:txBody>
                  <a:tcPr/>
                </a:tc>
                <a:tc>
                  <a:txBody>
                    <a:bodyPr/>
                    <a:lstStyle/>
                    <a:p>
                      <a:pPr marL="41275" algn="l">
                        <a:spcBef>
                          <a:spcPts val="305"/>
                        </a:spcBef>
                      </a:pPr>
                      <a:r>
                        <a:rPr lang="fr-FR" sz="1000" dirty="0">
                          <a:effectLst/>
                          <a:latin typeface="+mj-lt"/>
                          <a:ea typeface="Arial MT"/>
                          <a:cs typeface="Arial MT"/>
                        </a:rPr>
                        <a:t>Postes</a:t>
                      </a:r>
                      <a:r>
                        <a:rPr lang="fr-FR" sz="1000" spc="-10" dirty="0">
                          <a:effectLst/>
                          <a:latin typeface="+mj-lt"/>
                          <a:ea typeface="Arial MT"/>
                          <a:cs typeface="Arial MT"/>
                        </a:rPr>
                        <a:t> </a:t>
                      </a:r>
                      <a:r>
                        <a:rPr lang="fr-FR" sz="1000" dirty="0">
                          <a:effectLst/>
                          <a:latin typeface="+mj-lt"/>
                          <a:ea typeface="Arial MT"/>
                          <a:cs typeface="Arial MT"/>
                        </a:rPr>
                        <a:t>de</a:t>
                      </a:r>
                      <a:r>
                        <a:rPr lang="fr-FR" sz="1000" spc="-10" dirty="0">
                          <a:effectLst/>
                          <a:latin typeface="+mj-lt"/>
                          <a:ea typeface="Arial MT"/>
                          <a:cs typeface="Arial MT"/>
                        </a:rPr>
                        <a:t> </a:t>
                      </a:r>
                      <a:r>
                        <a:rPr lang="fr-FR" sz="1000" spc="-25" dirty="0">
                          <a:effectLst/>
                          <a:latin typeface="+mj-lt"/>
                          <a:ea typeface="Arial MT"/>
                          <a:cs typeface="Arial MT"/>
                        </a:rPr>
                        <a:t>PLP </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6297481"/>
                  </a:ext>
                </a:extLst>
              </a:tr>
              <a:tr h="155193">
                <a:tc vMerge="1">
                  <a:txBody>
                    <a:bodyPr/>
                    <a:lstStyle/>
                    <a:p>
                      <a:endParaRPr lang="fr-FR"/>
                    </a:p>
                  </a:txBody>
                  <a:tcPr/>
                </a:tc>
                <a:tc>
                  <a:txBody>
                    <a:bodyPr/>
                    <a:lstStyle/>
                    <a:p>
                      <a:pPr marL="41275" algn="l">
                        <a:spcBef>
                          <a:spcPts val="295"/>
                        </a:spcBef>
                        <a:spcAft>
                          <a:spcPts val="0"/>
                        </a:spcAft>
                      </a:pPr>
                      <a:r>
                        <a:rPr lang="fr-FR" sz="1000" dirty="0">
                          <a:effectLst/>
                          <a:latin typeface="+mj-lt"/>
                          <a:ea typeface="Arial MT"/>
                          <a:cs typeface="Arial MT"/>
                        </a:rPr>
                        <a:t>Fonctions</a:t>
                      </a:r>
                      <a:r>
                        <a:rPr lang="fr-FR" sz="1000" spc="-10" dirty="0">
                          <a:effectLst/>
                          <a:latin typeface="+mj-lt"/>
                          <a:ea typeface="Arial MT"/>
                          <a:cs typeface="Arial MT"/>
                        </a:rPr>
                        <a:t> </a:t>
                      </a:r>
                      <a:r>
                        <a:rPr lang="fr-FR" sz="1000" dirty="0">
                          <a:effectLst/>
                          <a:latin typeface="+mj-lt"/>
                          <a:ea typeface="Arial MT"/>
                          <a:cs typeface="Arial MT"/>
                        </a:rPr>
                        <a:t>particulières</a:t>
                      </a:r>
                      <a:r>
                        <a:rPr lang="fr-FR" sz="1000" spc="-5" dirty="0">
                          <a:effectLst/>
                          <a:latin typeface="+mj-lt"/>
                          <a:ea typeface="Arial MT"/>
                          <a:cs typeface="Arial MT"/>
                        </a:rPr>
                        <a:t> </a:t>
                      </a:r>
                      <a:r>
                        <a:rPr lang="fr-FR" sz="1000" dirty="0">
                          <a:effectLst/>
                          <a:latin typeface="+mj-lt"/>
                          <a:ea typeface="Arial MT"/>
                          <a:cs typeface="Arial MT"/>
                        </a:rPr>
                        <a:t>:</a:t>
                      </a:r>
                      <a:r>
                        <a:rPr lang="fr-FR" sz="1000" spc="-10" dirty="0">
                          <a:effectLst/>
                          <a:latin typeface="+mj-lt"/>
                          <a:ea typeface="Arial MT"/>
                          <a:cs typeface="Arial MT"/>
                        </a:rPr>
                        <a:t> </a:t>
                      </a:r>
                      <a:r>
                        <a:rPr lang="fr-FR" sz="1000" dirty="0">
                          <a:effectLst/>
                          <a:latin typeface="+mj-lt"/>
                          <a:ea typeface="Arial MT"/>
                          <a:cs typeface="Arial MT"/>
                        </a:rPr>
                        <a:t>PSYEN</a:t>
                      </a:r>
                      <a:r>
                        <a:rPr lang="fr-FR" sz="1000" spc="-5" dirty="0">
                          <a:effectLst/>
                          <a:latin typeface="+mj-lt"/>
                          <a:ea typeface="Arial MT"/>
                          <a:cs typeface="Arial MT"/>
                        </a:rPr>
                        <a:t> </a:t>
                      </a:r>
                      <a:r>
                        <a:rPr lang="fr-FR" sz="1000" dirty="0">
                          <a:effectLst/>
                          <a:latin typeface="+mj-lt"/>
                          <a:ea typeface="Arial MT"/>
                          <a:cs typeface="Arial MT"/>
                        </a:rPr>
                        <a:t>en</a:t>
                      </a:r>
                      <a:r>
                        <a:rPr lang="fr-FR" sz="1000" spc="-10" dirty="0">
                          <a:effectLst/>
                          <a:latin typeface="+mj-lt"/>
                          <a:ea typeface="Arial MT"/>
                          <a:cs typeface="Arial MT"/>
                        </a:rPr>
                        <a:t> CIO</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0107969"/>
                  </a:ext>
                </a:extLst>
              </a:tr>
              <a:tr h="155193">
                <a:tc vMerge="1">
                  <a:txBody>
                    <a:bodyPr/>
                    <a:lstStyle/>
                    <a:p>
                      <a:endParaRPr lang="fr-FR"/>
                    </a:p>
                  </a:txBody>
                  <a:tcPr/>
                </a:tc>
                <a:tc>
                  <a:txBody>
                    <a:bodyPr/>
                    <a:lstStyle/>
                    <a:p>
                      <a:pPr marL="41275" algn="l">
                        <a:spcBef>
                          <a:spcPts val="305"/>
                        </a:spcBef>
                      </a:pPr>
                      <a:r>
                        <a:rPr lang="fr-FR" sz="1000" dirty="0">
                          <a:effectLst/>
                          <a:latin typeface="+mj-lt"/>
                          <a:ea typeface="Arial MT"/>
                          <a:cs typeface="Arial MT"/>
                        </a:rPr>
                        <a:t>Fonctions</a:t>
                      </a:r>
                      <a:r>
                        <a:rPr lang="fr-FR" sz="1000" spc="-15" dirty="0">
                          <a:effectLst/>
                          <a:latin typeface="+mj-lt"/>
                          <a:ea typeface="Arial MT"/>
                          <a:cs typeface="Arial MT"/>
                        </a:rPr>
                        <a:t> </a:t>
                      </a:r>
                      <a:r>
                        <a:rPr lang="fr-FR" sz="1000" dirty="0">
                          <a:effectLst/>
                          <a:latin typeface="+mj-lt"/>
                          <a:ea typeface="Arial MT"/>
                          <a:cs typeface="Arial MT"/>
                        </a:rPr>
                        <a:t>particulières</a:t>
                      </a:r>
                      <a:r>
                        <a:rPr lang="fr-FR" sz="1000" spc="-5" dirty="0">
                          <a:effectLst/>
                          <a:latin typeface="+mj-lt"/>
                          <a:ea typeface="Arial MT"/>
                          <a:cs typeface="Arial MT"/>
                        </a:rPr>
                        <a:t> </a:t>
                      </a:r>
                      <a:r>
                        <a:rPr lang="fr-FR" sz="1000" dirty="0">
                          <a:effectLst/>
                          <a:latin typeface="+mj-lt"/>
                          <a:ea typeface="Arial MT"/>
                          <a:cs typeface="Arial MT"/>
                        </a:rPr>
                        <a:t>:</a:t>
                      </a:r>
                      <a:r>
                        <a:rPr lang="fr-FR" sz="1000" spc="-10" dirty="0">
                          <a:effectLst/>
                          <a:latin typeface="+mj-lt"/>
                          <a:ea typeface="Arial MT"/>
                          <a:cs typeface="Arial MT"/>
                        </a:rPr>
                        <a:t> </a:t>
                      </a:r>
                      <a:r>
                        <a:rPr lang="fr-FR" sz="1000" dirty="0">
                          <a:effectLst/>
                          <a:latin typeface="+mj-lt"/>
                          <a:ea typeface="Arial MT"/>
                          <a:cs typeface="Arial MT"/>
                        </a:rPr>
                        <a:t>PSYEN</a:t>
                      </a:r>
                      <a:r>
                        <a:rPr lang="fr-FR" sz="1000" spc="-15" dirty="0">
                          <a:effectLst/>
                          <a:latin typeface="+mj-lt"/>
                          <a:ea typeface="Arial MT"/>
                          <a:cs typeface="Arial MT"/>
                        </a:rPr>
                        <a:t> </a:t>
                      </a:r>
                      <a:r>
                        <a:rPr lang="fr-FR" sz="1000" dirty="0">
                          <a:effectLst/>
                          <a:latin typeface="+mj-lt"/>
                          <a:ea typeface="Arial MT"/>
                          <a:cs typeface="Arial MT"/>
                        </a:rPr>
                        <a:t>du</a:t>
                      </a:r>
                      <a:r>
                        <a:rPr lang="fr-FR" sz="1000" spc="-10" dirty="0">
                          <a:effectLst/>
                          <a:latin typeface="+mj-lt"/>
                          <a:ea typeface="Arial MT"/>
                          <a:cs typeface="Arial MT"/>
                        </a:rPr>
                        <a:t> </a:t>
                      </a:r>
                      <a:r>
                        <a:rPr lang="fr-FR" sz="1000" dirty="0">
                          <a:effectLst/>
                          <a:latin typeface="+mj-lt"/>
                          <a:ea typeface="Arial MT"/>
                          <a:cs typeface="Arial MT"/>
                        </a:rPr>
                        <a:t>1</a:t>
                      </a:r>
                      <a:r>
                        <a:rPr lang="fr-FR" sz="1000" baseline="30000" dirty="0">
                          <a:effectLst/>
                          <a:latin typeface="+mj-lt"/>
                          <a:ea typeface="Arial MT"/>
                          <a:cs typeface="Arial MT"/>
                        </a:rPr>
                        <a:t>er </a:t>
                      </a:r>
                      <a:r>
                        <a:rPr lang="fr-FR" sz="1000" dirty="0">
                          <a:effectLst/>
                          <a:latin typeface="+mj-lt"/>
                          <a:ea typeface="Arial MT"/>
                          <a:cs typeface="Arial MT"/>
                        </a:rPr>
                        <a:t>degré</a:t>
                      </a:r>
                      <a:r>
                        <a:rPr lang="fr-FR" sz="1000" spc="-10" dirty="0">
                          <a:effectLst/>
                          <a:latin typeface="+mj-lt"/>
                          <a:ea typeface="Arial MT"/>
                          <a:cs typeface="Arial MT"/>
                        </a:rPr>
                        <a:t> </a:t>
                      </a:r>
                      <a:r>
                        <a:rPr lang="fr-FR" sz="1000" dirty="0">
                          <a:effectLst/>
                          <a:latin typeface="+mj-lt"/>
                          <a:ea typeface="Arial MT"/>
                          <a:cs typeface="Arial MT"/>
                        </a:rPr>
                        <a:t>hors</a:t>
                      </a:r>
                      <a:r>
                        <a:rPr lang="fr-FR" sz="1000" spc="-10" dirty="0">
                          <a:effectLst/>
                          <a:latin typeface="+mj-lt"/>
                          <a:ea typeface="Arial MT"/>
                          <a:cs typeface="Arial MT"/>
                        </a:rPr>
                        <a:t> réseau</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7704443"/>
                  </a:ext>
                </a:extLst>
              </a:tr>
              <a:tr h="155193">
                <a:tc>
                  <a:txBody>
                    <a:bodyPr/>
                    <a:lstStyle/>
                    <a:p>
                      <a:pPr marL="3175" marR="1270" algn="ctr">
                        <a:spcBef>
                          <a:spcPts val="305"/>
                        </a:spcBef>
                      </a:pPr>
                      <a:r>
                        <a:rPr lang="fr-FR" sz="1000" spc="-25" dirty="0">
                          <a:effectLst/>
                          <a:latin typeface="+mj-lt"/>
                          <a:ea typeface="Arial MT"/>
                          <a:cs typeface="Arial MT"/>
                        </a:rPr>
                        <a:t>UP</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1275" algn="l">
                        <a:spcBef>
                          <a:spcPts val="305"/>
                        </a:spcBef>
                      </a:pPr>
                      <a:r>
                        <a:rPr lang="fr-FR" sz="1000" dirty="0">
                          <a:effectLst/>
                          <a:latin typeface="+mj-lt"/>
                          <a:ea typeface="Arial MT"/>
                          <a:cs typeface="Arial MT"/>
                        </a:rPr>
                        <a:t>Postes en unité</a:t>
                      </a:r>
                      <a:r>
                        <a:rPr lang="fr-FR" sz="1000" spc="-20" dirty="0">
                          <a:effectLst/>
                          <a:latin typeface="+mj-lt"/>
                          <a:ea typeface="Arial MT"/>
                          <a:cs typeface="Arial MT"/>
                        </a:rPr>
                        <a:t> </a:t>
                      </a:r>
                      <a:r>
                        <a:rPr lang="fr-FR" sz="1000" spc="-10" dirty="0">
                          <a:effectLst/>
                          <a:latin typeface="+mj-lt"/>
                          <a:ea typeface="Arial MT"/>
                          <a:cs typeface="Arial MT"/>
                        </a:rPr>
                        <a:t>pénitentiaire</a:t>
                      </a:r>
                      <a:endParaRPr lang="fr-FR" sz="1000" dirty="0">
                        <a:effectLst/>
                        <a:latin typeface="+mj-lt"/>
                        <a:ea typeface="Arial MT"/>
                        <a:cs typeface="Arial MT"/>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9207167"/>
                  </a:ext>
                </a:extLst>
              </a:tr>
            </a:tbl>
          </a:graphicData>
        </a:graphic>
      </p:graphicFrame>
      <p:sp>
        <p:nvSpPr>
          <p:cNvPr id="2" name="Espace réservé du numéro de diapositive 1">
            <a:extLst>
              <a:ext uri="{FF2B5EF4-FFF2-40B4-BE49-F238E27FC236}">
                <a16:creationId xmlns:a16="http://schemas.microsoft.com/office/drawing/2014/main" id="{CBEFE9FA-E228-B9F4-077E-824D176EC50D}"/>
              </a:ext>
            </a:extLst>
          </p:cNvPr>
          <p:cNvSpPr>
            <a:spLocks noGrp="1"/>
          </p:cNvSpPr>
          <p:nvPr>
            <p:ph type="sldNum" sz="quarter" idx="12"/>
          </p:nvPr>
        </p:nvSpPr>
        <p:spPr/>
        <p:txBody>
          <a:bodyPr/>
          <a:lstStyle/>
          <a:p>
            <a:fld id="{8D975B2B-22EA-44C7-93D2-0F63216891EC}" type="slidenum">
              <a:rPr lang="fr-FR" smtClean="0"/>
              <a:t>26</a:t>
            </a:fld>
            <a:endParaRPr lang="fr-F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 coins arrondis 34">
            <a:extLst>
              <a:ext uri="{FF2B5EF4-FFF2-40B4-BE49-F238E27FC236}">
                <a16:creationId xmlns:a16="http://schemas.microsoft.com/office/drawing/2014/main" id="{57727C8E-0329-5BAE-839D-322D15EC5F28}"/>
              </a:ext>
            </a:extLst>
          </p:cNvPr>
          <p:cNvSpPr/>
          <p:nvPr/>
        </p:nvSpPr>
        <p:spPr>
          <a:xfrm>
            <a:off x="1574617" y="3230242"/>
            <a:ext cx="5773783" cy="1502853"/>
          </a:xfrm>
          <a:prstGeom prst="roundRect">
            <a:avLst/>
          </a:prstGeom>
          <a:solidFill>
            <a:srgbClr val="F8DF8B">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 coins arrondis 33">
            <a:extLst>
              <a:ext uri="{FF2B5EF4-FFF2-40B4-BE49-F238E27FC236}">
                <a16:creationId xmlns:a16="http://schemas.microsoft.com/office/drawing/2014/main" id="{F338CCFD-6E47-1994-FA13-1F68991E3737}"/>
              </a:ext>
            </a:extLst>
          </p:cNvPr>
          <p:cNvSpPr/>
          <p:nvPr/>
        </p:nvSpPr>
        <p:spPr>
          <a:xfrm>
            <a:off x="6338531" y="2293310"/>
            <a:ext cx="1889907" cy="683823"/>
          </a:xfrm>
          <a:prstGeom prst="roundRect">
            <a:avLst/>
          </a:prstGeom>
          <a:solidFill>
            <a:srgbClr val="FAB4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Rectangle : coins arrondis 31">
            <a:extLst>
              <a:ext uri="{FF2B5EF4-FFF2-40B4-BE49-F238E27FC236}">
                <a16:creationId xmlns:a16="http://schemas.microsoft.com/office/drawing/2014/main" id="{1D8B5E90-6F34-4EB9-50A1-6F90565EEEB6}"/>
              </a:ext>
            </a:extLst>
          </p:cNvPr>
          <p:cNvSpPr/>
          <p:nvPr/>
        </p:nvSpPr>
        <p:spPr>
          <a:xfrm>
            <a:off x="3537339" y="2300822"/>
            <a:ext cx="1889907" cy="683823"/>
          </a:xfrm>
          <a:prstGeom prst="roundRect">
            <a:avLst/>
          </a:prstGeom>
          <a:solidFill>
            <a:srgbClr val="F8D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31" name="Rectangle : coins arrondis 30">
            <a:extLst>
              <a:ext uri="{FF2B5EF4-FFF2-40B4-BE49-F238E27FC236}">
                <a16:creationId xmlns:a16="http://schemas.microsoft.com/office/drawing/2014/main" id="{A4C567B8-75B6-13B2-F280-D381E124765F}"/>
              </a:ext>
            </a:extLst>
          </p:cNvPr>
          <p:cNvSpPr/>
          <p:nvPr/>
        </p:nvSpPr>
        <p:spPr>
          <a:xfrm>
            <a:off x="742480" y="2326507"/>
            <a:ext cx="1889905" cy="662042"/>
          </a:xfrm>
          <a:prstGeom prst="roundRect">
            <a:avLst/>
          </a:prstGeom>
          <a:solidFill>
            <a:srgbClr val="A8CB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30" name="Image 29">
            <a:extLst>
              <a:ext uri="{FF2B5EF4-FFF2-40B4-BE49-F238E27FC236}">
                <a16:creationId xmlns:a16="http://schemas.microsoft.com/office/drawing/2014/main" id="{09DDA087-7C27-397B-6408-C7E6F02ECB68}"/>
              </a:ext>
            </a:extLst>
          </p:cNvPr>
          <p:cNvPicPr>
            <a:picLocks noChangeAspect="1"/>
          </p:cNvPicPr>
          <p:nvPr/>
        </p:nvPicPr>
        <p:blipFill>
          <a:blip r:embed="rId2"/>
          <a:stretch>
            <a:fillRect/>
          </a:stretch>
        </p:blipFill>
        <p:spPr>
          <a:xfrm>
            <a:off x="3448959" y="996505"/>
            <a:ext cx="1957503" cy="1071189"/>
          </a:xfrm>
          <a:prstGeom prst="rect">
            <a:avLst/>
          </a:prstGeom>
        </p:spPr>
      </p:pic>
      <p:sp>
        <p:nvSpPr>
          <p:cNvPr id="4" name="Titre 1">
            <a:extLst>
              <a:ext uri="{FF2B5EF4-FFF2-40B4-BE49-F238E27FC236}">
                <a16:creationId xmlns:a16="http://schemas.microsoft.com/office/drawing/2014/main" id="{9D934DB7-15F0-4C94-8048-C3E489545122}"/>
              </a:ext>
            </a:extLst>
          </p:cNvPr>
          <p:cNvSpPr txBox="1">
            <a:spLocks/>
          </p:cNvSpPr>
          <p:nvPr/>
        </p:nvSpPr>
        <p:spPr bwMode="gray">
          <a:xfrm>
            <a:off x="4427984" y="162467"/>
            <a:ext cx="4403525"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a:ea typeface="+mj-ea"/>
                <a:cs typeface="Calibri" panose="020F0502020204030204" pitchFamily="34" charset="0"/>
              </a:rPr>
              <a:t>5. Les résultats</a:t>
            </a:r>
          </a:p>
          <a:p>
            <a:pPr marL="0" marR="0" lvl="0" indent="0" algn="r" defTabSz="914400" rtl="0" eaLnBrk="1" fontAlgn="auto" latinLnBrk="0" hangingPunct="1">
              <a:lnSpc>
                <a:spcPct val="100000"/>
              </a:lnSpc>
              <a:spcBef>
                <a:spcPct val="0"/>
              </a:spcBef>
              <a:spcAft>
                <a:spcPts val="0"/>
              </a:spcAft>
              <a:buClrTx/>
              <a:buSzTx/>
              <a:buFontTx/>
              <a:buAutoNum type="alphaUcPeriod"/>
              <a:tabLst/>
              <a:defRPr/>
            </a:pPr>
            <a:r>
              <a:rPr kumimoji="0" lang="fr-FR" sz="1400" b="1" i="1" u="none" strike="noStrike" kern="1200" cap="none" spc="0" normalizeH="0" baseline="0" noProof="0" dirty="0">
                <a:ln>
                  <a:noFill/>
                </a:ln>
                <a:solidFill>
                  <a:srgbClr val="000000"/>
                </a:solidFill>
                <a:effectLst/>
                <a:uLnTx/>
                <a:uFillTx/>
                <a:latin typeface="Arial"/>
                <a:ea typeface="+mj-ea"/>
                <a:cs typeface="Calibri" panose="020F0502020204030204" pitchFamily="34" charset="0"/>
              </a:rPr>
              <a:t> L’obtention d’une affectation</a:t>
            </a:r>
          </a:p>
          <a:p>
            <a:pPr marL="0" marR="0" lvl="0" indent="0" algn="r" defTabSz="914400" rtl="0" eaLnBrk="1" fontAlgn="auto" latinLnBrk="0" hangingPunct="1">
              <a:lnSpc>
                <a:spcPct val="100000"/>
              </a:lnSpc>
              <a:spcBef>
                <a:spcPct val="0"/>
              </a:spcBef>
              <a:spcAft>
                <a:spcPts val="0"/>
              </a:spcAft>
              <a:buClrTx/>
              <a:buSzTx/>
              <a:buFontTx/>
              <a:buAutoNum type="alphaUcPeriod"/>
              <a:tabLst/>
              <a:defRPr/>
            </a:pPr>
            <a:r>
              <a:rPr kumimoji="0" lang="fr-FR" sz="1400" b="1" i="1" u="none" strike="noStrike" kern="1200" cap="none" spc="0" normalizeH="0" baseline="0" noProof="0" dirty="0">
                <a:ln>
                  <a:noFill/>
                </a:ln>
                <a:solidFill>
                  <a:srgbClr val="000000"/>
                </a:solidFill>
                <a:effectLst/>
                <a:uLnTx/>
                <a:uFillTx/>
                <a:latin typeface="Arial"/>
                <a:ea typeface="+mj-ea"/>
                <a:cs typeface="Calibri" panose="020F0502020204030204" pitchFamily="34" charset="0"/>
              </a:rPr>
              <a:t> La phase d’ajustement TZR (AJUAFA)</a:t>
            </a:r>
          </a:p>
        </p:txBody>
      </p:sp>
      <p:sp>
        <p:nvSpPr>
          <p:cNvPr id="6" name="Espace réservé du contenu 2">
            <a:extLst>
              <a:ext uri="{FF2B5EF4-FFF2-40B4-BE49-F238E27FC236}">
                <a16:creationId xmlns:a16="http://schemas.microsoft.com/office/drawing/2014/main" id="{C50FC92A-B55B-4EBE-B5FF-EB6F67E53037}"/>
              </a:ext>
            </a:extLst>
          </p:cNvPr>
          <p:cNvSpPr>
            <a:spLocks noGrp="1"/>
          </p:cNvSpPr>
          <p:nvPr>
            <p:ph idx="1"/>
          </p:nvPr>
        </p:nvSpPr>
        <p:spPr>
          <a:xfrm>
            <a:off x="360000" y="757471"/>
            <a:ext cx="7704856" cy="278948"/>
          </a:xfrm>
        </p:spPr>
        <p:txBody>
          <a:bodyPr/>
          <a:lstStyle/>
          <a:p>
            <a:pPr>
              <a:defRPr/>
            </a:pPr>
            <a:r>
              <a:rPr lang="fr-FR" sz="1100" dirty="0">
                <a:latin typeface="+mj-lt"/>
                <a:cs typeface="Calibri" panose="020F0502020204030204" pitchFamily="34" charset="0"/>
              </a:rPr>
              <a:t>Suite aux résultats d’affectation, vous serez titulaire soit :</a:t>
            </a:r>
          </a:p>
          <a:p>
            <a:pPr marL="171450" indent="-171450">
              <a:buFontTx/>
              <a:buChar char="-"/>
              <a:defRPr/>
            </a:pPr>
            <a:endParaRPr lang="fr-FR" sz="1100" dirty="0">
              <a:latin typeface="+mj-lt"/>
              <a:cs typeface="Calibri" panose="020F0502020204030204" pitchFamily="34" charset="0"/>
            </a:endParaRPr>
          </a:p>
        </p:txBody>
      </p:sp>
      <p:sp>
        <p:nvSpPr>
          <p:cNvPr id="10" name="Espace réservé du contenu 2">
            <a:extLst>
              <a:ext uri="{FF2B5EF4-FFF2-40B4-BE49-F238E27FC236}">
                <a16:creationId xmlns:a16="http://schemas.microsoft.com/office/drawing/2014/main" id="{E91F541D-99EC-C6E6-7A8C-F6B8D54FFCB9}"/>
              </a:ext>
            </a:extLst>
          </p:cNvPr>
          <p:cNvSpPr txBox="1">
            <a:spLocks/>
          </p:cNvSpPr>
          <p:nvPr/>
        </p:nvSpPr>
        <p:spPr bwMode="gray">
          <a:xfrm>
            <a:off x="3531008" y="2320802"/>
            <a:ext cx="1875454" cy="660631"/>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1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D’une zone de </a:t>
            </a:r>
          </a:p>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1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remplacement</a:t>
            </a:r>
          </a:p>
        </p:txBody>
      </p:sp>
      <p:sp>
        <p:nvSpPr>
          <p:cNvPr id="9" name="Espace réservé du contenu 2">
            <a:extLst>
              <a:ext uri="{FF2B5EF4-FFF2-40B4-BE49-F238E27FC236}">
                <a16:creationId xmlns:a16="http://schemas.microsoft.com/office/drawing/2014/main" id="{FF3CF150-592A-F3F8-34DF-1E6A95FA869F}"/>
              </a:ext>
            </a:extLst>
          </p:cNvPr>
          <p:cNvSpPr txBox="1">
            <a:spLocks/>
          </p:cNvSpPr>
          <p:nvPr/>
        </p:nvSpPr>
        <p:spPr bwMode="gray">
          <a:xfrm>
            <a:off x="736147" y="2332354"/>
            <a:ext cx="1889907" cy="656195"/>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1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D’un poste fixe en établissement via le mouvement général</a:t>
            </a:r>
          </a:p>
        </p:txBody>
      </p:sp>
      <p:sp>
        <p:nvSpPr>
          <p:cNvPr id="15" name="Espace réservé du contenu 2">
            <a:extLst>
              <a:ext uri="{FF2B5EF4-FFF2-40B4-BE49-F238E27FC236}">
                <a16:creationId xmlns:a16="http://schemas.microsoft.com/office/drawing/2014/main" id="{AA899B68-9DD0-67B9-6DB3-71DE33BCC1F5}"/>
              </a:ext>
            </a:extLst>
          </p:cNvPr>
          <p:cNvSpPr txBox="1">
            <a:spLocks/>
          </p:cNvSpPr>
          <p:nvPr/>
        </p:nvSpPr>
        <p:spPr bwMode="gray">
          <a:xfrm>
            <a:off x="6359315" y="2287577"/>
            <a:ext cx="1872207" cy="683823"/>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1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D’un poste via le </a:t>
            </a:r>
          </a:p>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1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mouvement spécifique</a:t>
            </a:r>
          </a:p>
        </p:txBody>
      </p:sp>
      <p:sp>
        <p:nvSpPr>
          <p:cNvPr id="21" name="Espace réservé du contenu 2">
            <a:extLst>
              <a:ext uri="{FF2B5EF4-FFF2-40B4-BE49-F238E27FC236}">
                <a16:creationId xmlns:a16="http://schemas.microsoft.com/office/drawing/2014/main" id="{55CFF9B7-DD7C-CB80-61E6-31404D52DC14}"/>
              </a:ext>
            </a:extLst>
          </p:cNvPr>
          <p:cNvSpPr txBox="1">
            <a:spLocks/>
          </p:cNvSpPr>
          <p:nvPr/>
        </p:nvSpPr>
        <p:spPr bwMode="gray">
          <a:xfrm>
            <a:off x="3582193" y="1161831"/>
            <a:ext cx="1800201" cy="473815"/>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2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RESULTATS</a:t>
            </a:r>
            <a:endParaRPr kumimoji="0" lang="fr-FR" sz="11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p:txBody>
      </p:sp>
      <p:sp>
        <p:nvSpPr>
          <p:cNvPr id="24" name="ZoneTexte 23">
            <a:extLst>
              <a:ext uri="{FF2B5EF4-FFF2-40B4-BE49-F238E27FC236}">
                <a16:creationId xmlns:a16="http://schemas.microsoft.com/office/drawing/2014/main" id="{645C32C6-18C0-2BEA-0D12-C78360B14D69}"/>
              </a:ext>
            </a:extLst>
          </p:cNvPr>
          <p:cNvSpPr txBox="1"/>
          <p:nvPr/>
        </p:nvSpPr>
        <p:spPr>
          <a:xfrm>
            <a:off x="1595398" y="3265582"/>
            <a:ext cx="5773783"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Si vous êtes affecté sur une zone de remplacement, vous avez la possibilité de participer à la phase d’ajustement (AJUAFA). Pour cela, il vous appartient 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5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9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Saisir 5 préférences maximum : sur I-Prof/SIAM lors du mouvement INTRA ou compléter l’annexe 9 de la circulaire INTRA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9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Si vous avez effectué vos préférences sur I-Prof/SIAM, il vous faudra téléverser la confirmation de demande de mutation ou l’annexe 9 sur COLIBRIS, du 9 au 24 juin 2026.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5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La phase d’AJUAFA procède à une affectation au barème, avec une affectation à l’année, sur un ou plusieurs établissements, uniquement dans vos préférences. Après cette phase, vous serez affecté sur votre zone de remplacement au regard des postes disponibles.</a:t>
            </a:r>
          </a:p>
        </p:txBody>
      </p:sp>
      <p:cxnSp>
        <p:nvCxnSpPr>
          <p:cNvPr id="39" name="Connecteur droit avec flèche 38">
            <a:extLst>
              <a:ext uri="{FF2B5EF4-FFF2-40B4-BE49-F238E27FC236}">
                <a16:creationId xmlns:a16="http://schemas.microsoft.com/office/drawing/2014/main" id="{5FF839EE-E939-8430-1723-3CB801E1CB78}"/>
              </a:ext>
            </a:extLst>
          </p:cNvPr>
          <p:cNvCxnSpPr>
            <a:cxnSpLocks/>
            <a:endCxn id="31" idx="0"/>
          </p:cNvCxnSpPr>
          <p:nvPr/>
        </p:nvCxnSpPr>
        <p:spPr>
          <a:xfrm flipH="1">
            <a:off x="1687433" y="1398738"/>
            <a:ext cx="1918752" cy="9277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8AC1ACE6-E6E5-4C2C-BBB1-FE7E67D04EA2}"/>
              </a:ext>
            </a:extLst>
          </p:cNvPr>
          <p:cNvCxnSpPr>
            <a:cxnSpLocks/>
            <a:endCxn id="32" idx="0"/>
          </p:cNvCxnSpPr>
          <p:nvPr/>
        </p:nvCxnSpPr>
        <p:spPr>
          <a:xfrm>
            <a:off x="4482292" y="2040658"/>
            <a:ext cx="1" cy="260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AC25E019-8028-A332-3A12-A48378FBAA16}"/>
              </a:ext>
            </a:extLst>
          </p:cNvPr>
          <p:cNvCxnSpPr>
            <a:cxnSpLocks/>
            <a:endCxn id="15" idx="0"/>
          </p:cNvCxnSpPr>
          <p:nvPr/>
        </p:nvCxnSpPr>
        <p:spPr>
          <a:xfrm>
            <a:off x="5358400" y="1373859"/>
            <a:ext cx="1937019" cy="9137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D5607A91-97A3-2F38-B331-0A8E666424C0}"/>
              </a:ext>
            </a:extLst>
          </p:cNvPr>
          <p:cNvCxnSpPr>
            <a:cxnSpLocks/>
          </p:cNvCxnSpPr>
          <p:nvPr/>
        </p:nvCxnSpPr>
        <p:spPr>
          <a:xfrm>
            <a:off x="4482290" y="2979314"/>
            <a:ext cx="1" cy="260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6A46DA67-3744-CD9B-8C9B-842A57BA682C}"/>
              </a:ext>
            </a:extLst>
          </p:cNvPr>
          <p:cNvSpPr>
            <a:spLocks noGrp="1"/>
          </p:cNvSpPr>
          <p:nvPr>
            <p:ph type="sldNum" sz="quarter" idx="12"/>
          </p:nvPr>
        </p:nvSpPr>
        <p:spPr/>
        <p:txBody>
          <a:bodyPr/>
          <a:lstStyle/>
          <a:p>
            <a:fld id="{8D975B2B-22EA-44C7-93D2-0F63216891EC}" type="slidenum">
              <a:rPr lang="fr-FR" smtClean="0"/>
              <a:t>27</a:t>
            </a:fld>
            <a:endParaRPr lang="fr-FR"/>
          </a:p>
        </p:txBody>
      </p:sp>
    </p:spTree>
    <p:extLst>
      <p:ext uri="{BB962C8B-B14F-4D97-AF65-F5344CB8AC3E}">
        <p14:creationId xmlns:p14="http://schemas.microsoft.com/office/powerpoint/2010/main" val="4044363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re 1">
            <a:extLst>
              <a:ext uri="{FF2B5EF4-FFF2-40B4-BE49-F238E27FC236}">
                <a16:creationId xmlns:a16="http://schemas.microsoft.com/office/drawing/2014/main" id="{4A791DF9-F2E9-4384-BEF8-3DDD2DE15C83}"/>
              </a:ext>
            </a:extLst>
          </p:cNvPr>
          <p:cNvSpPr txBox="1">
            <a:spLocks/>
          </p:cNvSpPr>
          <p:nvPr/>
        </p:nvSpPr>
        <p:spPr bwMode="gray">
          <a:xfrm>
            <a:off x="5016021" y="162467"/>
            <a:ext cx="3815488" cy="3559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r"/>
            <a:r>
              <a:rPr lang="fr-FR" sz="1400" dirty="0">
                <a:cs typeface="Calibri" panose="020F0502020204030204" pitchFamily="34" charset="0"/>
              </a:rPr>
              <a:t>Contacts DPE</a:t>
            </a:r>
          </a:p>
        </p:txBody>
      </p:sp>
      <p:grpSp>
        <p:nvGrpSpPr>
          <p:cNvPr id="30" name="Groupe 29">
            <a:extLst>
              <a:ext uri="{FF2B5EF4-FFF2-40B4-BE49-F238E27FC236}">
                <a16:creationId xmlns:a16="http://schemas.microsoft.com/office/drawing/2014/main" id="{33293607-5305-4CD4-B4DB-DB373AE264D4}"/>
              </a:ext>
            </a:extLst>
          </p:cNvPr>
          <p:cNvGrpSpPr/>
          <p:nvPr/>
        </p:nvGrpSpPr>
        <p:grpSpPr>
          <a:xfrm>
            <a:off x="360000" y="987574"/>
            <a:ext cx="8370172" cy="3375839"/>
            <a:chOff x="358186" y="1388012"/>
            <a:chExt cx="8370172" cy="2924950"/>
          </a:xfrm>
        </p:grpSpPr>
        <p:grpSp>
          <p:nvGrpSpPr>
            <p:cNvPr id="31" name="Groupe 30">
              <a:extLst>
                <a:ext uri="{FF2B5EF4-FFF2-40B4-BE49-F238E27FC236}">
                  <a16:creationId xmlns:a16="http://schemas.microsoft.com/office/drawing/2014/main" id="{97D491F7-C575-4409-A47E-8AFFA735B72B}"/>
                </a:ext>
              </a:extLst>
            </p:cNvPr>
            <p:cNvGrpSpPr/>
            <p:nvPr/>
          </p:nvGrpSpPr>
          <p:grpSpPr>
            <a:xfrm>
              <a:off x="4686572" y="1388012"/>
              <a:ext cx="4041786" cy="709794"/>
              <a:chOff x="4529560" y="1388012"/>
              <a:chExt cx="4041786" cy="709794"/>
            </a:xfrm>
          </p:grpSpPr>
          <p:sp>
            <p:nvSpPr>
              <p:cNvPr id="47" name="Forme libre 41">
                <a:extLst>
                  <a:ext uri="{FF2B5EF4-FFF2-40B4-BE49-F238E27FC236}">
                    <a16:creationId xmlns:a16="http://schemas.microsoft.com/office/drawing/2014/main" id="{EBDEBD76-842A-428A-8FEA-820BB19A5A23}"/>
                  </a:ext>
                </a:extLst>
              </p:cNvPr>
              <p:cNvSpPr/>
              <p:nvPr/>
            </p:nvSpPr>
            <p:spPr>
              <a:xfrm>
                <a:off x="4529560" y="1506578"/>
                <a:ext cx="4041786" cy="591228"/>
              </a:xfrm>
              <a:custGeom>
                <a:avLst/>
                <a:gdLst>
                  <a:gd name="connsiteX0" fmla="*/ 0 w 8201386"/>
                  <a:gd name="connsiteY0" fmla="*/ 0 h 430873"/>
                  <a:gd name="connsiteX1" fmla="*/ 8201386 w 8201386"/>
                  <a:gd name="connsiteY1" fmla="*/ 0 h 430873"/>
                  <a:gd name="connsiteX2" fmla="*/ 8201386 w 8201386"/>
                  <a:gd name="connsiteY2" fmla="*/ 430873 h 430873"/>
                  <a:gd name="connsiteX3" fmla="*/ 0 w 8201386"/>
                  <a:gd name="connsiteY3" fmla="*/ 430873 h 430873"/>
                  <a:gd name="connsiteX4" fmla="*/ 0 w 8201386"/>
                  <a:gd name="connsiteY4" fmla="*/ 0 h 43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386" h="430873">
                    <a:moveTo>
                      <a:pt x="0" y="0"/>
                    </a:moveTo>
                    <a:lnTo>
                      <a:pt x="8201386" y="0"/>
                    </a:lnTo>
                    <a:lnTo>
                      <a:pt x="8201386" y="430873"/>
                    </a:lnTo>
                    <a:lnTo>
                      <a:pt x="0" y="430873"/>
                    </a:lnTo>
                    <a:lnTo>
                      <a:pt x="0" y="0"/>
                    </a:lnTo>
                    <a:close/>
                  </a:path>
                </a:pathLst>
              </a:custGeom>
              <a:ln>
                <a:solidFill>
                  <a:srgbClr val="37DCB1"/>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19803" rIns="108000" bIns="99568" numCol="1" spcCol="1270" anchor="t" anchorCtr="0">
                <a:noAutofit/>
              </a:bodyPr>
              <a:lstStyle/>
              <a:p>
                <a:pPr marL="0" lvl="1" algn="l" defTabSz="622300">
                  <a:lnSpc>
                    <a:spcPct val="90000"/>
                  </a:lnSpc>
                  <a:spcBef>
                    <a:spcPct val="0"/>
                  </a:spcBef>
                  <a:spcAft>
                    <a:spcPct val="15000"/>
                  </a:spcAft>
                </a:pPr>
                <a:r>
                  <a:rPr lang="fr-FR" sz="1400" kern="1200" dirty="0">
                    <a:latin typeface="Calibri" panose="020F0502020204030204" pitchFamily="34" charset="0"/>
                    <a:cs typeface="Calibri" panose="020F0502020204030204" pitchFamily="34" charset="0"/>
                  </a:rPr>
                  <a:t>Professeurs de lycée professionnel (PLP)</a:t>
                </a:r>
              </a:p>
              <a:p>
                <a:pPr marL="0" lvl="1" algn="l" defTabSz="622300">
                  <a:lnSpc>
                    <a:spcPct val="90000"/>
                  </a:lnSpc>
                  <a:spcBef>
                    <a:spcPct val="0"/>
                  </a:spcBef>
                  <a:spcAft>
                    <a:spcPct val="15000"/>
                  </a:spcAft>
                </a:pPr>
                <a:r>
                  <a:rPr lang="fr-FR" sz="1400" b="1" kern="1200" dirty="0">
                    <a:latin typeface="Calibri" panose="020F0502020204030204" pitchFamily="34" charset="0"/>
                    <a:cs typeface="Calibri" panose="020F0502020204030204" pitchFamily="34" charset="0"/>
                  </a:rPr>
                  <a:t>ce.dpe5@ac-versailles.fr</a:t>
                </a:r>
              </a:p>
            </p:txBody>
          </p:sp>
          <p:sp>
            <p:nvSpPr>
              <p:cNvPr id="48" name="Forme libre 42">
                <a:extLst>
                  <a:ext uri="{FF2B5EF4-FFF2-40B4-BE49-F238E27FC236}">
                    <a16:creationId xmlns:a16="http://schemas.microsoft.com/office/drawing/2014/main" id="{90B97E8C-0C2B-4635-A8EB-CB6A51E0E146}"/>
                  </a:ext>
                </a:extLst>
              </p:cNvPr>
              <p:cNvSpPr/>
              <p:nvPr/>
            </p:nvSpPr>
            <p:spPr>
              <a:xfrm>
                <a:off x="4529560" y="1388012"/>
                <a:ext cx="2541207" cy="173413"/>
              </a:xfrm>
              <a:custGeom>
                <a:avLst/>
                <a:gdLst>
                  <a:gd name="connsiteX0" fmla="*/ 0 w 5740970"/>
                  <a:gd name="connsiteY0" fmla="*/ 17256 h 103535"/>
                  <a:gd name="connsiteX1" fmla="*/ 17256 w 5740970"/>
                  <a:gd name="connsiteY1" fmla="*/ 0 h 103535"/>
                  <a:gd name="connsiteX2" fmla="*/ 5723714 w 5740970"/>
                  <a:gd name="connsiteY2" fmla="*/ 0 h 103535"/>
                  <a:gd name="connsiteX3" fmla="*/ 5740970 w 5740970"/>
                  <a:gd name="connsiteY3" fmla="*/ 17256 h 103535"/>
                  <a:gd name="connsiteX4" fmla="*/ 5740970 w 5740970"/>
                  <a:gd name="connsiteY4" fmla="*/ 86279 h 103535"/>
                  <a:gd name="connsiteX5" fmla="*/ 5723714 w 5740970"/>
                  <a:gd name="connsiteY5" fmla="*/ 103535 h 103535"/>
                  <a:gd name="connsiteX6" fmla="*/ 17256 w 5740970"/>
                  <a:gd name="connsiteY6" fmla="*/ 103535 h 103535"/>
                  <a:gd name="connsiteX7" fmla="*/ 0 w 5740970"/>
                  <a:gd name="connsiteY7" fmla="*/ 86279 h 103535"/>
                  <a:gd name="connsiteX8" fmla="*/ 0 w 5740970"/>
                  <a:gd name="connsiteY8" fmla="*/ 17256 h 10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0970" h="103535">
                    <a:moveTo>
                      <a:pt x="0" y="17256"/>
                    </a:moveTo>
                    <a:cubicBezTo>
                      <a:pt x="0" y="7726"/>
                      <a:pt x="7726" y="0"/>
                      <a:pt x="17256" y="0"/>
                    </a:cubicBezTo>
                    <a:lnTo>
                      <a:pt x="5723714" y="0"/>
                    </a:lnTo>
                    <a:cubicBezTo>
                      <a:pt x="5733244" y="0"/>
                      <a:pt x="5740970" y="7726"/>
                      <a:pt x="5740970" y="17256"/>
                    </a:cubicBezTo>
                    <a:lnTo>
                      <a:pt x="5740970" y="86279"/>
                    </a:lnTo>
                    <a:cubicBezTo>
                      <a:pt x="5740970" y="95809"/>
                      <a:pt x="5733244" y="103535"/>
                      <a:pt x="5723714" y="103535"/>
                    </a:cubicBezTo>
                    <a:lnTo>
                      <a:pt x="17256" y="103535"/>
                    </a:lnTo>
                    <a:cubicBezTo>
                      <a:pt x="7726" y="103535"/>
                      <a:pt x="0" y="95809"/>
                      <a:pt x="0" y="86279"/>
                    </a:cubicBezTo>
                    <a:lnTo>
                      <a:pt x="0" y="17256"/>
                    </a:lnTo>
                    <a:close/>
                  </a:path>
                </a:pathLst>
              </a:custGeom>
              <a:solidFill>
                <a:srgbClr val="37DCB1"/>
              </a:solidFill>
              <a:ln>
                <a:solidFill>
                  <a:srgbClr val="37DCB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049" tIns="5054" rIns="222049" bIns="5054" numCol="1" spcCol="1270" anchor="ctr" anchorCtr="0">
                <a:noAutofit/>
              </a:bodyPr>
              <a:lstStyle/>
              <a:p>
                <a:pPr lvl="0" algn="l" defTabSz="222250">
                  <a:lnSpc>
                    <a:spcPct val="90000"/>
                  </a:lnSpc>
                  <a:spcBef>
                    <a:spcPct val="0"/>
                  </a:spcBef>
                  <a:spcAft>
                    <a:spcPct val="35000"/>
                  </a:spcAft>
                </a:pPr>
                <a:r>
                  <a:rPr lang="fr-FR" sz="1400" b="1" kern="1200" dirty="0">
                    <a:solidFill>
                      <a:schemeClr val="tx1"/>
                    </a:solidFill>
                    <a:latin typeface="Calibri" panose="020F0502020204030204" pitchFamily="34" charset="0"/>
                    <a:cs typeface="Calibri" panose="020F0502020204030204" pitchFamily="34" charset="0"/>
                  </a:rPr>
                  <a:t>DPE 5</a:t>
                </a:r>
              </a:p>
            </p:txBody>
          </p:sp>
        </p:grpSp>
        <p:grpSp>
          <p:nvGrpSpPr>
            <p:cNvPr id="32" name="Groupe 31">
              <a:extLst>
                <a:ext uri="{FF2B5EF4-FFF2-40B4-BE49-F238E27FC236}">
                  <a16:creationId xmlns:a16="http://schemas.microsoft.com/office/drawing/2014/main" id="{F65967BA-D61C-4864-B825-E84FF48E4940}"/>
                </a:ext>
              </a:extLst>
            </p:cNvPr>
            <p:cNvGrpSpPr/>
            <p:nvPr/>
          </p:nvGrpSpPr>
          <p:grpSpPr>
            <a:xfrm>
              <a:off x="358187" y="1388012"/>
              <a:ext cx="4041786" cy="709794"/>
              <a:chOff x="348951" y="1388012"/>
              <a:chExt cx="4041786" cy="709794"/>
            </a:xfrm>
          </p:grpSpPr>
          <p:sp>
            <p:nvSpPr>
              <p:cNvPr id="45" name="Forme libre 39">
                <a:extLst>
                  <a:ext uri="{FF2B5EF4-FFF2-40B4-BE49-F238E27FC236}">
                    <a16:creationId xmlns:a16="http://schemas.microsoft.com/office/drawing/2014/main" id="{C5606E74-72B9-48ED-9DA5-74C3989643B7}"/>
                  </a:ext>
                </a:extLst>
              </p:cNvPr>
              <p:cNvSpPr/>
              <p:nvPr/>
            </p:nvSpPr>
            <p:spPr bwMode="auto">
              <a:xfrm>
                <a:off x="348951" y="1506578"/>
                <a:ext cx="4041786" cy="591228"/>
              </a:xfrm>
              <a:custGeom>
                <a:avLst/>
                <a:gdLst>
                  <a:gd name="connsiteX0" fmla="*/ 0 w 8201386"/>
                  <a:gd name="connsiteY0" fmla="*/ 0 h 430873"/>
                  <a:gd name="connsiteX1" fmla="*/ 8201386 w 8201386"/>
                  <a:gd name="connsiteY1" fmla="*/ 0 h 430873"/>
                  <a:gd name="connsiteX2" fmla="*/ 8201386 w 8201386"/>
                  <a:gd name="connsiteY2" fmla="*/ 430873 h 430873"/>
                  <a:gd name="connsiteX3" fmla="*/ 0 w 8201386"/>
                  <a:gd name="connsiteY3" fmla="*/ 430873 h 430873"/>
                  <a:gd name="connsiteX4" fmla="*/ 0 w 8201386"/>
                  <a:gd name="connsiteY4" fmla="*/ 0 h 43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386" h="430873">
                    <a:moveTo>
                      <a:pt x="0" y="0"/>
                    </a:moveTo>
                    <a:lnTo>
                      <a:pt x="8201386" y="0"/>
                    </a:lnTo>
                    <a:lnTo>
                      <a:pt x="8201386" y="430873"/>
                    </a:lnTo>
                    <a:lnTo>
                      <a:pt x="0" y="430873"/>
                    </a:lnTo>
                    <a:lnTo>
                      <a:pt x="0" y="0"/>
                    </a:lnTo>
                    <a:close/>
                  </a:path>
                </a:pathLst>
              </a:custGeom>
              <a:ln>
                <a:solidFill>
                  <a:srgbClr val="C9E167"/>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19803" rIns="108000" bIns="99568" numCol="1" spcCol="1270" anchor="t" anchorCtr="0">
                <a:noAutofit/>
              </a:bodyPr>
              <a:lstStyle/>
              <a:p>
                <a:pPr marL="0" lvl="1" algn="l" defTabSz="622300">
                  <a:lnSpc>
                    <a:spcPct val="90000"/>
                  </a:lnSpc>
                  <a:spcBef>
                    <a:spcPct val="0"/>
                  </a:spcBef>
                  <a:spcAft>
                    <a:spcPct val="15000"/>
                  </a:spcAft>
                </a:pPr>
                <a:r>
                  <a:rPr lang="fr-FR" sz="1400" kern="1200" dirty="0">
                    <a:latin typeface="Calibri" panose="020F0502020204030204" pitchFamily="34" charset="0"/>
                    <a:cs typeface="Calibri" panose="020F0502020204030204" pitchFamily="34" charset="0"/>
                  </a:rPr>
                  <a:t>EPS</a:t>
                </a:r>
              </a:p>
              <a:p>
                <a:pPr marL="0" lvl="1" algn="l" defTabSz="622300">
                  <a:lnSpc>
                    <a:spcPct val="90000"/>
                  </a:lnSpc>
                  <a:spcBef>
                    <a:spcPct val="0"/>
                  </a:spcBef>
                  <a:spcAft>
                    <a:spcPct val="15000"/>
                  </a:spcAft>
                </a:pPr>
                <a:r>
                  <a:rPr lang="fr-FR" sz="1400" b="1" kern="1200" dirty="0">
                    <a:latin typeface="Calibri" panose="020F0502020204030204" pitchFamily="34" charset="0"/>
                    <a:cs typeface="Calibri" panose="020F0502020204030204" pitchFamily="34" charset="0"/>
                  </a:rPr>
                  <a:t>ce.dpe4@ac-versailles.fr</a:t>
                </a:r>
              </a:p>
            </p:txBody>
          </p:sp>
          <p:sp>
            <p:nvSpPr>
              <p:cNvPr id="46" name="Forme libre 40">
                <a:extLst>
                  <a:ext uri="{FF2B5EF4-FFF2-40B4-BE49-F238E27FC236}">
                    <a16:creationId xmlns:a16="http://schemas.microsoft.com/office/drawing/2014/main" id="{4A8B5F7A-480E-4E55-B739-E6B65AF52B37}"/>
                  </a:ext>
                </a:extLst>
              </p:cNvPr>
              <p:cNvSpPr/>
              <p:nvPr/>
            </p:nvSpPr>
            <p:spPr bwMode="auto">
              <a:xfrm>
                <a:off x="348951" y="1388012"/>
                <a:ext cx="2541207" cy="170517"/>
              </a:xfrm>
              <a:custGeom>
                <a:avLst/>
                <a:gdLst>
                  <a:gd name="connsiteX0" fmla="*/ 0 w 5740970"/>
                  <a:gd name="connsiteY0" fmla="*/ 17256 h 103535"/>
                  <a:gd name="connsiteX1" fmla="*/ 17256 w 5740970"/>
                  <a:gd name="connsiteY1" fmla="*/ 0 h 103535"/>
                  <a:gd name="connsiteX2" fmla="*/ 5723714 w 5740970"/>
                  <a:gd name="connsiteY2" fmla="*/ 0 h 103535"/>
                  <a:gd name="connsiteX3" fmla="*/ 5740970 w 5740970"/>
                  <a:gd name="connsiteY3" fmla="*/ 17256 h 103535"/>
                  <a:gd name="connsiteX4" fmla="*/ 5740970 w 5740970"/>
                  <a:gd name="connsiteY4" fmla="*/ 86279 h 103535"/>
                  <a:gd name="connsiteX5" fmla="*/ 5723714 w 5740970"/>
                  <a:gd name="connsiteY5" fmla="*/ 103535 h 103535"/>
                  <a:gd name="connsiteX6" fmla="*/ 17256 w 5740970"/>
                  <a:gd name="connsiteY6" fmla="*/ 103535 h 103535"/>
                  <a:gd name="connsiteX7" fmla="*/ 0 w 5740970"/>
                  <a:gd name="connsiteY7" fmla="*/ 86279 h 103535"/>
                  <a:gd name="connsiteX8" fmla="*/ 0 w 5740970"/>
                  <a:gd name="connsiteY8" fmla="*/ 17256 h 10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0970" h="103535">
                    <a:moveTo>
                      <a:pt x="0" y="17256"/>
                    </a:moveTo>
                    <a:cubicBezTo>
                      <a:pt x="0" y="7726"/>
                      <a:pt x="7726" y="0"/>
                      <a:pt x="17256" y="0"/>
                    </a:cubicBezTo>
                    <a:lnTo>
                      <a:pt x="5723714" y="0"/>
                    </a:lnTo>
                    <a:cubicBezTo>
                      <a:pt x="5733244" y="0"/>
                      <a:pt x="5740970" y="7726"/>
                      <a:pt x="5740970" y="17256"/>
                    </a:cubicBezTo>
                    <a:lnTo>
                      <a:pt x="5740970" y="86279"/>
                    </a:lnTo>
                    <a:cubicBezTo>
                      <a:pt x="5740970" y="95809"/>
                      <a:pt x="5733244" y="103535"/>
                      <a:pt x="5723714" y="103535"/>
                    </a:cubicBezTo>
                    <a:lnTo>
                      <a:pt x="17256" y="103535"/>
                    </a:lnTo>
                    <a:cubicBezTo>
                      <a:pt x="7726" y="103535"/>
                      <a:pt x="0" y="95809"/>
                      <a:pt x="0" y="86279"/>
                    </a:cubicBezTo>
                    <a:lnTo>
                      <a:pt x="0" y="17256"/>
                    </a:lnTo>
                    <a:close/>
                  </a:path>
                </a:pathLst>
              </a:custGeom>
              <a:solidFill>
                <a:srgbClr val="C9E167"/>
              </a:solidFill>
              <a:ln>
                <a:solidFill>
                  <a:srgbClr val="C9E167"/>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049" tIns="5054" rIns="222049" bIns="5054" numCol="1" spcCol="1270" anchor="ctr" anchorCtr="0">
                <a:noAutofit/>
              </a:bodyPr>
              <a:lstStyle/>
              <a:p>
                <a:pPr lvl="0" algn="l" defTabSz="222250">
                  <a:lnSpc>
                    <a:spcPct val="90000"/>
                  </a:lnSpc>
                  <a:spcBef>
                    <a:spcPct val="0"/>
                  </a:spcBef>
                  <a:spcAft>
                    <a:spcPct val="35000"/>
                  </a:spcAft>
                </a:pPr>
                <a:r>
                  <a:rPr lang="fr-FR" sz="1400" b="1" kern="1200" dirty="0">
                    <a:solidFill>
                      <a:schemeClr val="tx1"/>
                    </a:solidFill>
                    <a:latin typeface="Calibri" panose="020F0502020204030204" pitchFamily="34" charset="0"/>
                    <a:cs typeface="Calibri" panose="020F0502020204030204" pitchFamily="34" charset="0"/>
                  </a:rPr>
                  <a:t>DPE 4</a:t>
                </a:r>
              </a:p>
            </p:txBody>
          </p:sp>
        </p:grpSp>
        <p:grpSp>
          <p:nvGrpSpPr>
            <p:cNvPr id="33" name="Groupe 32">
              <a:extLst>
                <a:ext uri="{FF2B5EF4-FFF2-40B4-BE49-F238E27FC236}">
                  <a16:creationId xmlns:a16="http://schemas.microsoft.com/office/drawing/2014/main" id="{D5E4AB02-8F93-4A8D-B5C6-62DCA2C32BFC}"/>
                </a:ext>
              </a:extLst>
            </p:cNvPr>
            <p:cNvGrpSpPr/>
            <p:nvPr/>
          </p:nvGrpSpPr>
          <p:grpSpPr>
            <a:xfrm>
              <a:off x="358186" y="2340172"/>
              <a:ext cx="4043598" cy="767134"/>
              <a:chOff x="358186" y="2303228"/>
              <a:chExt cx="4043598" cy="767134"/>
            </a:xfrm>
          </p:grpSpPr>
          <p:sp>
            <p:nvSpPr>
              <p:cNvPr id="43" name="Forme libre 37">
                <a:extLst>
                  <a:ext uri="{FF2B5EF4-FFF2-40B4-BE49-F238E27FC236}">
                    <a16:creationId xmlns:a16="http://schemas.microsoft.com/office/drawing/2014/main" id="{F961CFB8-86B9-41CB-B833-A7EF4A96520A}"/>
                  </a:ext>
                </a:extLst>
              </p:cNvPr>
              <p:cNvSpPr/>
              <p:nvPr/>
            </p:nvSpPr>
            <p:spPr bwMode="auto">
              <a:xfrm>
                <a:off x="359998" y="2388487"/>
                <a:ext cx="4041786" cy="681875"/>
              </a:xfrm>
              <a:custGeom>
                <a:avLst/>
                <a:gdLst>
                  <a:gd name="connsiteX0" fmla="*/ 0 w 8201386"/>
                  <a:gd name="connsiteY0" fmla="*/ 0 h 430873"/>
                  <a:gd name="connsiteX1" fmla="*/ 8201386 w 8201386"/>
                  <a:gd name="connsiteY1" fmla="*/ 0 h 430873"/>
                  <a:gd name="connsiteX2" fmla="*/ 8201386 w 8201386"/>
                  <a:gd name="connsiteY2" fmla="*/ 430873 h 430873"/>
                  <a:gd name="connsiteX3" fmla="*/ 0 w 8201386"/>
                  <a:gd name="connsiteY3" fmla="*/ 430873 h 430873"/>
                  <a:gd name="connsiteX4" fmla="*/ 0 w 8201386"/>
                  <a:gd name="connsiteY4" fmla="*/ 0 h 43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386" h="430873">
                    <a:moveTo>
                      <a:pt x="0" y="0"/>
                    </a:moveTo>
                    <a:lnTo>
                      <a:pt x="8201386" y="0"/>
                    </a:lnTo>
                    <a:lnTo>
                      <a:pt x="8201386" y="430873"/>
                    </a:lnTo>
                    <a:lnTo>
                      <a:pt x="0" y="430873"/>
                    </a:lnTo>
                    <a:lnTo>
                      <a:pt x="0" y="0"/>
                    </a:lnTo>
                    <a:close/>
                  </a:path>
                </a:pathLst>
              </a:custGeom>
              <a:ln>
                <a:solidFill>
                  <a:srgbClr val="FF7777"/>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19803" rIns="108000" bIns="99568" numCol="1" spcCol="1270" anchor="t" anchorCtr="0">
                <a:noAutofit/>
              </a:bodyPr>
              <a:lstStyle/>
              <a:p>
                <a:pPr marL="0" lvl="1" defTabSz="622300">
                  <a:lnSpc>
                    <a:spcPct val="90000"/>
                  </a:lnSpc>
                  <a:spcBef>
                    <a:spcPct val="0"/>
                  </a:spcBef>
                  <a:spcAft>
                    <a:spcPct val="15000"/>
                  </a:spcAft>
                </a:pPr>
                <a:r>
                  <a:rPr lang="fr-FR" sz="1400" kern="1200" dirty="0">
                    <a:latin typeface="Calibri" panose="020F0502020204030204" pitchFamily="34" charset="0"/>
                    <a:cs typeface="Calibri" panose="020F0502020204030204" pitchFamily="34" charset="0"/>
                  </a:rPr>
                  <a:t>Lettres modernes et classiques, Histoire-Géographie</a:t>
                </a:r>
              </a:p>
              <a:p>
                <a:pPr marL="0" lvl="1" defTabSz="622300">
                  <a:lnSpc>
                    <a:spcPct val="90000"/>
                  </a:lnSpc>
                  <a:spcBef>
                    <a:spcPct val="0"/>
                  </a:spcBef>
                  <a:spcAft>
                    <a:spcPct val="15000"/>
                  </a:spcAft>
                </a:pPr>
                <a:r>
                  <a:rPr lang="fr-FR" sz="1400" b="1" kern="1200" dirty="0">
                    <a:latin typeface="Calibri" panose="020F0502020204030204" pitchFamily="34" charset="0"/>
                    <a:cs typeface="Calibri" panose="020F0502020204030204" pitchFamily="34" charset="0"/>
                  </a:rPr>
                  <a:t>ce.dpe6@ac-versailles.fr</a:t>
                </a:r>
              </a:p>
            </p:txBody>
          </p:sp>
          <p:sp>
            <p:nvSpPr>
              <p:cNvPr id="44" name="Forme libre 38">
                <a:extLst>
                  <a:ext uri="{FF2B5EF4-FFF2-40B4-BE49-F238E27FC236}">
                    <a16:creationId xmlns:a16="http://schemas.microsoft.com/office/drawing/2014/main" id="{0CC3E82C-C5A1-4D50-BCFB-B152227FCEED}"/>
                  </a:ext>
                </a:extLst>
              </p:cNvPr>
              <p:cNvSpPr/>
              <p:nvPr/>
            </p:nvSpPr>
            <p:spPr bwMode="auto">
              <a:xfrm>
                <a:off x="358186" y="2303228"/>
                <a:ext cx="2541207" cy="170517"/>
              </a:xfrm>
              <a:custGeom>
                <a:avLst/>
                <a:gdLst>
                  <a:gd name="connsiteX0" fmla="*/ 0 w 5740970"/>
                  <a:gd name="connsiteY0" fmla="*/ 17256 h 103535"/>
                  <a:gd name="connsiteX1" fmla="*/ 17256 w 5740970"/>
                  <a:gd name="connsiteY1" fmla="*/ 0 h 103535"/>
                  <a:gd name="connsiteX2" fmla="*/ 5723714 w 5740970"/>
                  <a:gd name="connsiteY2" fmla="*/ 0 h 103535"/>
                  <a:gd name="connsiteX3" fmla="*/ 5740970 w 5740970"/>
                  <a:gd name="connsiteY3" fmla="*/ 17256 h 103535"/>
                  <a:gd name="connsiteX4" fmla="*/ 5740970 w 5740970"/>
                  <a:gd name="connsiteY4" fmla="*/ 86279 h 103535"/>
                  <a:gd name="connsiteX5" fmla="*/ 5723714 w 5740970"/>
                  <a:gd name="connsiteY5" fmla="*/ 103535 h 103535"/>
                  <a:gd name="connsiteX6" fmla="*/ 17256 w 5740970"/>
                  <a:gd name="connsiteY6" fmla="*/ 103535 h 103535"/>
                  <a:gd name="connsiteX7" fmla="*/ 0 w 5740970"/>
                  <a:gd name="connsiteY7" fmla="*/ 86279 h 103535"/>
                  <a:gd name="connsiteX8" fmla="*/ 0 w 5740970"/>
                  <a:gd name="connsiteY8" fmla="*/ 17256 h 10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0970" h="103535">
                    <a:moveTo>
                      <a:pt x="0" y="17256"/>
                    </a:moveTo>
                    <a:cubicBezTo>
                      <a:pt x="0" y="7726"/>
                      <a:pt x="7726" y="0"/>
                      <a:pt x="17256" y="0"/>
                    </a:cubicBezTo>
                    <a:lnTo>
                      <a:pt x="5723714" y="0"/>
                    </a:lnTo>
                    <a:cubicBezTo>
                      <a:pt x="5733244" y="0"/>
                      <a:pt x="5740970" y="7726"/>
                      <a:pt x="5740970" y="17256"/>
                    </a:cubicBezTo>
                    <a:lnTo>
                      <a:pt x="5740970" y="86279"/>
                    </a:lnTo>
                    <a:cubicBezTo>
                      <a:pt x="5740970" y="95809"/>
                      <a:pt x="5733244" y="103535"/>
                      <a:pt x="5723714" y="103535"/>
                    </a:cubicBezTo>
                    <a:lnTo>
                      <a:pt x="17256" y="103535"/>
                    </a:lnTo>
                    <a:cubicBezTo>
                      <a:pt x="7726" y="103535"/>
                      <a:pt x="0" y="95809"/>
                      <a:pt x="0" y="86279"/>
                    </a:cubicBezTo>
                    <a:lnTo>
                      <a:pt x="0" y="17256"/>
                    </a:lnTo>
                    <a:close/>
                  </a:path>
                </a:pathLst>
              </a:custGeom>
              <a:solidFill>
                <a:srgbClr val="FF7777"/>
              </a:solidFill>
              <a:ln>
                <a:solidFill>
                  <a:srgbClr val="FF7777"/>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049" tIns="5054" rIns="222049" bIns="5054" numCol="1" spcCol="1270" anchor="ctr" anchorCtr="0">
                <a:noAutofit/>
              </a:bodyPr>
              <a:lstStyle/>
              <a:p>
                <a:pPr lvl="0" algn="l" defTabSz="222250">
                  <a:lnSpc>
                    <a:spcPct val="90000"/>
                  </a:lnSpc>
                  <a:spcBef>
                    <a:spcPct val="0"/>
                  </a:spcBef>
                  <a:spcAft>
                    <a:spcPct val="35000"/>
                  </a:spcAft>
                </a:pPr>
                <a:r>
                  <a:rPr lang="fr-FR" sz="1400" b="1" kern="1200" dirty="0">
                    <a:solidFill>
                      <a:schemeClr val="tx1"/>
                    </a:solidFill>
                    <a:latin typeface="Calibri" panose="020F0502020204030204" pitchFamily="34" charset="0"/>
                    <a:cs typeface="Calibri" panose="020F0502020204030204" pitchFamily="34" charset="0"/>
                  </a:rPr>
                  <a:t>DPE 6</a:t>
                </a:r>
              </a:p>
            </p:txBody>
          </p:sp>
        </p:grpSp>
        <p:grpSp>
          <p:nvGrpSpPr>
            <p:cNvPr id="34" name="Groupe 33">
              <a:extLst>
                <a:ext uri="{FF2B5EF4-FFF2-40B4-BE49-F238E27FC236}">
                  <a16:creationId xmlns:a16="http://schemas.microsoft.com/office/drawing/2014/main" id="{FCCEA18B-3E40-456C-8177-DEC7CAA6056A}"/>
                </a:ext>
              </a:extLst>
            </p:cNvPr>
            <p:cNvGrpSpPr/>
            <p:nvPr/>
          </p:nvGrpSpPr>
          <p:grpSpPr>
            <a:xfrm>
              <a:off x="4686571" y="2282131"/>
              <a:ext cx="4041787" cy="791901"/>
              <a:chOff x="4529559" y="2245187"/>
              <a:chExt cx="4041787" cy="791901"/>
            </a:xfrm>
          </p:grpSpPr>
          <p:sp>
            <p:nvSpPr>
              <p:cNvPr id="41" name="Forme libre 35">
                <a:extLst>
                  <a:ext uri="{FF2B5EF4-FFF2-40B4-BE49-F238E27FC236}">
                    <a16:creationId xmlns:a16="http://schemas.microsoft.com/office/drawing/2014/main" id="{E5FCFA40-121D-432C-BDC4-E263CE8280C8}"/>
                  </a:ext>
                </a:extLst>
              </p:cNvPr>
              <p:cNvSpPr/>
              <p:nvPr/>
            </p:nvSpPr>
            <p:spPr bwMode="auto">
              <a:xfrm>
                <a:off x="4529560" y="2348991"/>
                <a:ext cx="4041786" cy="688097"/>
              </a:xfrm>
              <a:custGeom>
                <a:avLst/>
                <a:gdLst>
                  <a:gd name="connsiteX0" fmla="*/ 0 w 8201386"/>
                  <a:gd name="connsiteY0" fmla="*/ 0 h 430873"/>
                  <a:gd name="connsiteX1" fmla="*/ 8201386 w 8201386"/>
                  <a:gd name="connsiteY1" fmla="*/ 0 h 430873"/>
                  <a:gd name="connsiteX2" fmla="*/ 8201386 w 8201386"/>
                  <a:gd name="connsiteY2" fmla="*/ 430873 h 430873"/>
                  <a:gd name="connsiteX3" fmla="*/ 0 w 8201386"/>
                  <a:gd name="connsiteY3" fmla="*/ 430873 h 430873"/>
                  <a:gd name="connsiteX4" fmla="*/ 0 w 8201386"/>
                  <a:gd name="connsiteY4" fmla="*/ 0 h 43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386" h="430873">
                    <a:moveTo>
                      <a:pt x="0" y="0"/>
                    </a:moveTo>
                    <a:lnTo>
                      <a:pt x="8201386" y="0"/>
                    </a:lnTo>
                    <a:lnTo>
                      <a:pt x="8201386" y="430873"/>
                    </a:lnTo>
                    <a:lnTo>
                      <a:pt x="0" y="430873"/>
                    </a:lnTo>
                    <a:lnTo>
                      <a:pt x="0" y="0"/>
                    </a:lnTo>
                    <a:close/>
                  </a:path>
                </a:pathLst>
              </a:custGeom>
              <a:ln>
                <a:solidFill>
                  <a:srgbClr val="FBE593"/>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19803" rIns="108000" bIns="99568" numCol="1" spcCol="1270" anchor="t" anchorCtr="0">
                <a:noAutofit/>
              </a:bodyPr>
              <a:lstStyle/>
              <a:p>
                <a:pPr marL="0" lvl="1" defTabSz="622300">
                  <a:lnSpc>
                    <a:spcPct val="90000"/>
                  </a:lnSpc>
                  <a:spcBef>
                    <a:spcPct val="0"/>
                  </a:spcBef>
                  <a:spcAft>
                    <a:spcPct val="15000"/>
                  </a:spcAft>
                </a:pPr>
                <a:r>
                  <a:rPr lang="fr-FR" sz="1400" kern="1200" dirty="0">
                    <a:latin typeface="Calibri" panose="020F0502020204030204" pitchFamily="34" charset="0"/>
                    <a:cs typeface="Calibri" panose="020F0502020204030204" pitchFamily="34" charset="0"/>
                  </a:rPr>
                  <a:t>Mathématiques, Sciences Physiques, SVT, Biochimie, I</a:t>
                </a:r>
                <a:r>
                  <a:rPr lang="fr-FR" sz="1400" dirty="0">
                    <a:latin typeface="Calibri" panose="020F0502020204030204" pitchFamily="34" charset="0"/>
                    <a:cs typeface="Calibri" panose="020F0502020204030204" pitchFamily="34" charset="0"/>
                  </a:rPr>
                  <a:t>nformatique</a:t>
                </a:r>
                <a:endParaRPr lang="fr-FR" sz="1400" kern="1200" dirty="0">
                  <a:latin typeface="Calibri" panose="020F0502020204030204" pitchFamily="34" charset="0"/>
                  <a:cs typeface="Calibri" panose="020F0502020204030204" pitchFamily="34" charset="0"/>
                </a:endParaRPr>
              </a:p>
              <a:p>
                <a:pPr marL="0" lvl="1" defTabSz="622300">
                  <a:lnSpc>
                    <a:spcPct val="90000"/>
                  </a:lnSpc>
                  <a:spcBef>
                    <a:spcPct val="0"/>
                  </a:spcBef>
                  <a:spcAft>
                    <a:spcPct val="15000"/>
                  </a:spcAft>
                </a:pPr>
                <a:r>
                  <a:rPr lang="fr-FR" sz="1400" b="1" kern="1200" dirty="0">
                    <a:latin typeface="Calibri" panose="020F0502020204030204" pitchFamily="34" charset="0"/>
                    <a:cs typeface="Calibri" panose="020F0502020204030204" pitchFamily="34" charset="0"/>
                  </a:rPr>
                  <a:t>ce.dpe7@ac-versailles.fr</a:t>
                </a:r>
              </a:p>
            </p:txBody>
          </p:sp>
          <p:sp>
            <p:nvSpPr>
              <p:cNvPr id="42" name="Forme libre 36">
                <a:extLst>
                  <a:ext uri="{FF2B5EF4-FFF2-40B4-BE49-F238E27FC236}">
                    <a16:creationId xmlns:a16="http://schemas.microsoft.com/office/drawing/2014/main" id="{515424E8-9969-44E0-B49B-B9FF7A8326B5}"/>
                  </a:ext>
                </a:extLst>
              </p:cNvPr>
              <p:cNvSpPr/>
              <p:nvPr/>
            </p:nvSpPr>
            <p:spPr bwMode="auto">
              <a:xfrm>
                <a:off x="4529559" y="2245187"/>
                <a:ext cx="2541207" cy="173413"/>
              </a:xfrm>
              <a:custGeom>
                <a:avLst/>
                <a:gdLst>
                  <a:gd name="connsiteX0" fmla="*/ 0 w 5740970"/>
                  <a:gd name="connsiteY0" fmla="*/ 17256 h 103535"/>
                  <a:gd name="connsiteX1" fmla="*/ 17256 w 5740970"/>
                  <a:gd name="connsiteY1" fmla="*/ 0 h 103535"/>
                  <a:gd name="connsiteX2" fmla="*/ 5723714 w 5740970"/>
                  <a:gd name="connsiteY2" fmla="*/ 0 h 103535"/>
                  <a:gd name="connsiteX3" fmla="*/ 5740970 w 5740970"/>
                  <a:gd name="connsiteY3" fmla="*/ 17256 h 103535"/>
                  <a:gd name="connsiteX4" fmla="*/ 5740970 w 5740970"/>
                  <a:gd name="connsiteY4" fmla="*/ 86279 h 103535"/>
                  <a:gd name="connsiteX5" fmla="*/ 5723714 w 5740970"/>
                  <a:gd name="connsiteY5" fmla="*/ 103535 h 103535"/>
                  <a:gd name="connsiteX6" fmla="*/ 17256 w 5740970"/>
                  <a:gd name="connsiteY6" fmla="*/ 103535 h 103535"/>
                  <a:gd name="connsiteX7" fmla="*/ 0 w 5740970"/>
                  <a:gd name="connsiteY7" fmla="*/ 86279 h 103535"/>
                  <a:gd name="connsiteX8" fmla="*/ 0 w 5740970"/>
                  <a:gd name="connsiteY8" fmla="*/ 17256 h 10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0970" h="103535">
                    <a:moveTo>
                      <a:pt x="0" y="17256"/>
                    </a:moveTo>
                    <a:cubicBezTo>
                      <a:pt x="0" y="7726"/>
                      <a:pt x="7726" y="0"/>
                      <a:pt x="17256" y="0"/>
                    </a:cubicBezTo>
                    <a:lnTo>
                      <a:pt x="5723714" y="0"/>
                    </a:lnTo>
                    <a:cubicBezTo>
                      <a:pt x="5733244" y="0"/>
                      <a:pt x="5740970" y="7726"/>
                      <a:pt x="5740970" y="17256"/>
                    </a:cubicBezTo>
                    <a:lnTo>
                      <a:pt x="5740970" y="86279"/>
                    </a:lnTo>
                    <a:cubicBezTo>
                      <a:pt x="5740970" y="95809"/>
                      <a:pt x="5733244" y="103535"/>
                      <a:pt x="5723714" y="103535"/>
                    </a:cubicBezTo>
                    <a:lnTo>
                      <a:pt x="17256" y="103535"/>
                    </a:lnTo>
                    <a:cubicBezTo>
                      <a:pt x="7726" y="103535"/>
                      <a:pt x="0" y="95809"/>
                      <a:pt x="0" y="86279"/>
                    </a:cubicBezTo>
                    <a:lnTo>
                      <a:pt x="0" y="17256"/>
                    </a:lnTo>
                    <a:close/>
                  </a:path>
                </a:pathLst>
              </a:custGeom>
              <a:solidFill>
                <a:srgbClr val="FBE593"/>
              </a:solidFill>
              <a:ln>
                <a:solidFill>
                  <a:srgbClr val="FBE593"/>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049" tIns="5054" rIns="222049" bIns="5054" numCol="1" spcCol="1270" anchor="ctr" anchorCtr="0">
                <a:noAutofit/>
              </a:bodyPr>
              <a:lstStyle/>
              <a:p>
                <a:pPr lvl="0" algn="l" defTabSz="222250">
                  <a:lnSpc>
                    <a:spcPct val="90000"/>
                  </a:lnSpc>
                  <a:spcBef>
                    <a:spcPct val="0"/>
                  </a:spcBef>
                  <a:spcAft>
                    <a:spcPct val="35000"/>
                  </a:spcAft>
                </a:pPr>
                <a:r>
                  <a:rPr lang="fr-FR" sz="1400" b="1" kern="1200" dirty="0">
                    <a:solidFill>
                      <a:schemeClr val="tx1"/>
                    </a:solidFill>
                    <a:latin typeface="Calibri" panose="020F0502020204030204" pitchFamily="34" charset="0"/>
                    <a:cs typeface="Calibri" panose="020F0502020204030204" pitchFamily="34" charset="0"/>
                  </a:rPr>
                  <a:t>DPE 7</a:t>
                </a:r>
              </a:p>
            </p:txBody>
          </p:sp>
        </p:grpSp>
        <p:grpSp>
          <p:nvGrpSpPr>
            <p:cNvPr id="35" name="Groupe 34">
              <a:extLst>
                <a:ext uri="{FF2B5EF4-FFF2-40B4-BE49-F238E27FC236}">
                  <a16:creationId xmlns:a16="http://schemas.microsoft.com/office/drawing/2014/main" id="{6C60D0D8-D05E-400D-86EA-C2FDE768F7DA}"/>
                </a:ext>
              </a:extLst>
            </p:cNvPr>
            <p:cNvGrpSpPr/>
            <p:nvPr/>
          </p:nvGrpSpPr>
          <p:grpSpPr>
            <a:xfrm>
              <a:off x="366115" y="3231284"/>
              <a:ext cx="4041786" cy="706244"/>
              <a:chOff x="366115" y="3166632"/>
              <a:chExt cx="4041786" cy="706244"/>
            </a:xfrm>
          </p:grpSpPr>
          <p:sp>
            <p:nvSpPr>
              <p:cNvPr id="39" name="Forme libre 33">
                <a:extLst>
                  <a:ext uri="{FF2B5EF4-FFF2-40B4-BE49-F238E27FC236}">
                    <a16:creationId xmlns:a16="http://schemas.microsoft.com/office/drawing/2014/main" id="{ECA39A8B-105A-414C-9BF3-8020D0C08823}"/>
                  </a:ext>
                </a:extLst>
              </p:cNvPr>
              <p:cNvSpPr/>
              <p:nvPr/>
            </p:nvSpPr>
            <p:spPr bwMode="auto">
              <a:xfrm>
                <a:off x="366115" y="3281648"/>
                <a:ext cx="4041786" cy="591228"/>
              </a:xfrm>
              <a:custGeom>
                <a:avLst/>
                <a:gdLst>
                  <a:gd name="connsiteX0" fmla="*/ 0 w 8201386"/>
                  <a:gd name="connsiteY0" fmla="*/ 0 h 430873"/>
                  <a:gd name="connsiteX1" fmla="*/ 8201386 w 8201386"/>
                  <a:gd name="connsiteY1" fmla="*/ 0 h 430873"/>
                  <a:gd name="connsiteX2" fmla="*/ 8201386 w 8201386"/>
                  <a:gd name="connsiteY2" fmla="*/ 430873 h 430873"/>
                  <a:gd name="connsiteX3" fmla="*/ 0 w 8201386"/>
                  <a:gd name="connsiteY3" fmla="*/ 430873 h 430873"/>
                  <a:gd name="connsiteX4" fmla="*/ 0 w 8201386"/>
                  <a:gd name="connsiteY4" fmla="*/ 0 h 43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386" h="430873">
                    <a:moveTo>
                      <a:pt x="0" y="0"/>
                    </a:moveTo>
                    <a:lnTo>
                      <a:pt x="8201386" y="0"/>
                    </a:lnTo>
                    <a:lnTo>
                      <a:pt x="8201386" y="430873"/>
                    </a:lnTo>
                    <a:lnTo>
                      <a:pt x="0" y="430873"/>
                    </a:lnTo>
                    <a:lnTo>
                      <a:pt x="0" y="0"/>
                    </a:lnTo>
                    <a:close/>
                  </a:path>
                </a:pathLst>
              </a:custGeom>
              <a:ln>
                <a:solidFill>
                  <a:srgbClr val="C6C6EA"/>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19803" rIns="108000" bIns="99568" numCol="1" spcCol="1270" anchor="t" anchorCtr="0">
                <a:noAutofit/>
              </a:bodyPr>
              <a:lstStyle/>
              <a:p>
                <a:pPr marL="0" lvl="1" defTabSz="622300">
                  <a:lnSpc>
                    <a:spcPct val="90000"/>
                  </a:lnSpc>
                  <a:spcBef>
                    <a:spcPct val="0"/>
                  </a:spcBef>
                  <a:spcAft>
                    <a:spcPct val="15000"/>
                  </a:spcAft>
                </a:pPr>
                <a:r>
                  <a:rPr lang="fr-FR" sz="1400" kern="1200" dirty="0">
                    <a:latin typeface="Calibri" panose="020F0502020204030204" pitchFamily="34" charset="0"/>
                    <a:cs typeface="Calibri" panose="020F0502020204030204" pitchFamily="34" charset="0"/>
                  </a:rPr>
                  <a:t>Langues (dont langues rares)</a:t>
                </a:r>
              </a:p>
              <a:p>
                <a:pPr marL="0" lvl="1" defTabSz="622300">
                  <a:lnSpc>
                    <a:spcPct val="90000"/>
                  </a:lnSpc>
                  <a:spcBef>
                    <a:spcPct val="0"/>
                  </a:spcBef>
                  <a:spcAft>
                    <a:spcPct val="15000"/>
                  </a:spcAft>
                </a:pPr>
                <a:r>
                  <a:rPr lang="fr-FR" sz="1400" b="1" kern="1200" dirty="0">
                    <a:latin typeface="Calibri" panose="020F0502020204030204" pitchFamily="34" charset="0"/>
                    <a:cs typeface="Calibri" panose="020F0502020204030204" pitchFamily="34" charset="0"/>
                  </a:rPr>
                  <a:t>ce.dpe8@ac-versailles.fr</a:t>
                </a:r>
              </a:p>
            </p:txBody>
          </p:sp>
          <p:sp>
            <p:nvSpPr>
              <p:cNvPr id="40" name="Forme libre 34">
                <a:extLst>
                  <a:ext uri="{FF2B5EF4-FFF2-40B4-BE49-F238E27FC236}">
                    <a16:creationId xmlns:a16="http://schemas.microsoft.com/office/drawing/2014/main" id="{963875A7-DC3C-41B6-B84F-9BA2B421B830}"/>
                  </a:ext>
                </a:extLst>
              </p:cNvPr>
              <p:cNvSpPr/>
              <p:nvPr/>
            </p:nvSpPr>
            <p:spPr bwMode="auto">
              <a:xfrm>
                <a:off x="366115" y="3166632"/>
                <a:ext cx="2541207" cy="145550"/>
              </a:xfrm>
              <a:custGeom>
                <a:avLst/>
                <a:gdLst>
                  <a:gd name="connsiteX0" fmla="*/ 0 w 5740970"/>
                  <a:gd name="connsiteY0" fmla="*/ 17256 h 103535"/>
                  <a:gd name="connsiteX1" fmla="*/ 17256 w 5740970"/>
                  <a:gd name="connsiteY1" fmla="*/ 0 h 103535"/>
                  <a:gd name="connsiteX2" fmla="*/ 5723714 w 5740970"/>
                  <a:gd name="connsiteY2" fmla="*/ 0 h 103535"/>
                  <a:gd name="connsiteX3" fmla="*/ 5740970 w 5740970"/>
                  <a:gd name="connsiteY3" fmla="*/ 17256 h 103535"/>
                  <a:gd name="connsiteX4" fmla="*/ 5740970 w 5740970"/>
                  <a:gd name="connsiteY4" fmla="*/ 86279 h 103535"/>
                  <a:gd name="connsiteX5" fmla="*/ 5723714 w 5740970"/>
                  <a:gd name="connsiteY5" fmla="*/ 103535 h 103535"/>
                  <a:gd name="connsiteX6" fmla="*/ 17256 w 5740970"/>
                  <a:gd name="connsiteY6" fmla="*/ 103535 h 103535"/>
                  <a:gd name="connsiteX7" fmla="*/ 0 w 5740970"/>
                  <a:gd name="connsiteY7" fmla="*/ 86279 h 103535"/>
                  <a:gd name="connsiteX8" fmla="*/ 0 w 5740970"/>
                  <a:gd name="connsiteY8" fmla="*/ 17256 h 10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0970" h="103535">
                    <a:moveTo>
                      <a:pt x="0" y="17256"/>
                    </a:moveTo>
                    <a:cubicBezTo>
                      <a:pt x="0" y="7726"/>
                      <a:pt x="7726" y="0"/>
                      <a:pt x="17256" y="0"/>
                    </a:cubicBezTo>
                    <a:lnTo>
                      <a:pt x="5723714" y="0"/>
                    </a:lnTo>
                    <a:cubicBezTo>
                      <a:pt x="5733244" y="0"/>
                      <a:pt x="5740970" y="7726"/>
                      <a:pt x="5740970" y="17256"/>
                    </a:cubicBezTo>
                    <a:lnTo>
                      <a:pt x="5740970" y="86279"/>
                    </a:lnTo>
                    <a:cubicBezTo>
                      <a:pt x="5740970" y="95809"/>
                      <a:pt x="5733244" y="103535"/>
                      <a:pt x="5723714" y="103535"/>
                    </a:cubicBezTo>
                    <a:lnTo>
                      <a:pt x="17256" y="103535"/>
                    </a:lnTo>
                    <a:cubicBezTo>
                      <a:pt x="7726" y="103535"/>
                      <a:pt x="0" y="95809"/>
                      <a:pt x="0" y="86279"/>
                    </a:cubicBezTo>
                    <a:lnTo>
                      <a:pt x="0" y="17256"/>
                    </a:lnTo>
                    <a:close/>
                  </a:path>
                </a:pathLst>
              </a:custGeom>
              <a:solidFill>
                <a:srgbClr val="C6C6EA"/>
              </a:solidFill>
              <a:ln>
                <a:solidFill>
                  <a:srgbClr val="C6C6EA"/>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049" tIns="5054" rIns="222049" bIns="5054" numCol="1" spcCol="1270" anchor="ctr" anchorCtr="0">
                <a:noAutofit/>
              </a:bodyPr>
              <a:lstStyle/>
              <a:p>
                <a:pPr lvl="0" algn="l" defTabSz="222250">
                  <a:lnSpc>
                    <a:spcPct val="90000"/>
                  </a:lnSpc>
                  <a:spcBef>
                    <a:spcPct val="0"/>
                  </a:spcBef>
                  <a:spcAft>
                    <a:spcPct val="35000"/>
                  </a:spcAft>
                </a:pPr>
                <a:r>
                  <a:rPr lang="fr-FR" sz="1400" b="1" kern="1200" dirty="0">
                    <a:solidFill>
                      <a:schemeClr val="tx1"/>
                    </a:solidFill>
                    <a:latin typeface="Calibri" panose="020F0502020204030204" pitchFamily="34" charset="0"/>
                    <a:cs typeface="Calibri" panose="020F0502020204030204" pitchFamily="34" charset="0"/>
                  </a:rPr>
                  <a:t>DPE 8</a:t>
                </a:r>
              </a:p>
            </p:txBody>
          </p:sp>
        </p:grpSp>
        <p:grpSp>
          <p:nvGrpSpPr>
            <p:cNvPr id="36" name="Groupe 35">
              <a:extLst>
                <a:ext uri="{FF2B5EF4-FFF2-40B4-BE49-F238E27FC236}">
                  <a16:creationId xmlns:a16="http://schemas.microsoft.com/office/drawing/2014/main" id="{5739660D-01FB-4025-B761-6EB01AEF6BDB}"/>
                </a:ext>
              </a:extLst>
            </p:cNvPr>
            <p:cNvGrpSpPr/>
            <p:nvPr/>
          </p:nvGrpSpPr>
          <p:grpSpPr>
            <a:xfrm>
              <a:off x="4686570" y="3304059"/>
              <a:ext cx="4041788" cy="1008903"/>
              <a:chOff x="4520322" y="3239407"/>
              <a:chExt cx="4041788" cy="1008903"/>
            </a:xfrm>
          </p:grpSpPr>
          <p:sp>
            <p:nvSpPr>
              <p:cNvPr id="37" name="Forme libre 31">
                <a:extLst>
                  <a:ext uri="{FF2B5EF4-FFF2-40B4-BE49-F238E27FC236}">
                    <a16:creationId xmlns:a16="http://schemas.microsoft.com/office/drawing/2014/main" id="{604A3625-070A-4F55-A331-E063915F5DE1}"/>
                  </a:ext>
                </a:extLst>
              </p:cNvPr>
              <p:cNvSpPr/>
              <p:nvPr/>
            </p:nvSpPr>
            <p:spPr bwMode="auto">
              <a:xfrm>
                <a:off x="4520324" y="3355996"/>
                <a:ext cx="4041786" cy="892314"/>
              </a:xfrm>
              <a:custGeom>
                <a:avLst/>
                <a:gdLst>
                  <a:gd name="connsiteX0" fmla="*/ 0 w 8201386"/>
                  <a:gd name="connsiteY0" fmla="*/ 0 h 430873"/>
                  <a:gd name="connsiteX1" fmla="*/ 8201386 w 8201386"/>
                  <a:gd name="connsiteY1" fmla="*/ 0 h 430873"/>
                  <a:gd name="connsiteX2" fmla="*/ 8201386 w 8201386"/>
                  <a:gd name="connsiteY2" fmla="*/ 430873 h 430873"/>
                  <a:gd name="connsiteX3" fmla="*/ 0 w 8201386"/>
                  <a:gd name="connsiteY3" fmla="*/ 430873 h 430873"/>
                  <a:gd name="connsiteX4" fmla="*/ 0 w 8201386"/>
                  <a:gd name="connsiteY4" fmla="*/ 0 h 43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386" h="430873">
                    <a:moveTo>
                      <a:pt x="0" y="0"/>
                    </a:moveTo>
                    <a:lnTo>
                      <a:pt x="8201386" y="0"/>
                    </a:lnTo>
                    <a:lnTo>
                      <a:pt x="8201386" y="430873"/>
                    </a:lnTo>
                    <a:lnTo>
                      <a:pt x="0" y="430873"/>
                    </a:lnTo>
                    <a:lnTo>
                      <a:pt x="0" y="0"/>
                    </a:lnTo>
                    <a:close/>
                  </a:path>
                </a:pathLst>
              </a:custGeom>
              <a:ln>
                <a:solidFill>
                  <a:srgbClr val="00B0F0"/>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19803" rIns="108000" bIns="99568" numCol="1" spcCol="1270" anchor="t" anchorCtr="0">
                <a:noAutofit/>
              </a:bodyPr>
              <a:lstStyle/>
              <a:p>
                <a:pPr marL="0" lvl="1" defTabSz="622300">
                  <a:lnSpc>
                    <a:spcPct val="90000"/>
                  </a:lnSpc>
                  <a:spcBef>
                    <a:spcPct val="0"/>
                  </a:spcBef>
                  <a:spcAft>
                    <a:spcPct val="15000"/>
                  </a:spcAft>
                </a:pPr>
                <a:r>
                  <a:rPr lang="fr-FR" sz="1400" kern="1200" dirty="0">
                    <a:latin typeface="Calibri" panose="020F0502020204030204" pitchFamily="34" charset="0"/>
                    <a:cs typeface="Calibri" panose="020F0502020204030204" pitchFamily="34" charset="0"/>
                  </a:rPr>
                  <a:t>Arts plastiques et appliqués, Documentation, Économie Gestion, Musique, Philosophie, SES, SII, STMS, </a:t>
                </a:r>
                <a:r>
                  <a:rPr lang="fr-FR" sz="1400" dirty="0">
                    <a:latin typeface="Calibri" panose="020F0502020204030204" pitchFamily="34" charset="0"/>
                    <a:cs typeface="Calibri" panose="020F0502020204030204" pitchFamily="34" charset="0"/>
                  </a:rPr>
                  <a:t>Technologie, CPE, PSYEN</a:t>
                </a:r>
                <a:endParaRPr lang="fr-FR" sz="1400" kern="1200" dirty="0">
                  <a:latin typeface="Calibri" panose="020F0502020204030204" pitchFamily="34" charset="0"/>
                  <a:cs typeface="Calibri" panose="020F0502020204030204" pitchFamily="34" charset="0"/>
                </a:endParaRPr>
              </a:p>
              <a:p>
                <a:pPr marL="0" lvl="1" defTabSz="622300">
                  <a:lnSpc>
                    <a:spcPct val="90000"/>
                  </a:lnSpc>
                  <a:spcBef>
                    <a:spcPct val="0"/>
                  </a:spcBef>
                  <a:spcAft>
                    <a:spcPct val="15000"/>
                  </a:spcAft>
                </a:pPr>
                <a:r>
                  <a:rPr lang="fr-FR" sz="1400" b="1" kern="1200" dirty="0">
                    <a:latin typeface="Calibri" panose="020F0502020204030204" pitchFamily="34" charset="0"/>
                    <a:cs typeface="Calibri" panose="020F0502020204030204" pitchFamily="34" charset="0"/>
                  </a:rPr>
                  <a:t>ce.dpe9@ac-versailles.fr</a:t>
                </a:r>
              </a:p>
              <a:p>
                <a:pPr marL="0" lvl="1" defTabSz="622300">
                  <a:lnSpc>
                    <a:spcPct val="90000"/>
                  </a:lnSpc>
                  <a:spcBef>
                    <a:spcPct val="0"/>
                  </a:spcBef>
                  <a:spcAft>
                    <a:spcPct val="15000"/>
                  </a:spcAft>
                </a:pPr>
                <a:endParaRPr lang="fr-FR" sz="1400" dirty="0">
                  <a:latin typeface="Calibri" panose="020F0502020204030204" pitchFamily="34" charset="0"/>
                  <a:cs typeface="Calibri" panose="020F0502020204030204" pitchFamily="34" charset="0"/>
                </a:endParaRPr>
              </a:p>
            </p:txBody>
          </p:sp>
          <p:sp>
            <p:nvSpPr>
              <p:cNvPr id="38" name="Forme libre 32">
                <a:extLst>
                  <a:ext uri="{FF2B5EF4-FFF2-40B4-BE49-F238E27FC236}">
                    <a16:creationId xmlns:a16="http://schemas.microsoft.com/office/drawing/2014/main" id="{F81A6106-2E7E-4B1E-832D-6CF7D6F461B4}"/>
                  </a:ext>
                </a:extLst>
              </p:cNvPr>
              <p:cNvSpPr/>
              <p:nvPr/>
            </p:nvSpPr>
            <p:spPr bwMode="auto">
              <a:xfrm>
                <a:off x="4520322" y="3239407"/>
                <a:ext cx="2541207" cy="173413"/>
              </a:xfrm>
              <a:custGeom>
                <a:avLst/>
                <a:gdLst>
                  <a:gd name="connsiteX0" fmla="*/ 0 w 5740970"/>
                  <a:gd name="connsiteY0" fmla="*/ 17256 h 103535"/>
                  <a:gd name="connsiteX1" fmla="*/ 17256 w 5740970"/>
                  <a:gd name="connsiteY1" fmla="*/ 0 h 103535"/>
                  <a:gd name="connsiteX2" fmla="*/ 5723714 w 5740970"/>
                  <a:gd name="connsiteY2" fmla="*/ 0 h 103535"/>
                  <a:gd name="connsiteX3" fmla="*/ 5740970 w 5740970"/>
                  <a:gd name="connsiteY3" fmla="*/ 17256 h 103535"/>
                  <a:gd name="connsiteX4" fmla="*/ 5740970 w 5740970"/>
                  <a:gd name="connsiteY4" fmla="*/ 86279 h 103535"/>
                  <a:gd name="connsiteX5" fmla="*/ 5723714 w 5740970"/>
                  <a:gd name="connsiteY5" fmla="*/ 103535 h 103535"/>
                  <a:gd name="connsiteX6" fmla="*/ 17256 w 5740970"/>
                  <a:gd name="connsiteY6" fmla="*/ 103535 h 103535"/>
                  <a:gd name="connsiteX7" fmla="*/ 0 w 5740970"/>
                  <a:gd name="connsiteY7" fmla="*/ 86279 h 103535"/>
                  <a:gd name="connsiteX8" fmla="*/ 0 w 5740970"/>
                  <a:gd name="connsiteY8" fmla="*/ 17256 h 10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0970" h="103535">
                    <a:moveTo>
                      <a:pt x="0" y="17256"/>
                    </a:moveTo>
                    <a:cubicBezTo>
                      <a:pt x="0" y="7726"/>
                      <a:pt x="7726" y="0"/>
                      <a:pt x="17256" y="0"/>
                    </a:cubicBezTo>
                    <a:lnTo>
                      <a:pt x="5723714" y="0"/>
                    </a:lnTo>
                    <a:cubicBezTo>
                      <a:pt x="5733244" y="0"/>
                      <a:pt x="5740970" y="7726"/>
                      <a:pt x="5740970" y="17256"/>
                    </a:cubicBezTo>
                    <a:lnTo>
                      <a:pt x="5740970" y="86279"/>
                    </a:lnTo>
                    <a:cubicBezTo>
                      <a:pt x="5740970" y="95809"/>
                      <a:pt x="5733244" y="103535"/>
                      <a:pt x="5723714" y="103535"/>
                    </a:cubicBezTo>
                    <a:lnTo>
                      <a:pt x="17256" y="103535"/>
                    </a:lnTo>
                    <a:cubicBezTo>
                      <a:pt x="7726" y="103535"/>
                      <a:pt x="0" y="95809"/>
                      <a:pt x="0" y="86279"/>
                    </a:cubicBezTo>
                    <a:lnTo>
                      <a:pt x="0" y="17256"/>
                    </a:lnTo>
                    <a:close/>
                  </a:path>
                </a:pathLst>
              </a:custGeom>
              <a:solidFill>
                <a:srgbClr val="00B0F0"/>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049" tIns="5054" rIns="222049" bIns="5054" numCol="1" spcCol="1270" anchor="ctr" anchorCtr="0">
                <a:noAutofit/>
              </a:bodyPr>
              <a:lstStyle/>
              <a:p>
                <a:pPr lvl="0" algn="l" defTabSz="222250">
                  <a:lnSpc>
                    <a:spcPct val="90000"/>
                  </a:lnSpc>
                  <a:spcBef>
                    <a:spcPct val="0"/>
                  </a:spcBef>
                  <a:spcAft>
                    <a:spcPct val="35000"/>
                  </a:spcAft>
                </a:pPr>
                <a:r>
                  <a:rPr lang="fr-FR" sz="1400" b="1" kern="1200" dirty="0">
                    <a:solidFill>
                      <a:schemeClr val="tx1"/>
                    </a:solidFill>
                    <a:latin typeface="Calibri" panose="020F0502020204030204" pitchFamily="34" charset="0"/>
                    <a:cs typeface="Calibri" panose="020F0502020204030204" pitchFamily="34" charset="0"/>
                  </a:rPr>
                  <a:t>DPE 9</a:t>
                </a:r>
              </a:p>
            </p:txBody>
          </p:sp>
        </p:grpSp>
      </p:grpSp>
      <p:sp>
        <p:nvSpPr>
          <p:cNvPr id="2" name="Espace réservé du numéro de diapositive 1">
            <a:extLst>
              <a:ext uri="{FF2B5EF4-FFF2-40B4-BE49-F238E27FC236}">
                <a16:creationId xmlns:a16="http://schemas.microsoft.com/office/drawing/2014/main" id="{FDA55A2C-4392-1E1D-BAC0-BA60BC372F07}"/>
              </a:ext>
            </a:extLst>
          </p:cNvPr>
          <p:cNvSpPr>
            <a:spLocks noGrp="1"/>
          </p:cNvSpPr>
          <p:nvPr>
            <p:ph type="sldNum" sz="quarter" idx="12"/>
          </p:nvPr>
        </p:nvSpPr>
        <p:spPr/>
        <p:txBody>
          <a:bodyPr/>
          <a:lstStyle/>
          <a:p>
            <a:fld id="{733122C9-A0B9-462F-8757-0847AD287B63}" type="slidenum">
              <a:rPr lang="fr-FR" smtClean="0"/>
              <a:pPr/>
              <a:t>28</a:t>
            </a:fld>
            <a:endParaRPr lang="fr-FR" dirty="0"/>
          </a:p>
        </p:txBody>
      </p:sp>
    </p:spTree>
    <p:extLst>
      <p:ext uri="{BB962C8B-B14F-4D97-AF65-F5344CB8AC3E}">
        <p14:creationId xmlns:p14="http://schemas.microsoft.com/office/powerpoint/2010/main" val="2926018807"/>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FCD67460-0033-48D7-BBC5-F710BDE60C9A}"/>
              </a:ext>
            </a:extLst>
          </p:cNvPr>
          <p:cNvSpPr/>
          <p:nvPr/>
        </p:nvSpPr>
        <p:spPr>
          <a:xfrm>
            <a:off x="4746821" y="3032311"/>
            <a:ext cx="1874970" cy="224625"/>
          </a:xfrm>
          <a:prstGeom prst="rect">
            <a:avLst/>
          </a:prstGeom>
          <a:solidFill>
            <a:srgbClr val="DAC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13E3E5E7-DF44-4B4B-9E54-6F97B6BF1C57}"/>
              </a:ext>
            </a:extLst>
          </p:cNvPr>
          <p:cNvSpPr/>
          <p:nvPr/>
        </p:nvSpPr>
        <p:spPr>
          <a:xfrm>
            <a:off x="6848882" y="3705233"/>
            <a:ext cx="1872000" cy="175284"/>
          </a:xfrm>
          <a:prstGeom prst="rect">
            <a:avLst/>
          </a:prstGeom>
          <a:solidFill>
            <a:srgbClr val="95F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a:extLst>
              <a:ext uri="{FF2B5EF4-FFF2-40B4-BE49-F238E27FC236}">
                <a16:creationId xmlns:a16="http://schemas.microsoft.com/office/drawing/2014/main" id="{B6F9C1A7-8DFF-4ADE-AFC8-A5CD119607E4}"/>
              </a:ext>
            </a:extLst>
          </p:cNvPr>
          <p:cNvSpPr/>
          <p:nvPr/>
        </p:nvSpPr>
        <p:spPr>
          <a:xfrm>
            <a:off x="6853479" y="2712701"/>
            <a:ext cx="1867403" cy="156333"/>
          </a:xfrm>
          <a:prstGeom prst="rect">
            <a:avLst/>
          </a:prstGeom>
          <a:solidFill>
            <a:srgbClr val="B8D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Rectangle 61">
            <a:extLst>
              <a:ext uri="{FF2B5EF4-FFF2-40B4-BE49-F238E27FC236}">
                <a16:creationId xmlns:a16="http://schemas.microsoft.com/office/drawing/2014/main" id="{B68E05C4-C43E-4E42-9150-5B5046411D26}"/>
              </a:ext>
            </a:extLst>
          </p:cNvPr>
          <p:cNvSpPr/>
          <p:nvPr/>
        </p:nvSpPr>
        <p:spPr>
          <a:xfrm>
            <a:off x="6841736" y="2095679"/>
            <a:ext cx="1871999" cy="156017"/>
          </a:xfrm>
          <a:prstGeom prst="rect">
            <a:avLst/>
          </a:prstGeom>
          <a:solidFill>
            <a:srgbClr val="FFF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F0D97580-EA7A-426B-933B-4D0D4301F463}"/>
              </a:ext>
            </a:extLst>
          </p:cNvPr>
          <p:cNvSpPr/>
          <p:nvPr/>
        </p:nvSpPr>
        <p:spPr>
          <a:xfrm>
            <a:off x="4741141" y="3973998"/>
            <a:ext cx="1880650" cy="181927"/>
          </a:xfrm>
          <a:prstGeom prst="rect">
            <a:avLst/>
          </a:prstGeom>
          <a:solidFill>
            <a:srgbClr val="FFD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5" name="Rectangle 44">
            <a:extLst>
              <a:ext uri="{FF2B5EF4-FFF2-40B4-BE49-F238E27FC236}">
                <a16:creationId xmlns:a16="http://schemas.microsoft.com/office/drawing/2014/main" id="{3DBEFF21-3458-4B50-8B03-2EA665ABC51D}"/>
              </a:ext>
            </a:extLst>
          </p:cNvPr>
          <p:cNvSpPr/>
          <p:nvPr/>
        </p:nvSpPr>
        <p:spPr>
          <a:xfrm>
            <a:off x="4747629" y="2469283"/>
            <a:ext cx="1872000" cy="173107"/>
          </a:xfrm>
          <a:prstGeom prst="rect">
            <a:avLst/>
          </a:prstGeom>
          <a:solidFill>
            <a:srgbClr val="FFC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191189D1-BDCC-410A-9E8A-AEAF7497B15F}"/>
              </a:ext>
            </a:extLst>
          </p:cNvPr>
          <p:cNvSpPr/>
          <p:nvPr/>
        </p:nvSpPr>
        <p:spPr>
          <a:xfrm>
            <a:off x="4745466" y="2466529"/>
            <a:ext cx="1872000" cy="342000"/>
          </a:xfrm>
          <a:prstGeom prst="rect">
            <a:avLst/>
          </a:prstGeom>
          <a:noFill/>
          <a:ln w="9525">
            <a:solidFill>
              <a:srgbClr val="FFC6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5 </a:t>
            </a:r>
          </a:p>
          <a:p>
            <a:pPr algn="ctr"/>
            <a:r>
              <a:rPr lang="fr-FR" sz="1000" dirty="0">
                <a:solidFill>
                  <a:schemeClr val="tx1"/>
                </a:solidFill>
              </a:rPr>
              <a:t>Gestion des PLP</a:t>
            </a:r>
          </a:p>
        </p:txBody>
      </p:sp>
      <p:sp>
        <p:nvSpPr>
          <p:cNvPr id="42" name="Rectangle 41">
            <a:extLst>
              <a:ext uri="{FF2B5EF4-FFF2-40B4-BE49-F238E27FC236}">
                <a16:creationId xmlns:a16="http://schemas.microsoft.com/office/drawing/2014/main" id="{842DC41F-64C3-4B6C-81D6-4E6E539A5BB2}"/>
              </a:ext>
            </a:extLst>
          </p:cNvPr>
          <p:cNvSpPr/>
          <p:nvPr/>
        </p:nvSpPr>
        <p:spPr>
          <a:xfrm>
            <a:off x="4746449" y="1790347"/>
            <a:ext cx="1880650" cy="156017"/>
          </a:xfrm>
          <a:prstGeom prst="rect">
            <a:avLst/>
          </a:prstGeom>
          <a:solidFill>
            <a:srgbClr val="D5F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40E82F4E-0395-40DC-AE15-3C97FEEE2D4E}"/>
              </a:ext>
            </a:extLst>
          </p:cNvPr>
          <p:cNvSpPr/>
          <p:nvPr/>
        </p:nvSpPr>
        <p:spPr>
          <a:xfrm>
            <a:off x="344350" y="3888233"/>
            <a:ext cx="2304256" cy="21161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86772883-DF75-4284-BCCF-A308E2432BC2}"/>
              </a:ext>
            </a:extLst>
          </p:cNvPr>
          <p:cNvSpPr/>
          <p:nvPr/>
        </p:nvSpPr>
        <p:spPr>
          <a:xfrm>
            <a:off x="335051" y="2960353"/>
            <a:ext cx="2304256" cy="211619"/>
          </a:xfrm>
          <a:prstGeom prst="rect">
            <a:avLst/>
          </a:prstGeom>
          <a:solidFill>
            <a:srgbClr val="FFC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97F2D9FB-4447-49BB-956C-AE9D1DDB4A50}"/>
              </a:ext>
            </a:extLst>
          </p:cNvPr>
          <p:cNvSpPr/>
          <p:nvPr/>
        </p:nvSpPr>
        <p:spPr>
          <a:xfrm>
            <a:off x="323528" y="2026914"/>
            <a:ext cx="2315778" cy="194708"/>
          </a:xfrm>
          <a:prstGeom prst="rect">
            <a:avLst/>
          </a:prstGeom>
          <a:solidFill>
            <a:srgbClr val="95F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57CD99C1-355F-4169-B00C-40AAA63852E7}"/>
              </a:ext>
            </a:extLst>
          </p:cNvPr>
          <p:cNvSpPr/>
          <p:nvPr/>
        </p:nvSpPr>
        <p:spPr>
          <a:xfrm>
            <a:off x="4740967" y="910261"/>
            <a:ext cx="3950609" cy="224133"/>
          </a:xfrm>
          <a:prstGeom prst="rect">
            <a:avLst/>
          </a:prstGeom>
          <a:solidFill>
            <a:srgbClr val="D4E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AA91B0AE-3129-45A8-9F6A-3A39BE52057E}"/>
              </a:ext>
            </a:extLst>
          </p:cNvPr>
          <p:cNvSpPr/>
          <p:nvPr/>
        </p:nvSpPr>
        <p:spPr>
          <a:xfrm>
            <a:off x="335051" y="945203"/>
            <a:ext cx="3950609" cy="153260"/>
          </a:xfrm>
          <a:prstGeom prst="rect">
            <a:avLst/>
          </a:prstGeom>
          <a:solidFill>
            <a:srgbClr val="D4E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7AC6381E-F27D-4D2E-ADEF-43DF7B79A481}"/>
              </a:ext>
            </a:extLst>
          </p:cNvPr>
          <p:cNvSpPr/>
          <p:nvPr/>
        </p:nvSpPr>
        <p:spPr>
          <a:xfrm>
            <a:off x="2022942" y="411510"/>
            <a:ext cx="4957485" cy="360000"/>
          </a:xfrm>
          <a:prstGeom prst="rect">
            <a:avLst/>
          </a:prstGeom>
          <a:solidFill>
            <a:schemeClr val="accent4">
              <a:lumMod val="20000"/>
              <a:lumOff val="80000"/>
            </a:schemeClr>
          </a:solidFill>
          <a:ln w="9525">
            <a:solidFill>
              <a:srgbClr val="FBDD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La Division des personnels Enseignants (DPE)</a:t>
            </a:r>
          </a:p>
        </p:txBody>
      </p:sp>
      <p:sp>
        <p:nvSpPr>
          <p:cNvPr id="12" name="Rectangle 11">
            <a:extLst>
              <a:ext uri="{FF2B5EF4-FFF2-40B4-BE49-F238E27FC236}">
                <a16:creationId xmlns:a16="http://schemas.microsoft.com/office/drawing/2014/main" id="{50465306-2A55-49A2-9CD7-7A54BA22918B}"/>
              </a:ext>
            </a:extLst>
          </p:cNvPr>
          <p:cNvSpPr/>
          <p:nvPr/>
        </p:nvSpPr>
        <p:spPr>
          <a:xfrm>
            <a:off x="335051" y="2038688"/>
            <a:ext cx="2304256" cy="504188"/>
          </a:xfrm>
          <a:prstGeom prst="rect">
            <a:avLst/>
          </a:prstGeom>
          <a:noFill/>
          <a:ln w="9525">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1 </a:t>
            </a:r>
          </a:p>
          <a:p>
            <a:pPr algn="ctr"/>
            <a:r>
              <a:rPr lang="fr-FR" sz="1000" dirty="0">
                <a:solidFill>
                  <a:schemeClr val="tx1"/>
                </a:solidFill>
              </a:rPr>
              <a:t>Pilotage et allocations des ressources de remplacement</a:t>
            </a:r>
            <a:endParaRPr lang="fr-FR" b="1" dirty="0">
              <a:solidFill>
                <a:schemeClr val="tx1"/>
              </a:solidFill>
            </a:endParaRPr>
          </a:p>
        </p:txBody>
      </p:sp>
      <p:sp>
        <p:nvSpPr>
          <p:cNvPr id="15" name="Rectangle 14">
            <a:extLst>
              <a:ext uri="{FF2B5EF4-FFF2-40B4-BE49-F238E27FC236}">
                <a16:creationId xmlns:a16="http://schemas.microsoft.com/office/drawing/2014/main" id="{29B706CF-21C5-4884-A7EC-BD35BA3C89C2}"/>
              </a:ext>
            </a:extLst>
          </p:cNvPr>
          <p:cNvSpPr/>
          <p:nvPr/>
        </p:nvSpPr>
        <p:spPr>
          <a:xfrm>
            <a:off x="335051" y="2954473"/>
            <a:ext cx="2304256" cy="504188"/>
          </a:xfrm>
          <a:prstGeom prst="rect">
            <a:avLst/>
          </a:prstGeom>
          <a:noFill/>
          <a:ln w="9525">
            <a:solidFill>
              <a:srgbClr val="FFC6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3</a:t>
            </a:r>
          </a:p>
          <a:p>
            <a:pPr algn="ctr"/>
            <a:endParaRPr lang="fr-FR" sz="400" b="1" dirty="0">
              <a:solidFill>
                <a:schemeClr val="tx1"/>
              </a:solidFill>
            </a:endParaRPr>
          </a:p>
          <a:p>
            <a:pPr algn="ctr"/>
            <a:r>
              <a:rPr lang="fr-FR" sz="1000" dirty="0">
                <a:solidFill>
                  <a:schemeClr val="tx1"/>
                </a:solidFill>
              </a:rPr>
              <a:t>Service Parcours Professionnels</a:t>
            </a:r>
          </a:p>
        </p:txBody>
      </p:sp>
      <p:sp>
        <p:nvSpPr>
          <p:cNvPr id="16" name="Rectangle 15">
            <a:extLst>
              <a:ext uri="{FF2B5EF4-FFF2-40B4-BE49-F238E27FC236}">
                <a16:creationId xmlns:a16="http://schemas.microsoft.com/office/drawing/2014/main" id="{A2249A44-AA24-4063-80C9-9A51251A23CF}"/>
              </a:ext>
            </a:extLst>
          </p:cNvPr>
          <p:cNvSpPr/>
          <p:nvPr/>
        </p:nvSpPr>
        <p:spPr>
          <a:xfrm>
            <a:off x="335051" y="3880517"/>
            <a:ext cx="2304256" cy="504188"/>
          </a:xfrm>
          <a:prstGeom prst="rect">
            <a:avLst/>
          </a:prstGeom>
          <a:noFill/>
          <a:ln w="9525">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10 </a:t>
            </a:r>
          </a:p>
          <a:p>
            <a:pPr algn="ctr"/>
            <a:endParaRPr lang="fr-FR" sz="400" b="1" dirty="0">
              <a:solidFill>
                <a:schemeClr val="tx1"/>
              </a:solidFill>
            </a:endParaRPr>
          </a:p>
          <a:p>
            <a:pPr algn="ctr"/>
            <a:r>
              <a:rPr lang="fr-FR" sz="1000" dirty="0">
                <a:solidFill>
                  <a:schemeClr val="tx1"/>
                </a:solidFill>
              </a:rPr>
              <a:t>Affaires disciplinaires et dialogue social</a:t>
            </a:r>
          </a:p>
        </p:txBody>
      </p:sp>
      <p:sp>
        <p:nvSpPr>
          <p:cNvPr id="21" name="Rectangle 20">
            <a:extLst>
              <a:ext uri="{FF2B5EF4-FFF2-40B4-BE49-F238E27FC236}">
                <a16:creationId xmlns:a16="http://schemas.microsoft.com/office/drawing/2014/main" id="{D2362B07-E0E6-4F60-B72B-E7F389CD4906}"/>
              </a:ext>
            </a:extLst>
          </p:cNvPr>
          <p:cNvSpPr/>
          <p:nvPr/>
        </p:nvSpPr>
        <p:spPr>
          <a:xfrm>
            <a:off x="335051" y="945203"/>
            <a:ext cx="3950610" cy="704788"/>
          </a:xfrm>
          <a:prstGeom prst="rect">
            <a:avLst/>
          </a:prstGeom>
          <a:noFill/>
          <a:ln w="9525">
            <a:solidFill>
              <a:srgbClr val="D4E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fr-FR" sz="1000" b="1" dirty="0">
                <a:solidFill>
                  <a:schemeClr val="tx1"/>
                </a:solidFill>
              </a:rPr>
              <a:t>Parcours professionnels, remplacement et relations sociales</a:t>
            </a:r>
          </a:p>
          <a:p>
            <a:pPr algn="ctr">
              <a:lnSpc>
                <a:spcPts val="400"/>
              </a:lnSpc>
            </a:pPr>
            <a:endParaRPr lang="fr-FR" sz="1000" b="1" dirty="0">
              <a:solidFill>
                <a:schemeClr val="tx1"/>
              </a:solidFill>
            </a:endParaRPr>
          </a:p>
          <a:p>
            <a:pPr marL="72000" lvl="0" indent="-144000" algn="just">
              <a:lnSpc>
                <a:spcPts val="1000"/>
              </a:lnSpc>
              <a:buFont typeface="Wingdings" panose="05000000000000000000" pitchFamily="2" charset="2"/>
              <a:buChar char="§"/>
            </a:pPr>
            <a:r>
              <a:rPr lang="fr-FR" sz="1000" dirty="0">
                <a:solidFill>
                  <a:schemeClr val="tx1"/>
                </a:solidFill>
              </a:rPr>
              <a:t>Avancement, Dialogue social</a:t>
            </a:r>
          </a:p>
          <a:p>
            <a:pPr marL="72000" lvl="0" indent="-144000" algn="just">
              <a:lnSpc>
                <a:spcPts val="1000"/>
              </a:lnSpc>
              <a:buFont typeface="Wingdings" panose="05000000000000000000" pitchFamily="2" charset="2"/>
              <a:buChar char="§"/>
            </a:pPr>
            <a:r>
              <a:rPr lang="fr-FR" sz="1000" dirty="0">
                <a:solidFill>
                  <a:schemeClr val="tx1"/>
                </a:solidFill>
              </a:rPr>
              <a:t>Processus de titularisation, Parcours professionnels </a:t>
            </a:r>
          </a:p>
          <a:p>
            <a:pPr marL="72000" lvl="0" indent="-144000" algn="just">
              <a:lnSpc>
                <a:spcPts val="1000"/>
              </a:lnSpc>
              <a:buFont typeface="Wingdings" panose="05000000000000000000" pitchFamily="2" charset="2"/>
              <a:buChar char="§"/>
            </a:pPr>
            <a:r>
              <a:rPr lang="fr-FR" sz="1000" dirty="0">
                <a:solidFill>
                  <a:schemeClr val="tx1"/>
                </a:solidFill>
              </a:rPr>
              <a:t>Pilotage des campagnes de mobilité</a:t>
            </a:r>
          </a:p>
          <a:p>
            <a:pPr marL="72000" lvl="0" indent="-144000" algn="just">
              <a:lnSpc>
                <a:spcPts val="1000"/>
              </a:lnSpc>
              <a:buFont typeface="Wingdings" panose="05000000000000000000" pitchFamily="2" charset="2"/>
              <a:buChar char="§"/>
            </a:pPr>
            <a:r>
              <a:rPr lang="fr-FR" sz="1000" dirty="0">
                <a:solidFill>
                  <a:schemeClr val="tx1"/>
                </a:solidFill>
              </a:rPr>
              <a:t>Affectation des personnels TZR, Gestion du remplacement</a:t>
            </a:r>
          </a:p>
        </p:txBody>
      </p:sp>
      <p:sp>
        <p:nvSpPr>
          <p:cNvPr id="23" name="Rectangle 22">
            <a:extLst>
              <a:ext uri="{FF2B5EF4-FFF2-40B4-BE49-F238E27FC236}">
                <a16:creationId xmlns:a16="http://schemas.microsoft.com/office/drawing/2014/main" id="{3F8BE3E6-FA12-417D-9F9D-60E4ABC294D8}"/>
              </a:ext>
            </a:extLst>
          </p:cNvPr>
          <p:cNvSpPr/>
          <p:nvPr/>
        </p:nvSpPr>
        <p:spPr>
          <a:xfrm>
            <a:off x="4745466" y="915566"/>
            <a:ext cx="3950610" cy="734425"/>
          </a:xfrm>
          <a:prstGeom prst="rect">
            <a:avLst/>
          </a:prstGeom>
          <a:noFill/>
          <a:ln w="9525">
            <a:solidFill>
              <a:srgbClr val="D4E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fr-FR" sz="1000" b="1" dirty="0">
                <a:solidFill>
                  <a:schemeClr val="tx1"/>
                </a:solidFill>
              </a:rPr>
              <a:t>RH individualisée et relation à l’usager</a:t>
            </a:r>
          </a:p>
          <a:p>
            <a:pPr marL="144000" lvl="0" indent="-144000">
              <a:lnSpc>
                <a:spcPts val="1000"/>
              </a:lnSpc>
              <a:buFont typeface="Wingdings" panose="05000000000000000000" pitchFamily="2" charset="2"/>
              <a:buChar char="§"/>
            </a:pPr>
            <a:r>
              <a:rPr lang="fr-FR" sz="1000" dirty="0">
                <a:solidFill>
                  <a:schemeClr val="tx1"/>
                </a:solidFill>
              </a:rPr>
              <a:t>Gestion administrative (affectation, congés, disponibilité,    changement de situation familiale, mobilité…) </a:t>
            </a:r>
          </a:p>
          <a:p>
            <a:pPr marL="144000" lvl="0" indent="-144000">
              <a:lnSpc>
                <a:spcPts val="1000"/>
              </a:lnSpc>
              <a:buFont typeface="Wingdings" panose="05000000000000000000" pitchFamily="2" charset="2"/>
              <a:buChar char="§"/>
            </a:pPr>
            <a:r>
              <a:rPr lang="fr-FR" sz="1000" dirty="0">
                <a:solidFill>
                  <a:schemeClr val="tx1"/>
                </a:solidFill>
              </a:rPr>
              <a:t>Gestion financière (traitement, indemnités, primes)</a:t>
            </a:r>
          </a:p>
        </p:txBody>
      </p:sp>
      <p:sp>
        <p:nvSpPr>
          <p:cNvPr id="24" name="Rectangle 23">
            <a:extLst>
              <a:ext uri="{FF2B5EF4-FFF2-40B4-BE49-F238E27FC236}">
                <a16:creationId xmlns:a16="http://schemas.microsoft.com/office/drawing/2014/main" id="{816532BD-8869-42D6-8439-C0FE4F9171F2}"/>
              </a:ext>
            </a:extLst>
          </p:cNvPr>
          <p:cNvSpPr/>
          <p:nvPr/>
        </p:nvSpPr>
        <p:spPr>
          <a:xfrm>
            <a:off x="4745466" y="1787431"/>
            <a:ext cx="1872000" cy="342000"/>
          </a:xfrm>
          <a:prstGeom prst="rect">
            <a:avLst/>
          </a:prstGeom>
          <a:noFill/>
          <a:ln w="9525">
            <a:solidFill>
              <a:schemeClr val="accent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2 </a:t>
            </a:r>
          </a:p>
          <a:p>
            <a:pPr algn="ctr"/>
            <a:r>
              <a:rPr lang="fr-FR" sz="1000" dirty="0">
                <a:solidFill>
                  <a:schemeClr val="tx1"/>
                </a:solidFill>
              </a:rPr>
              <a:t>Gestion des non-titulaires</a:t>
            </a:r>
          </a:p>
        </p:txBody>
      </p:sp>
      <p:sp>
        <p:nvSpPr>
          <p:cNvPr id="25" name="Rectangle 24">
            <a:extLst>
              <a:ext uri="{FF2B5EF4-FFF2-40B4-BE49-F238E27FC236}">
                <a16:creationId xmlns:a16="http://schemas.microsoft.com/office/drawing/2014/main" id="{D02EA375-8A8F-4FC4-9D4E-1A55B69B10CC}"/>
              </a:ext>
            </a:extLst>
          </p:cNvPr>
          <p:cNvSpPr/>
          <p:nvPr/>
        </p:nvSpPr>
        <p:spPr>
          <a:xfrm>
            <a:off x="6841737" y="2095679"/>
            <a:ext cx="1872000" cy="341325"/>
          </a:xfrm>
          <a:prstGeom prst="rect">
            <a:avLst/>
          </a:prstGeom>
          <a:noFill/>
          <a:ln w="9525">
            <a:solidFill>
              <a:srgbClr val="FFF7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4</a:t>
            </a:r>
          </a:p>
          <a:p>
            <a:pPr algn="ctr"/>
            <a:r>
              <a:rPr lang="fr-FR" sz="1000" dirty="0">
                <a:solidFill>
                  <a:schemeClr val="tx1"/>
                </a:solidFill>
              </a:rPr>
              <a:t>Gestion des PEPS </a:t>
            </a:r>
          </a:p>
        </p:txBody>
      </p:sp>
      <p:sp>
        <p:nvSpPr>
          <p:cNvPr id="27" name="Rectangle 26">
            <a:extLst>
              <a:ext uri="{FF2B5EF4-FFF2-40B4-BE49-F238E27FC236}">
                <a16:creationId xmlns:a16="http://schemas.microsoft.com/office/drawing/2014/main" id="{6F9AB65F-A6FA-4D77-B881-C69F3C907FEA}"/>
              </a:ext>
            </a:extLst>
          </p:cNvPr>
          <p:cNvSpPr/>
          <p:nvPr/>
        </p:nvSpPr>
        <p:spPr>
          <a:xfrm>
            <a:off x="6841736" y="2717234"/>
            <a:ext cx="1872000" cy="768748"/>
          </a:xfrm>
          <a:prstGeom prst="rect">
            <a:avLst/>
          </a:prstGeom>
          <a:noFill/>
          <a:ln w="9525">
            <a:solidFill>
              <a:srgbClr val="B8D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6</a:t>
            </a:r>
          </a:p>
          <a:p>
            <a:pPr algn="ctr"/>
            <a:r>
              <a:rPr lang="fr-FR" sz="1000" b="1" dirty="0">
                <a:solidFill>
                  <a:schemeClr val="tx1"/>
                </a:solidFill>
              </a:rPr>
              <a:t> </a:t>
            </a:r>
            <a:r>
              <a:rPr lang="fr-FR" sz="1000" dirty="0">
                <a:solidFill>
                  <a:schemeClr val="tx1"/>
                </a:solidFill>
              </a:rPr>
              <a:t>Gestion des certifiés, agrégés de lettres modernes et classiques, Histoire-Géographie</a:t>
            </a:r>
          </a:p>
        </p:txBody>
      </p:sp>
      <p:sp>
        <p:nvSpPr>
          <p:cNvPr id="28" name="Rectangle 27">
            <a:extLst>
              <a:ext uri="{FF2B5EF4-FFF2-40B4-BE49-F238E27FC236}">
                <a16:creationId xmlns:a16="http://schemas.microsoft.com/office/drawing/2014/main" id="{690CF3D4-0F87-4A37-9245-DB8CA86B4F8C}"/>
              </a:ext>
            </a:extLst>
          </p:cNvPr>
          <p:cNvSpPr/>
          <p:nvPr/>
        </p:nvSpPr>
        <p:spPr>
          <a:xfrm>
            <a:off x="4740967" y="3041936"/>
            <a:ext cx="1872000" cy="698655"/>
          </a:xfrm>
          <a:prstGeom prst="rect">
            <a:avLst/>
          </a:prstGeom>
          <a:noFill/>
          <a:ln w="9525">
            <a:solidFill>
              <a:srgbClr val="DACC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7 </a:t>
            </a:r>
          </a:p>
          <a:p>
            <a:pPr algn="ctr"/>
            <a:r>
              <a:rPr lang="fr-FR" sz="1000" b="1" dirty="0">
                <a:solidFill>
                  <a:schemeClr val="tx1"/>
                </a:solidFill>
              </a:rPr>
              <a:t> </a:t>
            </a:r>
            <a:r>
              <a:rPr lang="fr-FR" sz="1000" dirty="0">
                <a:solidFill>
                  <a:schemeClr val="tx1"/>
                </a:solidFill>
              </a:rPr>
              <a:t>Gestion des certifiés, agrégés de maths, physique, SVT, biochimie, informatique</a:t>
            </a:r>
          </a:p>
        </p:txBody>
      </p:sp>
      <p:sp>
        <p:nvSpPr>
          <p:cNvPr id="29" name="Rectangle 28">
            <a:extLst>
              <a:ext uri="{FF2B5EF4-FFF2-40B4-BE49-F238E27FC236}">
                <a16:creationId xmlns:a16="http://schemas.microsoft.com/office/drawing/2014/main" id="{EDFD31BB-00EF-4E61-BB3A-CF774D5B71EB}"/>
              </a:ext>
            </a:extLst>
          </p:cNvPr>
          <p:cNvSpPr/>
          <p:nvPr/>
        </p:nvSpPr>
        <p:spPr>
          <a:xfrm>
            <a:off x="6848883" y="3710756"/>
            <a:ext cx="1872000" cy="511021"/>
          </a:xfrm>
          <a:prstGeom prst="rect">
            <a:avLst/>
          </a:prstGeom>
          <a:noFill/>
          <a:ln w="9525">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8 </a:t>
            </a:r>
          </a:p>
          <a:p>
            <a:pPr algn="ctr"/>
            <a:r>
              <a:rPr lang="fr-FR" sz="1000" b="1" dirty="0">
                <a:solidFill>
                  <a:schemeClr val="tx1"/>
                </a:solidFill>
              </a:rPr>
              <a:t> </a:t>
            </a:r>
            <a:r>
              <a:rPr lang="fr-FR" sz="1000" dirty="0">
                <a:solidFill>
                  <a:schemeClr val="tx1"/>
                </a:solidFill>
              </a:rPr>
              <a:t>Gestion des certifiés, agrégés de langues</a:t>
            </a:r>
          </a:p>
        </p:txBody>
      </p:sp>
      <p:sp>
        <p:nvSpPr>
          <p:cNvPr id="30" name="Rectangle 29">
            <a:extLst>
              <a:ext uri="{FF2B5EF4-FFF2-40B4-BE49-F238E27FC236}">
                <a16:creationId xmlns:a16="http://schemas.microsoft.com/office/drawing/2014/main" id="{AFE37CBA-CF8F-41EC-8E6A-4CF99538063A}"/>
              </a:ext>
            </a:extLst>
          </p:cNvPr>
          <p:cNvSpPr/>
          <p:nvPr/>
        </p:nvSpPr>
        <p:spPr>
          <a:xfrm>
            <a:off x="4745466" y="3987777"/>
            <a:ext cx="1872000" cy="638495"/>
          </a:xfrm>
          <a:prstGeom prst="rect">
            <a:avLst/>
          </a:prstGeom>
          <a:noFill/>
          <a:ln w="9525">
            <a:solidFill>
              <a:srgbClr val="FFD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DPE 9</a:t>
            </a:r>
          </a:p>
          <a:p>
            <a:pPr algn="ctr"/>
            <a:r>
              <a:rPr lang="fr-FR" sz="1000" dirty="0">
                <a:solidFill>
                  <a:schemeClr val="tx1"/>
                </a:solidFill>
              </a:rPr>
              <a:t>Gestion des certifiés, agrégés des autres disciplines</a:t>
            </a:r>
            <a:br>
              <a:rPr lang="fr-FR" sz="1000" dirty="0">
                <a:solidFill>
                  <a:schemeClr val="tx1"/>
                </a:solidFill>
              </a:rPr>
            </a:br>
            <a:r>
              <a:rPr lang="fr-FR" sz="1000" dirty="0">
                <a:solidFill>
                  <a:schemeClr val="tx1"/>
                </a:solidFill>
              </a:rPr>
              <a:t>CPE, PSYEN</a:t>
            </a:r>
          </a:p>
        </p:txBody>
      </p:sp>
      <p:cxnSp>
        <p:nvCxnSpPr>
          <p:cNvPr id="33" name="Connecteur droit 32">
            <a:extLst>
              <a:ext uri="{FF2B5EF4-FFF2-40B4-BE49-F238E27FC236}">
                <a16:creationId xmlns:a16="http://schemas.microsoft.com/office/drawing/2014/main" id="{2421482B-A6C3-483E-824F-8D565EDAA0E3}"/>
              </a:ext>
            </a:extLst>
          </p:cNvPr>
          <p:cNvCxnSpPr>
            <a:cxnSpLocks/>
          </p:cNvCxnSpPr>
          <p:nvPr/>
        </p:nvCxnSpPr>
        <p:spPr>
          <a:xfrm>
            <a:off x="4501685" y="785858"/>
            <a:ext cx="0" cy="511739"/>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34" name="Connecteur droit 33">
            <a:extLst>
              <a:ext uri="{FF2B5EF4-FFF2-40B4-BE49-F238E27FC236}">
                <a16:creationId xmlns:a16="http://schemas.microsoft.com/office/drawing/2014/main" id="{DEBDB88D-E5D1-4B14-9F15-B91ECFD0F043}"/>
              </a:ext>
            </a:extLst>
          </p:cNvPr>
          <p:cNvCxnSpPr>
            <a:cxnSpLocks/>
          </p:cNvCxnSpPr>
          <p:nvPr/>
        </p:nvCxnSpPr>
        <p:spPr>
          <a:xfrm>
            <a:off x="3061525" y="1649991"/>
            <a:ext cx="0" cy="2592287"/>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36" name="Connecteur droit 35">
            <a:extLst>
              <a:ext uri="{FF2B5EF4-FFF2-40B4-BE49-F238E27FC236}">
                <a16:creationId xmlns:a16="http://schemas.microsoft.com/office/drawing/2014/main" id="{84245DEE-EA70-4F4B-8104-1CCBF6E85318}"/>
              </a:ext>
            </a:extLst>
          </p:cNvPr>
          <p:cNvCxnSpPr>
            <a:cxnSpLocks/>
          </p:cNvCxnSpPr>
          <p:nvPr/>
        </p:nvCxnSpPr>
        <p:spPr>
          <a:xfrm>
            <a:off x="6720771" y="1649990"/>
            <a:ext cx="1820" cy="2657035"/>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38" name="Connecteur droit 37">
            <a:extLst>
              <a:ext uri="{FF2B5EF4-FFF2-40B4-BE49-F238E27FC236}">
                <a16:creationId xmlns:a16="http://schemas.microsoft.com/office/drawing/2014/main" id="{E7645F68-ACC0-4E86-ADE4-7FD63278FD32}"/>
              </a:ext>
            </a:extLst>
          </p:cNvPr>
          <p:cNvCxnSpPr>
            <a:cxnSpLocks/>
            <a:stCxn id="21" idx="3"/>
            <a:endCxn id="23" idx="1"/>
          </p:cNvCxnSpPr>
          <p:nvPr/>
        </p:nvCxnSpPr>
        <p:spPr>
          <a:xfrm flipV="1">
            <a:off x="4285661" y="1282779"/>
            <a:ext cx="459805"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41" name="Connecteur droit 40">
            <a:extLst>
              <a:ext uri="{FF2B5EF4-FFF2-40B4-BE49-F238E27FC236}">
                <a16:creationId xmlns:a16="http://schemas.microsoft.com/office/drawing/2014/main" id="{EFD68F0E-1B0E-4A31-BC74-E28676DC4996}"/>
              </a:ext>
            </a:extLst>
          </p:cNvPr>
          <p:cNvCxnSpPr>
            <a:cxnSpLocks/>
          </p:cNvCxnSpPr>
          <p:nvPr/>
        </p:nvCxnSpPr>
        <p:spPr>
          <a:xfrm>
            <a:off x="2639307" y="2266342"/>
            <a:ext cx="422218"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43" name="Connecteur droit 42">
            <a:extLst>
              <a:ext uri="{FF2B5EF4-FFF2-40B4-BE49-F238E27FC236}">
                <a16:creationId xmlns:a16="http://schemas.microsoft.com/office/drawing/2014/main" id="{505BD25A-D1BD-4C6D-AB03-EEE858B6AB9B}"/>
              </a:ext>
            </a:extLst>
          </p:cNvPr>
          <p:cNvCxnSpPr>
            <a:cxnSpLocks/>
          </p:cNvCxnSpPr>
          <p:nvPr/>
        </p:nvCxnSpPr>
        <p:spPr>
          <a:xfrm>
            <a:off x="2639307" y="3206567"/>
            <a:ext cx="422218"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44" name="Connecteur droit 43">
            <a:extLst>
              <a:ext uri="{FF2B5EF4-FFF2-40B4-BE49-F238E27FC236}">
                <a16:creationId xmlns:a16="http://schemas.microsoft.com/office/drawing/2014/main" id="{C3931DB5-0F98-48A2-ACA2-74387E615FD4}"/>
              </a:ext>
            </a:extLst>
          </p:cNvPr>
          <p:cNvCxnSpPr>
            <a:cxnSpLocks/>
          </p:cNvCxnSpPr>
          <p:nvPr/>
        </p:nvCxnSpPr>
        <p:spPr>
          <a:xfrm>
            <a:off x="2640924" y="4242278"/>
            <a:ext cx="439200"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52" name="Connecteur droit 51">
            <a:extLst>
              <a:ext uri="{FF2B5EF4-FFF2-40B4-BE49-F238E27FC236}">
                <a16:creationId xmlns:a16="http://schemas.microsoft.com/office/drawing/2014/main" id="{72C83960-6089-42EA-A661-D80D46F8320F}"/>
              </a:ext>
            </a:extLst>
          </p:cNvPr>
          <p:cNvCxnSpPr>
            <a:cxnSpLocks/>
          </p:cNvCxnSpPr>
          <p:nvPr/>
        </p:nvCxnSpPr>
        <p:spPr>
          <a:xfrm>
            <a:off x="6612967" y="1958431"/>
            <a:ext cx="107804"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55" name="Connecteur droit 54">
            <a:extLst>
              <a:ext uri="{FF2B5EF4-FFF2-40B4-BE49-F238E27FC236}">
                <a16:creationId xmlns:a16="http://schemas.microsoft.com/office/drawing/2014/main" id="{D6670899-AB90-4DE3-8E97-71E7495835BD}"/>
              </a:ext>
            </a:extLst>
          </p:cNvPr>
          <p:cNvCxnSpPr>
            <a:cxnSpLocks/>
          </p:cNvCxnSpPr>
          <p:nvPr/>
        </p:nvCxnSpPr>
        <p:spPr>
          <a:xfrm>
            <a:off x="6621791" y="2586094"/>
            <a:ext cx="100800"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56" name="Connecteur droit 55">
            <a:extLst>
              <a:ext uri="{FF2B5EF4-FFF2-40B4-BE49-F238E27FC236}">
                <a16:creationId xmlns:a16="http://schemas.microsoft.com/office/drawing/2014/main" id="{0B274DCF-11F0-48F2-B4DC-B4DF4E8D7527}"/>
              </a:ext>
            </a:extLst>
          </p:cNvPr>
          <p:cNvCxnSpPr>
            <a:cxnSpLocks/>
          </p:cNvCxnSpPr>
          <p:nvPr/>
        </p:nvCxnSpPr>
        <p:spPr>
          <a:xfrm>
            <a:off x="6626129" y="3450190"/>
            <a:ext cx="94642"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57" name="Connecteur droit 56">
            <a:extLst>
              <a:ext uri="{FF2B5EF4-FFF2-40B4-BE49-F238E27FC236}">
                <a16:creationId xmlns:a16="http://schemas.microsoft.com/office/drawing/2014/main" id="{BC4DA7DD-A768-414B-8BBA-9A88DD7B7C05}"/>
              </a:ext>
            </a:extLst>
          </p:cNvPr>
          <p:cNvCxnSpPr>
            <a:cxnSpLocks/>
            <a:stCxn id="30" idx="3"/>
          </p:cNvCxnSpPr>
          <p:nvPr/>
        </p:nvCxnSpPr>
        <p:spPr>
          <a:xfrm>
            <a:off x="6617466" y="4307025"/>
            <a:ext cx="103303"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58" name="Connecteur droit 57">
            <a:extLst>
              <a:ext uri="{FF2B5EF4-FFF2-40B4-BE49-F238E27FC236}">
                <a16:creationId xmlns:a16="http://schemas.microsoft.com/office/drawing/2014/main" id="{4F60CC89-9325-42B0-88DD-B882B9AE8B22}"/>
              </a:ext>
            </a:extLst>
          </p:cNvPr>
          <p:cNvCxnSpPr>
            <a:cxnSpLocks/>
          </p:cNvCxnSpPr>
          <p:nvPr/>
        </p:nvCxnSpPr>
        <p:spPr>
          <a:xfrm>
            <a:off x="6720771" y="3888621"/>
            <a:ext cx="120966"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59" name="Connecteur droit 58">
            <a:extLst>
              <a:ext uri="{FF2B5EF4-FFF2-40B4-BE49-F238E27FC236}">
                <a16:creationId xmlns:a16="http://schemas.microsoft.com/office/drawing/2014/main" id="{17EAEB1D-6289-486D-9F99-25FDA1E119FE}"/>
              </a:ext>
            </a:extLst>
          </p:cNvPr>
          <p:cNvCxnSpPr>
            <a:cxnSpLocks/>
          </p:cNvCxnSpPr>
          <p:nvPr/>
        </p:nvCxnSpPr>
        <p:spPr>
          <a:xfrm>
            <a:off x="6740882" y="3075806"/>
            <a:ext cx="108000" cy="0"/>
          </a:xfrm>
          <a:prstGeom prst="line">
            <a:avLst/>
          </a:prstGeom>
          <a:ln w="9525"/>
          <a:effectLst/>
        </p:spPr>
        <p:style>
          <a:lnRef idx="2">
            <a:schemeClr val="dk1"/>
          </a:lnRef>
          <a:fillRef idx="0">
            <a:schemeClr val="dk1"/>
          </a:fillRef>
          <a:effectRef idx="1">
            <a:schemeClr val="dk1"/>
          </a:effectRef>
          <a:fontRef idx="minor">
            <a:schemeClr val="tx1"/>
          </a:fontRef>
        </p:style>
      </p:cxnSp>
      <p:cxnSp>
        <p:nvCxnSpPr>
          <p:cNvPr id="60" name="Connecteur droit 59">
            <a:extLst>
              <a:ext uri="{FF2B5EF4-FFF2-40B4-BE49-F238E27FC236}">
                <a16:creationId xmlns:a16="http://schemas.microsoft.com/office/drawing/2014/main" id="{0D87588E-DDC4-48DC-A68A-032640BB3E97}"/>
              </a:ext>
            </a:extLst>
          </p:cNvPr>
          <p:cNvCxnSpPr>
            <a:cxnSpLocks/>
          </p:cNvCxnSpPr>
          <p:nvPr/>
        </p:nvCxnSpPr>
        <p:spPr>
          <a:xfrm>
            <a:off x="6720769" y="2220481"/>
            <a:ext cx="107804" cy="0"/>
          </a:xfrm>
          <a:prstGeom prst="line">
            <a:avLst/>
          </a:prstGeom>
          <a:ln w="9525"/>
          <a:effectLst/>
        </p:spPr>
        <p:style>
          <a:lnRef idx="2">
            <a:schemeClr val="dk1"/>
          </a:lnRef>
          <a:fillRef idx="0">
            <a:schemeClr val="dk1"/>
          </a:fillRef>
          <a:effectRef idx="1">
            <a:schemeClr val="dk1"/>
          </a:effectRef>
          <a:fontRef idx="minor">
            <a:schemeClr val="tx1"/>
          </a:fontRef>
        </p:style>
      </p:cxnSp>
      <p:sp>
        <p:nvSpPr>
          <p:cNvPr id="3" name="Espace réservé du numéro de diapositive 2">
            <a:extLst>
              <a:ext uri="{FF2B5EF4-FFF2-40B4-BE49-F238E27FC236}">
                <a16:creationId xmlns:a16="http://schemas.microsoft.com/office/drawing/2014/main" id="{F950B934-7CE9-649A-D0C7-CCFB8684C91C}"/>
              </a:ext>
            </a:extLst>
          </p:cNvPr>
          <p:cNvSpPr>
            <a:spLocks noGrp="1"/>
          </p:cNvSpPr>
          <p:nvPr>
            <p:ph type="sldNum" sz="quarter" idx="7"/>
          </p:nvPr>
        </p:nvSpPr>
        <p:spPr/>
        <p:txBody>
          <a:bodyPr/>
          <a:lstStyle/>
          <a:p>
            <a:fld id="{B6F15528-21DE-4FAA-801E-634DDDAF4B2B}" type="slidenum">
              <a:rPr lang="fr-FR" smtClean="0"/>
              <a:t>3</a:t>
            </a:fld>
            <a:endParaRPr lang="fr-FR"/>
          </a:p>
        </p:txBody>
      </p:sp>
    </p:spTree>
    <p:extLst>
      <p:ext uri="{BB962C8B-B14F-4D97-AF65-F5344CB8AC3E}">
        <p14:creationId xmlns:p14="http://schemas.microsoft.com/office/powerpoint/2010/main" val="3082670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2211710"/>
            <a:ext cx="8244448" cy="503976"/>
          </a:xfrm>
        </p:spPr>
        <p:txBody>
          <a:bodyPr/>
          <a:lstStyle/>
          <a:p>
            <a:r>
              <a:rPr lang="fr-FR" sz="2400" dirty="0">
                <a:cs typeface="Calibri" panose="020F0502020204030204" pitchFamily="34" charset="0"/>
              </a:rPr>
              <a:t>II . Présentation du mouvement intra-académique </a:t>
            </a: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br>
              <a:rPr lang="fr-FR" sz="1800" dirty="0">
                <a:cs typeface="Calibri" panose="020F0502020204030204" pitchFamily="34" charset="0"/>
              </a:rPr>
            </a:br>
            <a:r>
              <a:rPr lang="fr-FR" sz="1800" dirty="0">
                <a:cs typeface="Calibri" panose="020F0502020204030204" pitchFamily="34" charset="0"/>
              </a:rPr>
              <a:t>Marie-Eve SABOT– </a:t>
            </a:r>
            <a:r>
              <a:rPr lang="fr-FR" sz="1800" b="0" dirty="0">
                <a:cs typeface="Calibri" panose="020F0502020204030204" pitchFamily="34" charset="0"/>
              </a:rPr>
              <a:t>Coordonnatrice mouvement et cheffe de la DPE 3</a:t>
            </a:r>
            <a:br>
              <a:rPr lang="fr-FR" sz="1800" b="0" dirty="0">
                <a:cs typeface="Calibri" panose="020F0502020204030204" pitchFamily="34" charset="0"/>
              </a:rPr>
            </a:br>
            <a:r>
              <a:rPr lang="fr-FR" sz="1800" dirty="0">
                <a:cs typeface="Calibri" panose="020F0502020204030204" pitchFamily="34" charset="0"/>
              </a:rPr>
              <a:t>Séverine LABLANCHE </a:t>
            </a:r>
            <a:r>
              <a:rPr lang="fr-FR" sz="1800" b="0" dirty="0">
                <a:cs typeface="Calibri" panose="020F0502020204030204" pitchFamily="34" charset="0"/>
              </a:rPr>
              <a:t>– Adjointe à la cheffe de la DPE 3</a:t>
            </a:r>
            <a:br>
              <a:rPr lang="fr-FR" sz="1800" b="0" dirty="0">
                <a:cs typeface="Calibri" panose="020F0502020204030204" pitchFamily="34" charset="0"/>
              </a:rPr>
            </a:br>
            <a:br>
              <a:rPr lang="fr-FR" sz="1800" dirty="0">
                <a:cs typeface="Calibri" panose="020F0502020204030204" pitchFamily="34" charset="0"/>
              </a:rPr>
            </a:br>
            <a:endParaRPr lang="fr-FR" sz="1800" dirty="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4A352144-FEC7-0DAD-9C7D-9D19989C3584}"/>
              </a:ext>
            </a:extLst>
          </p:cNvPr>
          <p:cNvSpPr>
            <a:spLocks noGrp="1"/>
          </p:cNvSpPr>
          <p:nvPr>
            <p:ph type="sldNum" sz="quarter" idx="12"/>
          </p:nvPr>
        </p:nvSpPr>
        <p:spPr/>
        <p:txBody>
          <a:bodyPr/>
          <a:lstStyle/>
          <a:p>
            <a:fld id="{733122C9-A0B9-462F-8757-0847AD287B63}" type="slidenum">
              <a:rPr lang="fr-FR" smtClean="0"/>
              <a:pPr/>
              <a:t>4</a:t>
            </a:fld>
            <a:endParaRPr lang="fr-FR" dirty="0"/>
          </a:p>
        </p:txBody>
      </p:sp>
    </p:spTree>
    <p:extLst>
      <p:ext uri="{BB962C8B-B14F-4D97-AF65-F5344CB8AC3E}">
        <p14:creationId xmlns:p14="http://schemas.microsoft.com/office/powerpoint/2010/main" val="3545952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98EF9-44B6-4C03-8639-F0E1687E3FF9}"/>
              </a:ext>
            </a:extLst>
          </p:cNvPr>
          <p:cNvSpPr>
            <a:spLocks noGrp="1"/>
          </p:cNvSpPr>
          <p:nvPr>
            <p:ph type="title"/>
          </p:nvPr>
        </p:nvSpPr>
        <p:spPr>
          <a:xfrm>
            <a:off x="2178520" y="267495"/>
            <a:ext cx="6623800" cy="360001"/>
          </a:xfrm>
        </p:spPr>
        <p:txBody>
          <a:bodyPr/>
          <a:lstStyle/>
          <a:p>
            <a:pPr algn="r"/>
            <a:r>
              <a:rPr lang="fr-FR" sz="1800" dirty="0">
                <a:cs typeface="Calibri" panose="020F0502020204030204" pitchFamily="34" charset="0"/>
              </a:rPr>
              <a:t>Introduction</a:t>
            </a:r>
          </a:p>
        </p:txBody>
      </p:sp>
      <p:sp>
        <p:nvSpPr>
          <p:cNvPr id="6" name="ZoneTexte 5">
            <a:extLst>
              <a:ext uri="{FF2B5EF4-FFF2-40B4-BE49-F238E27FC236}">
                <a16:creationId xmlns:a16="http://schemas.microsoft.com/office/drawing/2014/main" id="{6BE99D20-D2CF-4AFF-8B19-1FE9C3F84859}"/>
              </a:ext>
            </a:extLst>
          </p:cNvPr>
          <p:cNvSpPr txBox="1"/>
          <p:nvPr/>
        </p:nvSpPr>
        <p:spPr>
          <a:xfrm>
            <a:off x="360000" y="746317"/>
            <a:ext cx="8424000" cy="461665"/>
          </a:xfrm>
          <a:prstGeom prst="rect">
            <a:avLst/>
          </a:prstGeom>
          <a:noFill/>
        </p:spPr>
        <p:txBody>
          <a:bodyPr wrap="square" rtlCol="0">
            <a:spAutoFit/>
          </a:bodyPr>
          <a:lstStyle/>
          <a:p>
            <a:pPr algn="just"/>
            <a:r>
              <a:rPr lang="fr-FR" sz="1200" dirty="0">
                <a:latin typeface="+mj-lt"/>
                <a:cs typeface="Calibri" panose="020F0502020204030204" pitchFamily="34" charset="0"/>
              </a:rPr>
              <a:t>Le mouvement constitue une seule et même opération qui se décline en deux phases.</a:t>
            </a:r>
          </a:p>
          <a:p>
            <a:pPr algn="just"/>
            <a:r>
              <a:rPr lang="fr-FR" sz="1200" dirty="0">
                <a:latin typeface="+mj-lt"/>
                <a:cs typeface="Calibri" panose="020F0502020204030204" pitchFamily="34" charset="0"/>
              </a:rPr>
              <a:t>Si vous êtes stagiaire, il vous permet d’obtenir une première affectation en tant que titulaire à la rentrée 2026.</a:t>
            </a:r>
          </a:p>
        </p:txBody>
      </p:sp>
      <p:sp>
        <p:nvSpPr>
          <p:cNvPr id="4" name="Rectangle 3">
            <a:extLst>
              <a:ext uri="{FF2B5EF4-FFF2-40B4-BE49-F238E27FC236}">
                <a16:creationId xmlns:a16="http://schemas.microsoft.com/office/drawing/2014/main" id="{885E7F1D-CA15-4400-B521-DDFA2399CFFD}"/>
              </a:ext>
            </a:extLst>
          </p:cNvPr>
          <p:cNvSpPr/>
          <p:nvPr/>
        </p:nvSpPr>
        <p:spPr>
          <a:xfrm>
            <a:off x="611560" y="1491630"/>
            <a:ext cx="7920878" cy="5382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873E00D8-6DA9-4D2E-8466-0E3B42ADEDCF}"/>
              </a:ext>
            </a:extLst>
          </p:cNvPr>
          <p:cNvSpPr/>
          <p:nvPr/>
        </p:nvSpPr>
        <p:spPr>
          <a:xfrm>
            <a:off x="611560" y="2283718"/>
            <a:ext cx="7920878"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6463FD56-D69C-4B57-A382-2E769FF9C3A6}"/>
              </a:ext>
            </a:extLst>
          </p:cNvPr>
          <p:cNvSpPr/>
          <p:nvPr/>
        </p:nvSpPr>
        <p:spPr>
          <a:xfrm>
            <a:off x="611560" y="3923066"/>
            <a:ext cx="7920879"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CED5A448-30CA-479B-ADCF-3AF5A91C03ED}"/>
              </a:ext>
            </a:extLst>
          </p:cNvPr>
          <p:cNvSpPr/>
          <p:nvPr/>
        </p:nvSpPr>
        <p:spPr>
          <a:xfrm>
            <a:off x="1735950" y="2212110"/>
            <a:ext cx="6502328" cy="276999"/>
          </a:xfrm>
          <a:prstGeom prst="rect">
            <a:avLst/>
          </a:prstGeom>
        </p:spPr>
        <p:txBody>
          <a:bodyPr wrap="square">
            <a:spAutoFit/>
          </a:bodyPr>
          <a:lstStyle/>
          <a:p>
            <a:pPr lvl="0"/>
            <a:r>
              <a:rPr lang="fr-FR" sz="1200" dirty="0">
                <a:latin typeface="+mj-lt"/>
                <a:cs typeface="Calibri" panose="020F0502020204030204" pitchFamily="34" charset="0"/>
              </a:rPr>
              <a:t>Résultats de l’INTER/SPEN/POP = affectation en académie (11 mars 2026)</a:t>
            </a:r>
            <a:endParaRPr lang="fr-FR" sz="1200" dirty="0">
              <a:latin typeface="+mj-lt"/>
            </a:endParaRPr>
          </a:p>
        </p:txBody>
      </p:sp>
      <p:sp>
        <p:nvSpPr>
          <p:cNvPr id="21" name="Rectangle 20">
            <a:extLst>
              <a:ext uri="{FF2B5EF4-FFF2-40B4-BE49-F238E27FC236}">
                <a16:creationId xmlns:a16="http://schemas.microsoft.com/office/drawing/2014/main" id="{F6D8947D-F15C-4145-A232-54717A0B3F11}"/>
              </a:ext>
            </a:extLst>
          </p:cNvPr>
          <p:cNvSpPr/>
          <p:nvPr/>
        </p:nvSpPr>
        <p:spPr>
          <a:xfrm>
            <a:off x="1738118" y="3279576"/>
            <a:ext cx="6790359" cy="461665"/>
          </a:xfrm>
          <a:prstGeom prst="rect">
            <a:avLst/>
          </a:prstGeom>
        </p:spPr>
        <p:txBody>
          <a:bodyPr wrap="square">
            <a:spAutoFit/>
          </a:bodyPr>
          <a:lstStyle/>
          <a:p>
            <a:pPr lvl="0" defTabSz="622300">
              <a:spcBef>
                <a:spcPct val="0"/>
              </a:spcBef>
              <a:defRPr/>
            </a:pPr>
            <a:r>
              <a:rPr lang="fr-FR" sz="1200" dirty="0">
                <a:latin typeface="+mj-lt"/>
                <a:ea typeface="Arial"/>
                <a:cs typeface="Arial"/>
              </a:rPr>
              <a:t>Résultats de l’INTRA/SPEA = affectation en établissement ou sur zone de remplacement </a:t>
            </a:r>
          </a:p>
          <a:p>
            <a:pPr lvl="0" defTabSz="622300">
              <a:spcBef>
                <a:spcPct val="0"/>
              </a:spcBef>
              <a:defRPr/>
            </a:pPr>
            <a:r>
              <a:rPr lang="fr-FR" sz="1200" dirty="0">
                <a:latin typeface="+mj-lt"/>
                <a:ea typeface="Arial"/>
                <a:cs typeface="Arial"/>
              </a:rPr>
              <a:t>(5 juin 2026)</a:t>
            </a:r>
          </a:p>
        </p:txBody>
      </p:sp>
      <p:sp>
        <p:nvSpPr>
          <p:cNvPr id="27" name="Rectangle 26">
            <a:extLst>
              <a:ext uri="{FF2B5EF4-FFF2-40B4-BE49-F238E27FC236}">
                <a16:creationId xmlns:a16="http://schemas.microsoft.com/office/drawing/2014/main" id="{4A68E8BF-6772-4F8F-8402-694CB098BCD5}"/>
              </a:ext>
            </a:extLst>
          </p:cNvPr>
          <p:cNvSpPr/>
          <p:nvPr/>
        </p:nvSpPr>
        <p:spPr>
          <a:xfrm>
            <a:off x="611560" y="2627943"/>
            <a:ext cx="7920878" cy="5382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113FD63D-6806-48B7-A9ED-82000D687F6C}"/>
              </a:ext>
            </a:extLst>
          </p:cNvPr>
          <p:cNvSpPr/>
          <p:nvPr/>
        </p:nvSpPr>
        <p:spPr>
          <a:xfrm>
            <a:off x="1763689" y="2767797"/>
            <a:ext cx="2832378" cy="258532"/>
          </a:xfrm>
          <a:prstGeom prst="rect">
            <a:avLst/>
          </a:prstGeom>
        </p:spPr>
        <p:txBody>
          <a:bodyPr wrap="none">
            <a:spAutoFit/>
          </a:bodyPr>
          <a:lstStyle/>
          <a:p>
            <a:pPr lvl="0" defTabSz="622300">
              <a:lnSpc>
                <a:spcPct val="90000"/>
              </a:lnSpc>
              <a:spcBef>
                <a:spcPct val="0"/>
              </a:spcBef>
              <a:spcAft>
                <a:spcPct val="35000"/>
              </a:spcAft>
              <a:defRPr/>
            </a:pPr>
            <a:r>
              <a:rPr lang="fr-FR" sz="1200" dirty="0">
                <a:latin typeface="+mj-lt"/>
                <a:ea typeface="Arial"/>
                <a:cs typeface="Arial"/>
              </a:rPr>
              <a:t>Mouvement INTRA/SPEA (mars à juin)</a:t>
            </a:r>
          </a:p>
        </p:txBody>
      </p:sp>
      <p:sp>
        <p:nvSpPr>
          <p:cNvPr id="18" name="Rectangle 17">
            <a:extLst>
              <a:ext uri="{FF2B5EF4-FFF2-40B4-BE49-F238E27FC236}">
                <a16:creationId xmlns:a16="http://schemas.microsoft.com/office/drawing/2014/main" id="{8A7A98E1-128A-4D2E-BD80-0E0773186EAB}"/>
              </a:ext>
            </a:extLst>
          </p:cNvPr>
          <p:cNvSpPr/>
          <p:nvPr/>
        </p:nvSpPr>
        <p:spPr>
          <a:xfrm>
            <a:off x="1763688" y="1641300"/>
            <a:ext cx="5814379" cy="258532"/>
          </a:xfrm>
          <a:prstGeom prst="rect">
            <a:avLst/>
          </a:prstGeom>
        </p:spPr>
        <p:txBody>
          <a:bodyPr wrap="square">
            <a:spAutoFit/>
          </a:bodyPr>
          <a:lstStyle/>
          <a:p>
            <a:pPr lvl="0" defTabSz="622300">
              <a:lnSpc>
                <a:spcPct val="90000"/>
              </a:lnSpc>
              <a:spcBef>
                <a:spcPct val="0"/>
              </a:spcBef>
              <a:spcAft>
                <a:spcPct val="35000"/>
              </a:spcAft>
            </a:pPr>
            <a:r>
              <a:rPr lang="fr-FR" sz="1200" dirty="0">
                <a:latin typeface="+mj-lt"/>
              </a:rPr>
              <a:t>Mouvement INTER/SPEN/POP (novembre à mars)</a:t>
            </a:r>
          </a:p>
        </p:txBody>
      </p:sp>
      <p:sp>
        <p:nvSpPr>
          <p:cNvPr id="33" name="Rectangle 32">
            <a:extLst>
              <a:ext uri="{FF2B5EF4-FFF2-40B4-BE49-F238E27FC236}">
                <a16:creationId xmlns:a16="http://schemas.microsoft.com/office/drawing/2014/main" id="{504A84C4-0BCB-4428-BDA1-AF0FF75FD1FE}"/>
              </a:ext>
            </a:extLst>
          </p:cNvPr>
          <p:cNvSpPr/>
          <p:nvPr/>
        </p:nvSpPr>
        <p:spPr>
          <a:xfrm>
            <a:off x="607599" y="3833676"/>
            <a:ext cx="7920878" cy="5382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a:extLst>
              <a:ext uri="{FF2B5EF4-FFF2-40B4-BE49-F238E27FC236}">
                <a16:creationId xmlns:a16="http://schemas.microsoft.com/office/drawing/2014/main" id="{B2DECFD9-AED7-4B90-8DAE-2ECD292C62B3}"/>
              </a:ext>
            </a:extLst>
          </p:cNvPr>
          <p:cNvCxnSpPr>
            <a:cxnSpLocks/>
          </p:cNvCxnSpPr>
          <p:nvPr/>
        </p:nvCxnSpPr>
        <p:spPr>
          <a:xfrm>
            <a:off x="1185808" y="1495581"/>
            <a:ext cx="0" cy="2876336"/>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 name="Ellipse 13">
            <a:extLst>
              <a:ext uri="{FF2B5EF4-FFF2-40B4-BE49-F238E27FC236}">
                <a16:creationId xmlns:a16="http://schemas.microsoft.com/office/drawing/2014/main" id="{57FC4542-A0B6-4993-B5F6-960D6493C0F6}"/>
              </a:ext>
            </a:extLst>
          </p:cNvPr>
          <p:cNvSpPr/>
          <p:nvPr/>
        </p:nvSpPr>
        <p:spPr>
          <a:xfrm>
            <a:off x="971600" y="1555916"/>
            <a:ext cx="432048" cy="421545"/>
          </a:xfrm>
          <a:prstGeom prst="ellipse">
            <a:avLst/>
          </a:prstGeom>
          <a:solidFill>
            <a:srgbClr val="FFC6CA"/>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CF90D949-9EAF-4EA9-9CC4-4F50736E342F}"/>
              </a:ext>
            </a:extLst>
          </p:cNvPr>
          <p:cNvSpPr txBox="1"/>
          <p:nvPr/>
        </p:nvSpPr>
        <p:spPr>
          <a:xfrm>
            <a:off x="1078171" y="1591119"/>
            <a:ext cx="72002" cy="369332"/>
          </a:xfrm>
          <a:prstGeom prst="rect">
            <a:avLst/>
          </a:prstGeom>
          <a:solidFill>
            <a:srgbClr val="FFC6CA"/>
          </a:solidFill>
        </p:spPr>
        <p:txBody>
          <a:bodyPr wrap="square" rtlCol="0">
            <a:spAutoFit/>
          </a:bodyPr>
          <a:lstStyle/>
          <a:p>
            <a:r>
              <a:rPr lang="fr-FR" b="1" dirty="0">
                <a:latin typeface="+mj-lt"/>
              </a:rPr>
              <a:t>1</a:t>
            </a:r>
          </a:p>
        </p:txBody>
      </p:sp>
      <p:sp>
        <p:nvSpPr>
          <p:cNvPr id="26" name="Ellipse 25">
            <a:extLst>
              <a:ext uri="{FF2B5EF4-FFF2-40B4-BE49-F238E27FC236}">
                <a16:creationId xmlns:a16="http://schemas.microsoft.com/office/drawing/2014/main" id="{DC73C951-9D9F-4D36-95AD-915F93CE6769}"/>
              </a:ext>
            </a:extLst>
          </p:cNvPr>
          <p:cNvSpPr/>
          <p:nvPr/>
        </p:nvSpPr>
        <p:spPr>
          <a:xfrm>
            <a:off x="971600" y="2133546"/>
            <a:ext cx="432048" cy="421545"/>
          </a:xfrm>
          <a:prstGeom prst="ellipse">
            <a:avLst/>
          </a:prstGeom>
          <a:solidFill>
            <a:srgbClr val="FFF7CC"/>
          </a:solidFill>
          <a:ln>
            <a:solidFill>
              <a:srgbClr val="FFF7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59C0FCE4-33B0-414D-B0D8-83A941697362}"/>
              </a:ext>
            </a:extLst>
          </p:cNvPr>
          <p:cNvSpPr txBox="1"/>
          <p:nvPr/>
        </p:nvSpPr>
        <p:spPr>
          <a:xfrm>
            <a:off x="1041792" y="2145219"/>
            <a:ext cx="288032" cy="369332"/>
          </a:xfrm>
          <a:prstGeom prst="rect">
            <a:avLst/>
          </a:prstGeom>
          <a:noFill/>
        </p:spPr>
        <p:txBody>
          <a:bodyPr wrap="square" rtlCol="0">
            <a:spAutoFit/>
          </a:bodyPr>
          <a:lstStyle/>
          <a:p>
            <a:r>
              <a:rPr lang="fr-FR" b="1" dirty="0">
                <a:latin typeface="+mj-lt"/>
              </a:rPr>
              <a:t>2</a:t>
            </a:r>
          </a:p>
        </p:txBody>
      </p:sp>
      <p:sp>
        <p:nvSpPr>
          <p:cNvPr id="29" name="Ellipse 28">
            <a:extLst>
              <a:ext uri="{FF2B5EF4-FFF2-40B4-BE49-F238E27FC236}">
                <a16:creationId xmlns:a16="http://schemas.microsoft.com/office/drawing/2014/main" id="{FA444A63-D2F0-44A0-8594-638581F7B2F3}"/>
              </a:ext>
            </a:extLst>
          </p:cNvPr>
          <p:cNvSpPr/>
          <p:nvPr/>
        </p:nvSpPr>
        <p:spPr>
          <a:xfrm>
            <a:off x="971600" y="2686290"/>
            <a:ext cx="432048" cy="421545"/>
          </a:xfrm>
          <a:prstGeom prst="ellipse">
            <a:avLst/>
          </a:prstGeom>
          <a:solidFill>
            <a:srgbClr val="C6C6EA"/>
          </a:solidFill>
          <a:ln>
            <a:solidFill>
              <a:srgbClr val="C6C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D15281E3-F895-4D64-ADD9-7B2D6A13B689}"/>
              </a:ext>
            </a:extLst>
          </p:cNvPr>
          <p:cNvSpPr txBox="1"/>
          <p:nvPr/>
        </p:nvSpPr>
        <p:spPr>
          <a:xfrm>
            <a:off x="1073710" y="2699887"/>
            <a:ext cx="112098" cy="369332"/>
          </a:xfrm>
          <a:prstGeom prst="rect">
            <a:avLst/>
          </a:prstGeom>
          <a:solidFill>
            <a:srgbClr val="C6C6EA"/>
          </a:solidFill>
        </p:spPr>
        <p:txBody>
          <a:bodyPr wrap="square" rtlCol="0">
            <a:spAutoFit/>
          </a:bodyPr>
          <a:lstStyle/>
          <a:p>
            <a:r>
              <a:rPr lang="fr-FR" b="1" dirty="0">
                <a:latin typeface="+mj-lt"/>
              </a:rPr>
              <a:t>3</a:t>
            </a:r>
          </a:p>
        </p:txBody>
      </p:sp>
      <p:sp>
        <p:nvSpPr>
          <p:cNvPr id="35" name="Ellipse 34">
            <a:extLst>
              <a:ext uri="{FF2B5EF4-FFF2-40B4-BE49-F238E27FC236}">
                <a16:creationId xmlns:a16="http://schemas.microsoft.com/office/drawing/2014/main" id="{D6B318F5-44E2-467C-BF6A-4438146C412E}"/>
              </a:ext>
            </a:extLst>
          </p:cNvPr>
          <p:cNvSpPr/>
          <p:nvPr/>
        </p:nvSpPr>
        <p:spPr>
          <a:xfrm>
            <a:off x="980345" y="3886303"/>
            <a:ext cx="432048" cy="421545"/>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a:extLst>
              <a:ext uri="{FF2B5EF4-FFF2-40B4-BE49-F238E27FC236}">
                <a16:creationId xmlns:a16="http://schemas.microsoft.com/office/drawing/2014/main" id="{F64126B3-B8B8-4188-9369-0F5E41AD8FF1}"/>
              </a:ext>
            </a:extLst>
          </p:cNvPr>
          <p:cNvSpPr/>
          <p:nvPr/>
        </p:nvSpPr>
        <p:spPr>
          <a:xfrm>
            <a:off x="971600" y="3286850"/>
            <a:ext cx="432048" cy="421545"/>
          </a:xfrm>
          <a:prstGeom prst="ellipse">
            <a:avLst/>
          </a:prstGeom>
          <a:solidFill>
            <a:srgbClr val="95FFE3"/>
          </a:solidFill>
          <a:ln>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6C305A9A-770F-42A1-854A-38C9CC99C0A7}"/>
              </a:ext>
            </a:extLst>
          </p:cNvPr>
          <p:cNvSpPr txBox="1"/>
          <p:nvPr/>
        </p:nvSpPr>
        <p:spPr>
          <a:xfrm>
            <a:off x="1073710" y="3313924"/>
            <a:ext cx="63184" cy="369332"/>
          </a:xfrm>
          <a:prstGeom prst="rect">
            <a:avLst/>
          </a:prstGeom>
          <a:solidFill>
            <a:srgbClr val="95FFE3"/>
          </a:solidFill>
        </p:spPr>
        <p:txBody>
          <a:bodyPr wrap="square" rtlCol="0">
            <a:spAutoFit/>
          </a:bodyPr>
          <a:lstStyle/>
          <a:p>
            <a:r>
              <a:rPr lang="fr-FR" b="1" dirty="0">
                <a:latin typeface="+mj-lt"/>
              </a:rPr>
              <a:t>4</a:t>
            </a:r>
          </a:p>
        </p:txBody>
      </p:sp>
      <p:sp>
        <p:nvSpPr>
          <p:cNvPr id="36" name="ZoneTexte 35">
            <a:extLst>
              <a:ext uri="{FF2B5EF4-FFF2-40B4-BE49-F238E27FC236}">
                <a16:creationId xmlns:a16="http://schemas.microsoft.com/office/drawing/2014/main" id="{B176E78C-D4BB-4140-B261-16FCF7F45AF8}"/>
              </a:ext>
            </a:extLst>
          </p:cNvPr>
          <p:cNvSpPr txBox="1"/>
          <p:nvPr/>
        </p:nvSpPr>
        <p:spPr>
          <a:xfrm>
            <a:off x="1086989" y="3923956"/>
            <a:ext cx="63184" cy="369332"/>
          </a:xfrm>
          <a:prstGeom prst="rect">
            <a:avLst/>
          </a:prstGeom>
          <a:solidFill>
            <a:schemeClr val="accent4">
              <a:lumMod val="40000"/>
              <a:lumOff val="60000"/>
            </a:schemeClr>
          </a:solidFill>
        </p:spPr>
        <p:txBody>
          <a:bodyPr wrap="square" rtlCol="0">
            <a:spAutoFit/>
          </a:bodyPr>
          <a:lstStyle/>
          <a:p>
            <a:r>
              <a:rPr lang="fr-FR" b="1" dirty="0">
                <a:latin typeface="+mj-lt"/>
              </a:rPr>
              <a:t>5</a:t>
            </a:r>
          </a:p>
        </p:txBody>
      </p:sp>
      <p:sp>
        <p:nvSpPr>
          <p:cNvPr id="37" name="Rectangle 36">
            <a:extLst>
              <a:ext uri="{FF2B5EF4-FFF2-40B4-BE49-F238E27FC236}">
                <a16:creationId xmlns:a16="http://schemas.microsoft.com/office/drawing/2014/main" id="{40B1C48D-8012-44BF-8F73-40E5810C11CC}"/>
              </a:ext>
            </a:extLst>
          </p:cNvPr>
          <p:cNvSpPr/>
          <p:nvPr/>
        </p:nvSpPr>
        <p:spPr>
          <a:xfrm>
            <a:off x="1762933" y="3982562"/>
            <a:ext cx="6790359" cy="276999"/>
          </a:xfrm>
          <a:prstGeom prst="rect">
            <a:avLst/>
          </a:prstGeom>
        </p:spPr>
        <p:txBody>
          <a:bodyPr wrap="square">
            <a:spAutoFit/>
          </a:bodyPr>
          <a:lstStyle/>
          <a:p>
            <a:pPr lvl="0" defTabSz="622300">
              <a:spcBef>
                <a:spcPct val="0"/>
              </a:spcBef>
              <a:defRPr/>
            </a:pPr>
            <a:r>
              <a:rPr lang="fr-FR" sz="1200" dirty="0">
                <a:latin typeface="+mj-lt"/>
                <a:ea typeface="Arial"/>
                <a:cs typeface="Arial"/>
              </a:rPr>
              <a:t>Phase d’ajustement (AJUAFA) des TZR (résultats : 10 juillet 2026)</a:t>
            </a:r>
          </a:p>
        </p:txBody>
      </p:sp>
      <p:sp>
        <p:nvSpPr>
          <p:cNvPr id="3" name="Espace réservé du numéro de diapositive 2">
            <a:extLst>
              <a:ext uri="{FF2B5EF4-FFF2-40B4-BE49-F238E27FC236}">
                <a16:creationId xmlns:a16="http://schemas.microsoft.com/office/drawing/2014/main" id="{F7D023B5-228C-4F36-C3E4-990592E295D2}"/>
              </a:ext>
            </a:extLst>
          </p:cNvPr>
          <p:cNvSpPr>
            <a:spLocks noGrp="1"/>
          </p:cNvSpPr>
          <p:nvPr>
            <p:ph type="sldNum" sz="quarter" idx="12"/>
          </p:nvPr>
        </p:nvSpPr>
        <p:spPr/>
        <p:txBody>
          <a:bodyPr/>
          <a:lstStyle/>
          <a:p>
            <a:fld id="{733122C9-A0B9-462F-8757-0847AD287B63}" type="slidenum">
              <a:rPr lang="fr-FR" smtClean="0"/>
              <a:pPr/>
              <a:t>5</a:t>
            </a:fld>
            <a:endParaRPr lang="fr-FR" dirty="0"/>
          </a:p>
        </p:txBody>
      </p:sp>
    </p:spTree>
    <p:extLst>
      <p:ext uri="{BB962C8B-B14F-4D97-AF65-F5344CB8AC3E}">
        <p14:creationId xmlns:p14="http://schemas.microsoft.com/office/powerpoint/2010/main" val="3919395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5758" y="316350"/>
            <a:ext cx="8424000" cy="720000"/>
          </a:xfrm>
        </p:spPr>
        <p:txBody>
          <a:bodyPr/>
          <a:lstStyle/>
          <a:p>
            <a:pPr algn="r"/>
            <a:r>
              <a:rPr lang="fr-FR" sz="1800" dirty="0">
                <a:cs typeface="Calibri" panose="020F0502020204030204" pitchFamily="34" charset="0"/>
              </a:rPr>
              <a:t>Le mouvement Intra dans l’académie de Versailles</a:t>
            </a:r>
          </a:p>
        </p:txBody>
      </p:sp>
      <p:sp>
        <p:nvSpPr>
          <p:cNvPr id="3" name="Rectangle : coins arrondis 2">
            <a:extLst>
              <a:ext uri="{FF2B5EF4-FFF2-40B4-BE49-F238E27FC236}">
                <a16:creationId xmlns:a16="http://schemas.microsoft.com/office/drawing/2014/main" id="{07275FC8-2B34-442D-B1A0-35A0174C14B6}"/>
              </a:ext>
            </a:extLst>
          </p:cNvPr>
          <p:cNvSpPr/>
          <p:nvPr/>
        </p:nvSpPr>
        <p:spPr>
          <a:xfrm>
            <a:off x="227016" y="1382818"/>
            <a:ext cx="1474777" cy="576064"/>
          </a:xfrm>
          <a:prstGeom prst="roundRect">
            <a:avLst/>
          </a:prstGeom>
          <a:solidFill>
            <a:srgbClr val="FFC6CA"/>
          </a:solidFill>
          <a:ln>
            <a:solidFill>
              <a:srgbClr val="FFC6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Espace réservé du texte 9">
            <a:extLst>
              <a:ext uri="{FF2B5EF4-FFF2-40B4-BE49-F238E27FC236}">
                <a16:creationId xmlns:a16="http://schemas.microsoft.com/office/drawing/2014/main" id="{CB001CCB-A45C-4260-A291-6DF33F57C159}"/>
              </a:ext>
            </a:extLst>
          </p:cNvPr>
          <p:cNvSpPr>
            <a:spLocks noGrp="1"/>
          </p:cNvSpPr>
          <p:nvPr>
            <p:ph type="body" sz="quarter" idx="13"/>
          </p:nvPr>
        </p:nvSpPr>
        <p:spPr>
          <a:xfrm>
            <a:off x="226877" y="1470504"/>
            <a:ext cx="1478908" cy="3225310"/>
          </a:xfrm>
          <a:ln>
            <a:solidFill>
              <a:srgbClr val="FFC6CA"/>
            </a:solidFill>
          </a:ln>
        </p:spPr>
        <p:txBody>
          <a:bodyPr/>
          <a:lstStyle/>
          <a:p>
            <a:pPr indent="0" algn="ctr">
              <a:spcBef>
                <a:spcPts val="0"/>
              </a:spcBef>
              <a:spcAft>
                <a:spcPts val="0"/>
              </a:spcAft>
            </a:pPr>
            <a:endParaRPr lang="fr-FR" sz="100" dirty="0">
              <a:latin typeface="+mj-lt"/>
              <a:cs typeface="Calibri" panose="020F0502020204030204" pitchFamily="34" charset="0"/>
            </a:endParaRPr>
          </a:p>
          <a:p>
            <a:pPr marL="180000" lvl="1" indent="0">
              <a:buNone/>
            </a:pPr>
            <a:endParaRPr lang="fr-FR" sz="1000" dirty="0">
              <a:cs typeface="Calibri" panose="020F0502020204030204" pitchFamily="34" charset="0"/>
            </a:endParaRPr>
          </a:p>
          <a:p>
            <a:pPr marL="180000" lvl="1" indent="0">
              <a:buNone/>
            </a:pPr>
            <a:endParaRPr lang="fr-FR" sz="1000" dirty="0">
              <a:cs typeface="Calibri" panose="020F0502020204030204" pitchFamily="34" charset="0"/>
            </a:endParaRPr>
          </a:p>
          <a:p>
            <a:pPr marL="180000" lvl="1" indent="0">
              <a:buNone/>
            </a:pPr>
            <a:r>
              <a:rPr lang="fr-FR" sz="1000" dirty="0">
                <a:cs typeface="Calibri" panose="020F0502020204030204" pitchFamily="34" charset="0"/>
              </a:rPr>
              <a:t>A. Les références réglementaires</a:t>
            </a:r>
          </a:p>
          <a:p>
            <a:pPr marL="180000" lvl="1" indent="0">
              <a:buNone/>
            </a:pPr>
            <a:r>
              <a:rPr lang="fr-FR" sz="1000" dirty="0">
                <a:cs typeface="Calibri" panose="020F0502020204030204" pitchFamily="34" charset="0"/>
              </a:rPr>
              <a:t>B. Les outils </a:t>
            </a:r>
          </a:p>
          <a:p>
            <a:pPr marL="180000" lvl="1" indent="0">
              <a:buNone/>
            </a:pPr>
            <a:r>
              <a:rPr lang="fr-FR" sz="1000" dirty="0">
                <a:cs typeface="Calibri" panose="020F0502020204030204" pitchFamily="34" charset="0"/>
              </a:rPr>
              <a:t>C. Le calendrier</a:t>
            </a:r>
          </a:p>
        </p:txBody>
      </p:sp>
      <p:sp>
        <p:nvSpPr>
          <p:cNvPr id="15" name="Rectangle : coins arrondis 14">
            <a:extLst>
              <a:ext uri="{FF2B5EF4-FFF2-40B4-BE49-F238E27FC236}">
                <a16:creationId xmlns:a16="http://schemas.microsoft.com/office/drawing/2014/main" id="{66F2C8B7-EC2E-4834-8F4A-32FF36C7E894}"/>
              </a:ext>
            </a:extLst>
          </p:cNvPr>
          <p:cNvSpPr/>
          <p:nvPr/>
        </p:nvSpPr>
        <p:spPr>
          <a:xfrm>
            <a:off x="1947148" y="1382818"/>
            <a:ext cx="1493012" cy="587688"/>
          </a:xfrm>
          <a:prstGeom prst="roundRect">
            <a:avLst/>
          </a:prstGeom>
          <a:solidFill>
            <a:srgbClr val="FBE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Espace réservé du texte 10">
            <a:extLst>
              <a:ext uri="{FF2B5EF4-FFF2-40B4-BE49-F238E27FC236}">
                <a16:creationId xmlns:a16="http://schemas.microsoft.com/office/drawing/2014/main" id="{13C49DC4-C925-4732-AE2A-16EA3BD99FC6}"/>
              </a:ext>
            </a:extLst>
          </p:cNvPr>
          <p:cNvSpPr>
            <a:spLocks noGrp="1"/>
          </p:cNvSpPr>
          <p:nvPr>
            <p:ph type="body" sz="quarter" idx="14"/>
          </p:nvPr>
        </p:nvSpPr>
        <p:spPr>
          <a:xfrm>
            <a:off x="1962064" y="1459838"/>
            <a:ext cx="1466442" cy="3235975"/>
          </a:xfrm>
          <a:noFill/>
          <a:ln>
            <a:solidFill>
              <a:srgbClr val="FBE593"/>
            </a:solidFill>
          </a:ln>
        </p:spPr>
        <p:txBody>
          <a:bodyPr/>
          <a:lstStyle/>
          <a:p>
            <a:pPr marL="180000" lvl="1" indent="0">
              <a:buNone/>
            </a:pPr>
            <a:endParaRPr lang="fr-FR" sz="1000" dirty="0">
              <a:cs typeface="Calibri" panose="020F0502020204030204" pitchFamily="34" charset="0"/>
            </a:endParaRPr>
          </a:p>
          <a:p>
            <a:pPr marL="180000" lvl="1" indent="0">
              <a:buNone/>
            </a:pPr>
            <a:endParaRPr lang="fr-FR" sz="1000" dirty="0">
              <a:cs typeface="Calibri" panose="020F0502020204030204" pitchFamily="34" charset="0"/>
            </a:endParaRPr>
          </a:p>
          <a:p>
            <a:pPr marL="180000" lvl="1" indent="0">
              <a:spcAft>
                <a:spcPts val="0"/>
              </a:spcAft>
              <a:buNone/>
            </a:pPr>
            <a:r>
              <a:rPr lang="fr-FR" sz="1000" dirty="0">
                <a:cs typeface="Calibri" panose="020F0502020204030204" pitchFamily="34" charset="0"/>
              </a:rPr>
              <a:t>A. Les vœux</a:t>
            </a:r>
          </a:p>
          <a:p>
            <a:pPr marL="372600" lvl="1" indent="-228600">
              <a:spcAft>
                <a:spcPts val="0"/>
              </a:spcAft>
            </a:pPr>
            <a:r>
              <a:rPr lang="fr-FR" sz="1000" dirty="0">
                <a:cs typeface="Calibri" panose="020F0502020204030204" pitchFamily="34" charset="0"/>
              </a:rPr>
              <a:t>Types de vœux</a:t>
            </a:r>
          </a:p>
          <a:p>
            <a:pPr marL="372600" lvl="1" indent="-228600">
              <a:spcBef>
                <a:spcPts val="0"/>
              </a:spcBef>
              <a:spcAft>
                <a:spcPts val="0"/>
              </a:spcAft>
            </a:pPr>
            <a:r>
              <a:rPr lang="fr-FR" sz="1000" dirty="0">
                <a:cs typeface="Calibri" panose="020F0502020204030204" pitchFamily="34" charset="0"/>
              </a:rPr>
              <a:t>Formulation des vœux sur zone de remplacement (ZR)</a:t>
            </a:r>
          </a:p>
          <a:p>
            <a:pPr marL="180000" lvl="1" indent="0">
              <a:spcBef>
                <a:spcPts val="0"/>
              </a:spcBef>
              <a:spcAft>
                <a:spcPts val="0"/>
              </a:spcAft>
              <a:buNone/>
            </a:pPr>
            <a:endParaRPr lang="fr-FR" sz="1000" dirty="0">
              <a:cs typeface="Calibri" panose="020F0502020204030204" pitchFamily="34" charset="0"/>
            </a:endParaRPr>
          </a:p>
          <a:p>
            <a:pPr marL="180000" lvl="1" indent="0">
              <a:spcAft>
                <a:spcPts val="0"/>
              </a:spcAft>
              <a:buNone/>
            </a:pPr>
            <a:r>
              <a:rPr lang="fr-FR" sz="1000" dirty="0">
                <a:cs typeface="Calibri" panose="020F0502020204030204" pitchFamily="34" charset="0"/>
              </a:rPr>
              <a:t>B. Les règles d’affectation</a:t>
            </a:r>
          </a:p>
          <a:p>
            <a:pPr marL="372600" lvl="1" indent="-228600">
              <a:spcAft>
                <a:spcPts val="0"/>
              </a:spcAft>
            </a:pPr>
            <a:r>
              <a:rPr lang="fr-FR" sz="1000" dirty="0">
                <a:cs typeface="Calibri" panose="020F0502020204030204" pitchFamily="34" charset="0"/>
              </a:rPr>
              <a:t>Une affectation au barème</a:t>
            </a:r>
          </a:p>
          <a:p>
            <a:pPr marL="372600" lvl="1" indent="-228600">
              <a:spcBef>
                <a:spcPts val="0"/>
              </a:spcBef>
              <a:spcAft>
                <a:spcPts val="0"/>
              </a:spcAft>
            </a:pPr>
            <a:r>
              <a:rPr lang="fr-FR" sz="1000" dirty="0">
                <a:cs typeface="Calibri" panose="020F0502020204030204" pitchFamily="34" charset="0"/>
              </a:rPr>
              <a:t>L’affectation par extension</a:t>
            </a:r>
          </a:p>
        </p:txBody>
      </p:sp>
      <p:sp>
        <p:nvSpPr>
          <p:cNvPr id="20" name="Rectangle : coins arrondis 19">
            <a:extLst>
              <a:ext uri="{FF2B5EF4-FFF2-40B4-BE49-F238E27FC236}">
                <a16:creationId xmlns:a16="http://schemas.microsoft.com/office/drawing/2014/main" id="{4C4E3E65-D9D3-4710-954C-900748D525EA}"/>
              </a:ext>
            </a:extLst>
          </p:cNvPr>
          <p:cNvSpPr/>
          <p:nvPr/>
        </p:nvSpPr>
        <p:spPr>
          <a:xfrm>
            <a:off x="3677397" y="1382818"/>
            <a:ext cx="1518632" cy="579505"/>
          </a:xfrm>
          <a:prstGeom prst="roundRect">
            <a:avLst/>
          </a:prstGeom>
          <a:solidFill>
            <a:srgbClr val="C6C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Espace réservé du texte 18">
            <a:extLst>
              <a:ext uri="{FF2B5EF4-FFF2-40B4-BE49-F238E27FC236}">
                <a16:creationId xmlns:a16="http://schemas.microsoft.com/office/drawing/2014/main" id="{ADDD7354-C36E-46EF-B6F9-167A518F637D}"/>
              </a:ext>
            </a:extLst>
          </p:cNvPr>
          <p:cNvSpPr txBox="1">
            <a:spLocks/>
          </p:cNvSpPr>
          <p:nvPr/>
        </p:nvSpPr>
        <p:spPr bwMode="gray">
          <a:xfrm>
            <a:off x="3682148" y="1633487"/>
            <a:ext cx="1501792" cy="3060168"/>
          </a:xfrm>
          <a:prstGeom prst="rect">
            <a:avLst/>
          </a:prstGeom>
          <a:ln>
            <a:solidFill>
              <a:srgbClr val="C6C6EA"/>
            </a:solidFill>
          </a:ln>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000" marR="0" lvl="1" indent="0" algn="l" defTabSz="914400" rtl="0" eaLnBrk="1" fontAlgn="auto" latinLnBrk="0" hangingPunct="1">
              <a:lnSpc>
                <a:spcPct val="100000"/>
              </a:lnSpc>
              <a:spcBef>
                <a:spcPts val="600"/>
              </a:spcBef>
              <a:spcAft>
                <a:spcPts val="800"/>
              </a:spcAft>
              <a:buClrTx/>
              <a:buSzTx/>
              <a:buFont typeface="+mj-lt"/>
              <a:buNone/>
              <a:tabLst/>
              <a:defRPr/>
            </a:pPr>
            <a:endPar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a:p>
            <a:pPr marL="180000" marR="0" lvl="1" indent="0" algn="l" defTabSz="914400" rtl="0" eaLnBrk="1" fontAlgn="auto" latinLnBrk="0" hangingPunct="1">
              <a:lnSpc>
                <a:spcPct val="100000"/>
              </a:lnSpc>
              <a:spcBef>
                <a:spcPts val="600"/>
              </a:spcBef>
              <a:spcAft>
                <a:spcPts val="600"/>
              </a:spcAft>
              <a:buClrTx/>
              <a:buSzTx/>
              <a:buFont typeface="+mj-lt"/>
              <a:buNone/>
              <a:tabLst/>
              <a:defRPr/>
            </a:pPr>
            <a:endParaRPr kumimoji="0" lang="fr-FR" sz="1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a:p>
            <a:pPr marL="324000" marR="0" lvl="1" indent="-144000" algn="l" defTabSz="914400" rtl="0" eaLnBrk="1" fontAlgn="auto" latinLnBrk="0" hangingPunct="1">
              <a:lnSpc>
                <a:spcPct val="100000"/>
              </a:lnSpc>
              <a:spcBef>
                <a:spcPts val="600"/>
              </a:spcBef>
              <a:spcAft>
                <a:spcPts val="600"/>
              </a:spcAft>
              <a:buClrTx/>
              <a:buSzTx/>
              <a:buFont typeface="+mj-lt"/>
              <a:buAutoNum type="alphaUcPeriod"/>
              <a:tabLst/>
              <a:defRPr/>
            </a:pPr>
            <a:r>
              <a:rPr lang="fr-FR" sz="1000" dirty="0">
                <a:solidFill>
                  <a:srgbClr val="000000"/>
                </a:solidFill>
                <a:latin typeface="Arial"/>
                <a:cs typeface="Calibri" panose="020F0502020204030204" pitchFamily="34" charset="0"/>
              </a:rPr>
              <a:t>La c</a:t>
            </a:r>
            <a:r>
              <a:rPr kumimoji="0" lang="fr-FR" sz="1000" b="0" i="0" u="none" strike="noStrike" kern="1200" cap="none" spc="0" normalizeH="0" baseline="0" noProof="0" dirty="0" err="1">
                <a:ln>
                  <a:noFill/>
                </a:ln>
                <a:solidFill>
                  <a:srgbClr val="000000"/>
                </a:solidFill>
                <a:effectLst/>
                <a:uLnTx/>
                <a:uFillTx/>
                <a:latin typeface="Arial"/>
                <a:ea typeface="+mn-ea"/>
                <a:cs typeface="Calibri" panose="020F0502020204030204" pitchFamily="34" charset="0"/>
              </a:rPr>
              <a:t>onstitution</a:t>
            </a:r>
            <a:r>
              <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 du barème</a:t>
            </a:r>
          </a:p>
          <a:p>
            <a:pPr marL="324000" marR="0" lvl="1" indent="-144000" algn="l" defTabSz="914400" rtl="0" eaLnBrk="1" fontAlgn="auto" latinLnBrk="0" hangingPunct="1">
              <a:lnSpc>
                <a:spcPct val="100000"/>
              </a:lnSpc>
              <a:spcBef>
                <a:spcPts val="600"/>
              </a:spcBef>
              <a:spcAft>
                <a:spcPts val="800"/>
              </a:spcAft>
              <a:buClrTx/>
              <a:buSzTx/>
              <a:buFont typeface="+mj-lt"/>
              <a:buAutoNum type="alphaUcPeriod"/>
              <a:tabLst/>
              <a:defRPr/>
            </a:pPr>
            <a:r>
              <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Les bonifications</a:t>
            </a:r>
          </a:p>
          <a:p>
            <a:pPr marL="372600" marR="0" lvl="1" indent="-228600" algn="l" defTabSz="914400" rtl="0" eaLnBrk="1" fontAlgn="auto" latinLnBrk="0" hangingPunct="1">
              <a:lnSpc>
                <a:spcPct val="100000"/>
              </a:lnSpc>
              <a:spcBef>
                <a:spcPts val="0"/>
              </a:spcBef>
              <a:spcAft>
                <a:spcPts val="0"/>
              </a:spcAft>
              <a:buClrTx/>
              <a:buSzTx/>
              <a:tabLst/>
              <a:defRPr/>
            </a:pPr>
            <a:r>
              <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Au titre de la situation familiale</a:t>
            </a:r>
          </a:p>
          <a:p>
            <a:pPr marL="372600" marR="0" lvl="1" indent="-228600" algn="l" defTabSz="914400" rtl="0" eaLnBrk="1" fontAlgn="auto" latinLnBrk="0" hangingPunct="1">
              <a:lnSpc>
                <a:spcPct val="100000"/>
              </a:lnSpc>
              <a:spcBef>
                <a:spcPts val="0"/>
              </a:spcBef>
              <a:spcAft>
                <a:spcPts val="0"/>
              </a:spcAft>
              <a:buClrTx/>
              <a:buSzTx/>
              <a:tabLst/>
              <a:defRPr/>
            </a:pPr>
            <a:r>
              <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Au titre de la situation personnelle ou administrative</a:t>
            </a:r>
          </a:p>
          <a:p>
            <a:pPr marL="372600" marR="0" lvl="1" indent="-228600" algn="l" defTabSz="914400" rtl="0" eaLnBrk="1" fontAlgn="auto" latinLnBrk="0" hangingPunct="1">
              <a:lnSpc>
                <a:spcPct val="100000"/>
              </a:lnSpc>
              <a:spcBef>
                <a:spcPts val="0"/>
              </a:spcBef>
              <a:spcAft>
                <a:spcPts val="0"/>
              </a:spcAft>
              <a:buClrTx/>
              <a:buSzTx/>
              <a:tabLst/>
              <a:defRPr/>
            </a:pPr>
            <a:r>
              <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Au titre du parcours et de l’expérience professionnel</a:t>
            </a:r>
          </a:p>
          <a:p>
            <a:pPr marL="180000" marR="0" lvl="1" indent="0" algn="l" defTabSz="914400" rtl="0" eaLnBrk="1" fontAlgn="auto" latinLnBrk="0" hangingPunct="1">
              <a:lnSpc>
                <a:spcPct val="100000"/>
              </a:lnSpc>
              <a:spcBef>
                <a:spcPts val="600"/>
              </a:spcBef>
              <a:spcAft>
                <a:spcPts val="800"/>
              </a:spcAft>
              <a:buClrTx/>
              <a:buSzTx/>
              <a:buFont typeface="+mj-lt"/>
              <a:buNone/>
              <a:tabLst/>
              <a:defRPr/>
            </a:pPr>
            <a:endParaRPr kumimoji="0" lang="fr-FR"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4" name="Rectangle : coins arrondis 23">
            <a:extLst>
              <a:ext uri="{FF2B5EF4-FFF2-40B4-BE49-F238E27FC236}">
                <a16:creationId xmlns:a16="http://schemas.microsoft.com/office/drawing/2014/main" id="{99C856DA-FE92-4A95-8E30-9F6383E83666}"/>
              </a:ext>
            </a:extLst>
          </p:cNvPr>
          <p:cNvSpPr/>
          <p:nvPr/>
        </p:nvSpPr>
        <p:spPr>
          <a:xfrm>
            <a:off x="5410203" y="1389223"/>
            <a:ext cx="1518632" cy="569660"/>
          </a:xfrm>
          <a:prstGeom prst="roundRect">
            <a:avLst/>
          </a:prstGeom>
          <a:solidFill>
            <a:srgbClr val="95F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Espace réservé du texte 18">
            <a:extLst>
              <a:ext uri="{FF2B5EF4-FFF2-40B4-BE49-F238E27FC236}">
                <a16:creationId xmlns:a16="http://schemas.microsoft.com/office/drawing/2014/main" id="{D5144F16-0923-415C-BCE5-A4941E628754}"/>
              </a:ext>
            </a:extLst>
          </p:cNvPr>
          <p:cNvSpPr txBox="1">
            <a:spLocks/>
          </p:cNvSpPr>
          <p:nvPr/>
        </p:nvSpPr>
        <p:spPr bwMode="gray">
          <a:xfrm>
            <a:off x="5420951" y="1835103"/>
            <a:ext cx="1493012" cy="2860711"/>
          </a:xfrm>
          <a:prstGeom prst="rect">
            <a:avLst/>
          </a:prstGeom>
          <a:ln>
            <a:solidFill>
              <a:srgbClr val="95FFE3"/>
            </a:solidFill>
          </a:ln>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000" marR="0" lvl="1" indent="0" algn="l" defTabSz="914400" rtl="0" eaLnBrk="1" fontAlgn="auto" latinLnBrk="0" hangingPunct="1">
              <a:lnSpc>
                <a:spcPct val="100000"/>
              </a:lnSpc>
              <a:spcBef>
                <a:spcPts val="600"/>
              </a:spcBef>
              <a:spcAft>
                <a:spcPts val="800"/>
              </a:spcAft>
              <a:buClrTx/>
              <a:buSzTx/>
              <a:buFont typeface="+mj-lt"/>
              <a:buNone/>
              <a:tabLst/>
              <a:defRPr/>
            </a:pPr>
            <a:endParaRPr kumimoji="0" lang="fr-FR"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8" name="Espace réservé du texte 18">
            <a:extLst>
              <a:ext uri="{FF2B5EF4-FFF2-40B4-BE49-F238E27FC236}">
                <a16:creationId xmlns:a16="http://schemas.microsoft.com/office/drawing/2014/main" id="{6766B5FD-A35C-46C4-95A2-3109E6C76251}"/>
              </a:ext>
            </a:extLst>
          </p:cNvPr>
          <p:cNvSpPr txBox="1">
            <a:spLocks/>
          </p:cNvSpPr>
          <p:nvPr/>
        </p:nvSpPr>
        <p:spPr bwMode="gray">
          <a:xfrm>
            <a:off x="5428339" y="1633487"/>
            <a:ext cx="1462991" cy="2959045"/>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4000" marR="0" lvl="1" indent="-144000" algn="l" defTabSz="914400" rtl="0" eaLnBrk="1" fontAlgn="auto" latinLnBrk="0" hangingPunct="1">
              <a:lnSpc>
                <a:spcPct val="100000"/>
              </a:lnSpc>
              <a:spcBef>
                <a:spcPts val="600"/>
              </a:spcBef>
              <a:spcAft>
                <a:spcPts val="800"/>
              </a:spcAft>
              <a:buClrTx/>
              <a:buSzTx/>
              <a:buFont typeface="+mj-lt"/>
              <a:buAutoNum type="alphaUcPeriod"/>
              <a:tabLst/>
              <a:defRPr/>
            </a:pPr>
            <a:endParaRPr kumimoji="0" lang="fr-FR" sz="1000" b="0" i="0" u="none" strike="noStrike" kern="1200" cap="none" spc="0" normalizeH="0" baseline="0" noProof="0" dirty="0">
              <a:ln>
                <a:noFill/>
              </a:ln>
              <a:solidFill>
                <a:srgbClr val="000000"/>
              </a:solidFill>
              <a:effectLst/>
              <a:uLnTx/>
              <a:uFillTx/>
              <a:latin typeface="Arial"/>
              <a:ea typeface="+mn-ea"/>
              <a:cs typeface="+mn-cs"/>
            </a:endParaRPr>
          </a:p>
          <a:p>
            <a:pPr marL="324000" marR="0" lvl="1" indent="-144000" algn="l" defTabSz="914400" rtl="0" eaLnBrk="1" fontAlgn="auto" latinLnBrk="0" hangingPunct="1">
              <a:lnSpc>
                <a:spcPct val="100000"/>
              </a:lnSpc>
              <a:spcBef>
                <a:spcPts val="600"/>
              </a:spcBef>
              <a:spcAft>
                <a:spcPts val="600"/>
              </a:spcAft>
              <a:buClrTx/>
              <a:buSzTx/>
              <a:buFont typeface="+mj-lt"/>
              <a:buAutoNum type="alphaUcPeriod"/>
              <a:tabLst/>
              <a:defRPr/>
            </a:pPr>
            <a:endParaRPr kumimoji="0" lang="fr-FR" sz="100" b="0" i="0" u="none" strike="noStrike" kern="1200" cap="none" spc="0" normalizeH="0" baseline="0" noProof="0" dirty="0">
              <a:ln>
                <a:noFill/>
              </a:ln>
              <a:solidFill>
                <a:srgbClr val="000000"/>
              </a:solidFill>
              <a:effectLst/>
              <a:uLnTx/>
              <a:uFillTx/>
              <a:latin typeface="Arial"/>
              <a:ea typeface="+mn-ea"/>
              <a:cs typeface="+mn-cs"/>
            </a:endParaRPr>
          </a:p>
          <a:p>
            <a:pPr marL="324000" marR="0" lvl="1" indent="-144000" algn="l" defTabSz="914400" rtl="0" eaLnBrk="1" fontAlgn="auto" latinLnBrk="0" hangingPunct="1">
              <a:lnSpc>
                <a:spcPct val="100000"/>
              </a:lnSpc>
              <a:spcBef>
                <a:spcPts val="600"/>
              </a:spcBef>
              <a:spcAft>
                <a:spcPts val="900"/>
              </a:spcAft>
              <a:buClrTx/>
              <a:buSzTx/>
              <a:buFont typeface="+mj-lt"/>
              <a:buAutoNum type="alphaUcPeriod"/>
              <a:tabLst/>
              <a:defRPr/>
            </a:pPr>
            <a:r>
              <a:rPr kumimoji="0" lang="fr-FR" sz="1000" b="0" i="0" u="none" strike="noStrike" kern="1200" cap="none" spc="0" normalizeH="0" baseline="0" noProof="0" dirty="0">
                <a:ln>
                  <a:noFill/>
                </a:ln>
                <a:solidFill>
                  <a:srgbClr val="000000"/>
                </a:solidFill>
                <a:effectLst/>
                <a:uLnTx/>
                <a:uFillTx/>
                <a:latin typeface="Arial"/>
                <a:ea typeface="+mn-ea"/>
                <a:cs typeface="+mn-cs"/>
              </a:rPr>
              <a:t>La procédure</a:t>
            </a:r>
          </a:p>
          <a:p>
            <a:pPr marL="324000" marR="0" lvl="1" indent="-144000" algn="l" defTabSz="914400" rtl="0" eaLnBrk="1" fontAlgn="auto" latinLnBrk="0" hangingPunct="1">
              <a:lnSpc>
                <a:spcPct val="100000"/>
              </a:lnSpc>
              <a:spcBef>
                <a:spcPts val="0"/>
              </a:spcBef>
              <a:spcAft>
                <a:spcPts val="0"/>
              </a:spcAft>
              <a:buClrTx/>
              <a:buSzTx/>
              <a:buFont typeface="+mj-lt"/>
              <a:buAutoNum type="alphaUcPeriod"/>
              <a:tabLst/>
              <a:defRPr/>
            </a:pPr>
            <a:r>
              <a:rPr kumimoji="0" lang="fr-FR" sz="1000" b="0" i="0" u="none" strike="noStrike" kern="1200" cap="none" spc="0" normalizeH="0" baseline="0" noProof="0" dirty="0">
                <a:ln>
                  <a:noFill/>
                </a:ln>
                <a:solidFill>
                  <a:srgbClr val="000000"/>
                </a:solidFill>
                <a:effectLst/>
                <a:uLnTx/>
                <a:uFillTx/>
                <a:latin typeface="Arial"/>
                <a:ea typeface="+mn-ea"/>
                <a:cs typeface="+mn-cs"/>
              </a:rPr>
              <a:t>Typologie des </a:t>
            </a:r>
          </a:p>
          <a:p>
            <a:pPr marL="360000" marR="0" lvl="1" indent="0" algn="l" defTabSz="914400" rtl="0" eaLnBrk="1" fontAlgn="auto" latinLnBrk="0" hangingPunct="1">
              <a:lnSpc>
                <a:spcPct val="100000"/>
              </a:lnSpc>
              <a:spcBef>
                <a:spcPts val="0"/>
              </a:spcBef>
              <a:spcAft>
                <a:spcPts val="0"/>
              </a:spcAft>
              <a:buClrTx/>
              <a:buSzTx/>
              <a:buFont typeface="+mj-lt"/>
              <a:buNone/>
              <a:tabLst/>
              <a:defRPr/>
            </a:pPr>
            <a:r>
              <a:rPr kumimoji="0" lang="fr-FR" sz="1000" b="0" i="0" u="none" strike="noStrike" kern="1200" cap="none" spc="0" normalizeH="0" baseline="0" noProof="0" dirty="0">
                <a:ln>
                  <a:noFill/>
                </a:ln>
                <a:solidFill>
                  <a:srgbClr val="000000"/>
                </a:solidFill>
                <a:effectLst/>
                <a:uLnTx/>
                <a:uFillTx/>
                <a:latin typeface="Arial"/>
                <a:ea typeface="+mn-ea"/>
                <a:cs typeface="+mn-cs"/>
              </a:rPr>
              <a:t>vœux</a:t>
            </a:r>
          </a:p>
        </p:txBody>
      </p:sp>
      <p:sp>
        <p:nvSpPr>
          <p:cNvPr id="7" name="ZoneTexte 6">
            <a:extLst>
              <a:ext uri="{FF2B5EF4-FFF2-40B4-BE49-F238E27FC236}">
                <a16:creationId xmlns:a16="http://schemas.microsoft.com/office/drawing/2014/main" id="{3F08F0D7-D4F8-B584-A98C-CC3CBAFE06F1}"/>
              </a:ext>
            </a:extLst>
          </p:cNvPr>
          <p:cNvSpPr txBox="1"/>
          <p:nvPr/>
        </p:nvSpPr>
        <p:spPr>
          <a:xfrm>
            <a:off x="223776" y="1459838"/>
            <a:ext cx="1489397" cy="400110"/>
          </a:xfrm>
          <a:prstGeom prst="rect">
            <a:avLst/>
          </a:prstGeom>
          <a:noFill/>
        </p:spPr>
        <p:txBody>
          <a:bodyPr wrap="square"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1. Modalités de participation</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ZoneTexte 7">
            <a:extLst>
              <a:ext uri="{FF2B5EF4-FFF2-40B4-BE49-F238E27FC236}">
                <a16:creationId xmlns:a16="http://schemas.microsoft.com/office/drawing/2014/main" id="{54B954EF-9F64-74D0-A286-8A5FE91D5D5F}"/>
              </a:ext>
            </a:extLst>
          </p:cNvPr>
          <p:cNvSpPr txBox="1"/>
          <p:nvPr/>
        </p:nvSpPr>
        <p:spPr>
          <a:xfrm>
            <a:off x="1969452" y="1455406"/>
            <a:ext cx="1489397" cy="400110"/>
          </a:xfrm>
          <a:prstGeom prst="rect">
            <a:avLst/>
          </a:prstGeom>
          <a:noFill/>
        </p:spPr>
        <p:txBody>
          <a:bodyPr wrap="square" rtlCol="0">
            <a:spAutoFit/>
          </a:bodyPr>
          <a:lstStyle/>
          <a:p>
            <a:pPr marL="0" marR="0" lvl="0" indent="0" algn="ctr" defTabSz="914400" rtl="0" eaLnBrk="1" fontAlgn="auto" latinLnBrk="0" hangingPunct="1">
              <a:lnSpc>
                <a:spcPts val="1200"/>
              </a:lnSpc>
              <a:spcBef>
                <a:spcPts val="0"/>
              </a:spcBef>
              <a:spcAft>
                <a:spcPts val="0"/>
              </a:spcAft>
              <a:buClrTx/>
              <a:buSzTx/>
              <a:buFont typeface="+mj-lt"/>
              <a:buAutoNum type="arabicPeriod" startAt="2"/>
              <a:tabLst/>
              <a:defRPr/>
            </a:pPr>
            <a:r>
              <a:rPr kumimoji="0" lang="fr-FR" sz="11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 Vœux et règles d’affectation </a:t>
            </a:r>
          </a:p>
        </p:txBody>
      </p:sp>
      <p:sp>
        <p:nvSpPr>
          <p:cNvPr id="9" name="ZoneTexte 8">
            <a:extLst>
              <a:ext uri="{FF2B5EF4-FFF2-40B4-BE49-F238E27FC236}">
                <a16:creationId xmlns:a16="http://schemas.microsoft.com/office/drawing/2014/main" id="{303909C7-CF1F-D787-7950-F519F3FBD4FD}"/>
              </a:ext>
            </a:extLst>
          </p:cNvPr>
          <p:cNvSpPr txBox="1"/>
          <p:nvPr/>
        </p:nvSpPr>
        <p:spPr>
          <a:xfrm>
            <a:off x="5398113" y="1405460"/>
            <a:ext cx="1515850" cy="553998"/>
          </a:xfrm>
          <a:prstGeom prst="rect">
            <a:avLst/>
          </a:prstGeom>
          <a:noFill/>
        </p:spPr>
        <p:txBody>
          <a:bodyPr wrap="square"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4. Le mouvement spécifique académique (SPEA)</a:t>
            </a:r>
          </a:p>
        </p:txBody>
      </p:sp>
      <p:sp>
        <p:nvSpPr>
          <p:cNvPr id="10" name="ZoneTexte 9">
            <a:extLst>
              <a:ext uri="{FF2B5EF4-FFF2-40B4-BE49-F238E27FC236}">
                <a16:creationId xmlns:a16="http://schemas.microsoft.com/office/drawing/2014/main" id="{2D0AE480-0B2D-1D76-400B-6DC4B6D30C57}"/>
              </a:ext>
            </a:extLst>
          </p:cNvPr>
          <p:cNvSpPr txBox="1"/>
          <p:nvPr/>
        </p:nvSpPr>
        <p:spPr>
          <a:xfrm>
            <a:off x="3708255" y="1465656"/>
            <a:ext cx="1489397" cy="400110"/>
          </a:xfrm>
          <a:prstGeom prst="rect">
            <a:avLst/>
          </a:prstGeom>
          <a:noFill/>
        </p:spPr>
        <p:txBody>
          <a:bodyPr wrap="square" rtlCol="0">
            <a:spAutoFit/>
          </a:bodyPr>
          <a:lstStyle/>
          <a:p>
            <a:pPr marL="0" marR="0" lvl="0" indent="0" algn="ctr" defTabSz="914400" rtl="0" eaLnBrk="1" fontAlgn="auto" latinLnBrk="0" hangingPunct="1">
              <a:lnSpc>
                <a:spcPts val="1200"/>
              </a:lnSpc>
              <a:spcBef>
                <a:spcPts val="0"/>
              </a:spcBef>
              <a:spcAft>
                <a:spcPts val="0"/>
              </a:spcAft>
              <a:buClrTx/>
              <a:buSzTx/>
              <a:buFont typeface="+mj-lt"/>
              <a:buAutoNum type="arabicPeriod" startAt="3"/>
              <a:tabLst/>
              <a:defRPr/>
            </a:pPr>
            <a:r>
              <a:rPr kumimoji="0" lang="fr-FR" sz="11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 Barème et bonifications</a:t>
            </a:r>
          </a:p>
        </p:txBody>
      </p:sp>
      <p:sp>
        <p:nvSpPr>
          <p:cNvPr id="13" name="Rectangle : coins arrondis 12">
            <a:extLst>
              <a:ext uri="{FF2B5EF4-FFF2-40B4-BE49-F238E27FC236}">
                <a16:creationId xmlns:a16="http://schemas.microsoft.com/office/drawing/2014/main" id="{4236785C-D9D3-1C67-7E56-823065F4113C}"/>
              </a:ext>
            </a:extLst>
          </p:cNvPr>
          <p:cNvSpPr/>
          <p:nvPr/>
        </p:nvSpPr>
        <p:spPr>
          <a:xfrm>
            <a:off x="7149888" y="1379377"/>
            <a:ext cx="1518632" cy="579505"/>
          </a:xfrm>
          <a:prstGeom prst="roundRect">
            <a:avLst/>
          </a:prstGeom>
          <a:solidFill>
            <a:srgbClr val="FAB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AB488"/>
              </a:solidFill>
              <a:effectLst/>
              <a:uLnTx/>
              <a:uFillTx/>
              <a:latin typeface="Arial"/>
              <a:ea typeface="+mn-ea"/>
              <a:cs typeface="+mn-cs"/>
            </a:endParaRPr>
          </a:p>
        </p:txBody>
      </p:sp>
      <p:sp>
        <p:nvSpPr>
          <p:cNvPr id="14" name="ZoneTexte 13">
            <a:extLst>
              <a:ext uri="{FF2B5EF4-FFF2-40B4-BE49-F238E27FC236}">
                <a16:creationId xmlns:a16="http://schemas.microsoft.com/office/drawing/2014/main" id="{B75078F2-B80E-587D-CED0-C71543548F15}"/>
              </a:ext>
            </a:extLst>
          </p:cNvPr>
          <p:cNvSpPr txBox="1"/>
          <p:nvPr/>
        </p:nvSpPr>
        <p:spPr>
          <a:xfrm>
            <a:off x="7143009" y="1453685"/>
            <a:ext cx="1515850" cy="400110"/>
          </a:xfrm>
          <a:prstGeom prst="rect">
            <a:avLst/>
          </a:prstGeom>
          <a:noFill/>
        </p:spPr>
        <p:txBody>
          <a:bodyPr wrap="square" rtlCol="0">
            <a:spAutoFit/>
          </a:bodyPr>
          <a:lstStyle/>
          <a:p>
            <a:pPr marL="0" marR="0" lvl="0" indent="0" algn="ctr" defTabSz="914400" rtl="0" eaLnBrk="1" fontAlgn="auto" latinLnBrk="0" hangingPunct="1">
              <a:lnSpc>
                <a:spcPts val="1200"/>
              </a:lnSpc>
              <a:spcBef>
                <a:spcPts val="600"/>
              </a:spcBef>
              <a:spcAft>
                <a:spcPts val="600"/>
              </a:spcAft>
              <a:buClrTx/>
              <a:buSzTx/>
              <a:buFontTx/>
              <a:buNone/>
              <a:tabLst/>
              <a:defRPr/>
            </a:pPr>
            <a:r>
              <a:rPr kumimoji="0" lang="fr-FR" sz="11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5. Les résultats et l’AJUAFA</a:t>
            </a:r>
          </a:p>
        </p:txBody>
      </p:sp>
      <p:sp>
        <p:nvSpPr>
          <p:cNvPr id="17" name="Espace réservé du texte 18">
            <a:extLst>
              <a:ext uri="{FF2B5EF4-FFF2-40B4-BE49-F238E27FC236}">
                <a16:creationId xmlns:a16="http://schemas.microsoft.com/office/drawing/2014/main" id="{3EF032E9-7234-77D3-8D27-7DD24C61C65A}"/>
              </a:ext>
            </a:extLst>
          </p:cNvPr>
          <p:cNvSpPr txBox="1">
            <a:spLocks/>
          </p:cNvSpPr>
          <p:nvPr/>
        </p:nvSpPr>
        <p:spPr bwMode="gray">
          <a:xfrm>
            <a:off x="7149888" y="1633487"/>
            <a:ext cx="1501792" cy="3060168"/>
          </a:xfrm>
          <a:prstGeom prst="rect">
            <a:avLst/>
          </a:prstGeom>
          <a:ln>
            <a:solidFill>
              <a:srgbClr val="FAB488"/>
            </a:solidFill>
          </a:ln>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defRPr sz="1050" b="1" kern="1200">
                <a:solidFill>
                  <a:schemeClr val="tx1"/>
                </a:solidFill>
                <a:latin typeface="+mn-lt"/>
                <a:ea typeface="+mn-ea"/>
                <a:cs typeface="+mn-cs"/>
              </a:defRPr>
            </a:lvl1pPr>
            <a:lvl2pPr marL="324000" indent="-144000" algn="l" defTabSz="914400" rtl="0" eaLnBrk="1" latinLnBrk="0" hangingPunct="1">
              <a:lnSpc>
                <a:spcPct val="100000"/>
              </a:lnSpc>
              <a:spcBef>
                <a:spcPts val="600"/>
              </a:spcBef>
              <a:spcAft>
                <a:spcPts val="800"/>
              </a:spcAft>
              <a:buFont typeface="+mj-lt"/>
              <a:buAutoNum type="alphaLcPeriod"/>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000" marR="0" lvl="1" indent="0" algn="l" defTabSz="914400" rtl="0" eaLnBrk="1" fontAlgn="auto" latinLnBrk="0" hangingPunct="1">
              <a:lnSpc>
                <a:spcPct val="100000"/>
              </a:lnSpc>
              <a:spcBef>
                <a:spcPts val="600"/>
              </a:spcBef>
              <a:spcAft>
                <a:spcPts val="800"/>
              </a:spcAft>
              <a:buClrTx/>
              <a:buSzTx/>
              <a:buFont typeface="+mj-lt"/>
              <a:buNone/>
              <a:tabLst/>
              <a:defRPr/>
            </a:pPr>
            <a:endPar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a:p>
            <a:pPr marL="180000" marR="0" lvl="1" indent="0" algn="l" defTabSz="914400" rtl="0" eaLnBrk="1" fontAlgn="auto" latinLnBrk="0" hangingPunct="1">
              <a:lnSpc>
                <a:spcPct val="100000"/>
              </a:lnSpc>
              <a:spcBef>
                <a:spcPts val="600"/>
              </a:spcBef>
              <a:spcAft>
                <a:spcPts val="600"/>
              </a:spcAft>
              <a:buClrTx/>
              <a:buSzTx/>
              <a:buFont typeface="+mj-lt"/>
              <a:buNone/>
              <a:tabLst/>
              <a:defRPr/>
            </a:pPr>
            <a:endParaRPr kumimoji="0" lang="fr-FR" sz="1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a:p>
            <a:pPr marL="324000" marR="0" lvl="1" indent="-144000" algn="l" defTabSz="914400" rtl="0" eaLnBrk="1" fontAlgn="auto" latinLnBrk="0" hangingPunct="1">
              <a:lnSpc>
                <a:spcPct val="100000"/>
              </a:lnSpc>
              <a:spcBef>
                <a:spcPts val="600"/>
              </a:spcBef>
              <a:spcAft>
                <a:spcPts val="600"/>
              </a:spcAft>
              <a:buClrTx/>
              <a:buSzTx/>
              <a:buFont typeface="+mj-lt"/>
              <a:buAutoNum type="alphaUcPeriod"/>
              <a:tabLst/>
              <a:defRPr/>
            </a:pPr>
            <a:r>
              <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L’obtention d’une affectation</a:t>
            </a:r>
          </a:p>
          <a:p>
            <a:pPr marL="324000" marR="0" lvl="1" indent="-144000" algn="l" defTabSz="914400" rtl="0" eaLnBrk="1" fontAlgn="auto" latinLnBrk="0" hangingPunct="1">
              <a:lnSpc>
                <a:spcPct val="100000"/>
              </a:lnSpc>
              <a:spcBef>
                <a:spcPts val="600"/>
              </a:spcBef>
              <a:spcAft>
                <a:spcPts val="800"/>
              </a:spcAft>
              <a:buClrTx/>
              <a:buSzTx/>
              <a:buFont typeface="+mj-lt"/>
              <a:buAutoNum type="alphaUcPeriod"/>
              <a:tabLst/>
              <a:defRPr/>
            </a:pPr>
            <a:r>
              <a:rPr kumimoji="0" lang="fr-FR" sz="1000" b="0"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La phase d’ajustement TZR (AJUAFA)</a:t>
            </a:r>
          </a:p>
        </p:txBody>
      </p:sp>
      <p:sp>
        <p:nvSpPr>
          <p:cNvPr id="4" name="Espace réservé du numéro de diapositive 3">
            <a:extLst>
              <a:ext uri="{FF2B5EF4-FFF2-40B4-BE49-F238E27FC236}">
                <a16:creationId xmlns:a16="http://schemas.microsoft.com/office/drawing/2014/main" id="{4A352144-FEC7-0DAD-9C7D-9D19989C3584}"/>
              </a:ext>
            </a:extLst>
          </p:cNvPr>
          <p:cNvSpPr>
            <a:spLocks noGrp="1"/>
          </p:cNvSpPr>
          <p:nvPr>
            <p:ph type="sldNum" sz="quarter" idx="12"/>
          </p:nvPr>
        </p:nvSpPr>
        <p:spPr/>
        <p:txBody>
          <a:bodyPr/>
          <a:lstStyle/>
          <a:p>
            <a:fld id="{733122C9-A0B9-462F-8757-0847AD287B63}" type="slidenum">
              <a:rPr lang="fr-FR" smtClean="0"/>
              <a:pPr/>
              <a:t>6</a:t>
            </a:fld>
            <a:endParaRPr lang="fr-FR" dirty="0"/>
          </a:p>
        </p:txBody>
      </p:sp>
    </p:spTree>
    <p:extLst>
      <p:ext uri="{BB962C8B-B14F-4D97-AF65-F5344CB8AC3E}">
        <p14:creationId xmlns:p14="http://schemas.microsoft.com/office/powerpoint/2010/main" val="1066340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90FF33-E3F5-4F6E-A994-96B9E7191699}"/>
              </a:ext>
            </a:extLst>
          </p:cNvPr>
          <p:cNvSpPr>
            <a:spLocks noGrp="1"/>
          </p:cNvSpPr>
          <p:nvPr>
            <p:ph type="title"/>
          </p:nvPr>
        </p:nvSpPr>
        <p:spPr>
          <a:xfrm>
            <a:off x="359999" y="267494"/>
            <a:ext cx="8424000" cy="360000"/>
          </a:xfrm>
        </p:spPr>
        <p:txBody>
          <a:bodyPr/>
          <a:lstStyle/>
          <a:p>
            <a:pPr algn="r"/>
            <a:r>
              <a:rPr lang="fr-FR" sz="1400" dirty="0">
                <a:cs typeface="Calibri" panose="020F0502020204030204" pitchFamily="34" charset="0"/>
              </a:rPr>
              <a:t>1. Les modalités de participation </a:t>
            </a:r>
            <a:br>
              <a:rPr lang="fr-FR" sz="1400" dirty="0">
                <a:cs typeface="Calibri" panose="020F0502020204030204" pitchFamily="34" charset="0"/>
              </a:rPr>
            </a:br>
            <a:r>
              <a:rPr lang="fr-FR" sz="1400" i="1" dirty="0">
                <a:cs typeface="Calibri" panose="020F0502020204030204" pitchFamily="34" charset="0"/>
              </a:rPr>
              <a:t>A. Les références réglementaires</a:t>
            </a:r>
            <a:br>
              <a:rPr lang="fr-FR" sz="1400" i="1" dirty="0">
                <a:cs typeface="Calibri" panose="020F0502020204030204" pitchFamily="34" charset="0"/>
              </a:rPr>
            </a:br>
            <a:endParaRPr lang="fr-FR" sz="1400" i="1" dirty="0">
              <a:cs typeface="Calibri" panose="020F0502020204030204" pitchFamily="34" charset="0"/>
            </a:endParaRPr>
          </a:p>
        </p:txBody>
      </p:sp>
      <p:sp>
        <p:nvSpPr>
          <p:cNvPr id="6" name="Rectangle : coins arrondis 5">
            <a:extLst>
              <a:ext uri="{FF2B5EF4-FFF2-40B4-BE49-F238E27FC236}">
                <a16:creationId xmlns:a16="http://schemas.microsoft.com/office/drawing/2014/main" id="{5E40C280-C8DE-425C-865A-1F1B41B049E5}"/>
              </a:ext>
            </a:extLst>
          </p:cNvPr>
          <p:cNvSpPr/>
          <p:nvPr/>
        </p:nvSpPr>
        <p:spPr>
          <a:xfrm>
            <a:off x="1118787" y="1463361"/>
            <a:ext cx="2808310" cy="1296144"/>
          </a:xfrm>
          <a:prstGeom prst="roundRect">
            <a:avLst/>
          </a:prstGeom>
          <a:solidFill>
            <a:srgbClr val="95FFE3"/>
          </a:solidFill>
          <a:ln>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coins arrondis 6">
            <a:extLst>
              <a:ext uri="{FF2B5EF4-FFF2-40B4-BE49-F238E27FC236}">
                <a16:creationId xmlns:a16="http://schemas.microsoft.com/office/drawing/2014/main" id="{EBAE5654-0CDC-4526-AD4F-D6920DE59C5D}"/>
              </a:ext>
            </a:extLst>
          </p:cNvPr>
          <p:cNvSpPr/>
          <p:nvPr/>
        </p:nvSpPr>
        <p:spPr>
          <a:xfrm>
            <a:off x="1121954" y="2124395"/>
            <a:ext cx="2808311" cy="1709322"/>
          </a:xfrm>
          <a:prstGeom prst="roundRect">
            <a:avLst/>
          </a:prstGeom>
          <a:solidFill>
            <a:schemeClr val="bg1"/>
          </a:solidFill>
          <a:ln>
            <a:solidFill>
              <a:srgbClr val="95F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18CCB0D3-7A0A-423B-8A98-FD469073F775}"/>
              </a:ext>
            </a:extLst>
          </p:cNvPr>
          <p:cNvSpPr txBox="1"/>
          <p:nvPr/>
        </p:nvSpPr>
        <p:spPr>
          <a:xfrm>
            <a:off x="1121955" y="1598100"/>
            <a:ext cx="2795636" cy="526295"/>
          </a:xfrm>
          <a:prstGeom prst="rect">
            <a:avLst/>
          </a:prstGeom>
          <a:solidFill>
            <a:srgbClr val="95FFE3"/>
          </a:solidFill>
        </p:spPr>
        <p:txBody>
          <a:bodyPr wrap="square" rtlCol="0">
            <a:spAutoFit/>
          </a:bodyPr>
          <a:lstStyle/>
          <a:p>
            <a:pPr algn="ctr"/>
            <a:r>
              <a:rPr lang="fr-FR" sz="1400" b="1" dirty="0"/>
              <a:t>BOENJS n°39 </a:t>
            </a:r>
          </a:p>
          <a:p>
            <a:pPr algn="ctr"/>
            <a:r>
              <a:rPr lang="fr-FR" sz="1400" b="1" dirty="0"/>
              <a:t>du 16 octobre 2025</a:t>
            </a:r>
          </a:p>
        </p:txBody>
      </p:sp>
      <p:sp>
        <p:nvSpPr>
          <p:cNvPr id="10" name="ZoneTexte 9">
            <a:extLst>
              <a:ext uri="{FF2B5EF4-FFF2-40B4-BE49-F238E27FC236}">
                <a16:creationId xmlns:a16="http://schemas.microsoft.com/office/drawing/2014/main" id="{9539CDDD-0FD0-4AB2-A9A3-348B0674EF3D}"/>
              </a:ext>
            </a:extLst>
          </p:cNvPr>
          <p:cNvSpPr txBox="1"/>
          <p:nvPr/>
        </p:nvSpPr>
        <p:spPr>
          <a:xfrm>
            <a:off x="1112449" y="2370240"/>
            <a:ext cx="2798804" cy="1200329"/>
          </a:xfrm>
          <a:prstGeom prst="rect">
            <a:avLst/>
          </a:prstGeom>
          <a:noFill/>
        </p:spPr>
        <p:txBody>
          <a:bodyPr wrap="square" rtlCol="0">
            <a:spAutoFit/>
          </a:bodyPr>
          <a:lstStyle/>
          <a:p>
            <a:pPr marL="285750" lvl="0" indent="-285750" algn="just">
              <a:buFont typeface="Arial" panose="020B0604020202020204" pitchFamily="34" charset="0"/>
              <a:buChar char="•"/>
            </a:pPr>
            <a:r>
              <a:rPr lang="fr-FR" sz="1200" dirty="0">
                <a:latin typeface="+mj-lt"/>
                <a:cs typeface="Calibri" panose="020F0502020204030204" pitchFamily="34" charset="0"/>
              </a:rPr>
              <a:t>Lignes directrices de gestion ministérielles du 22 octobre 2024</a:t>
            </a:r>
          </a:p>
          <a:p>
            <a:pPr lvl="0" algn="just"/>
            <a:endParaRPr lang="fr-FR" sz="1200" dirty="0">
              <a:latin typeface="+mj-lt"/>
              <a:cs typeface="Calibri" panose="020F0502020204030204" pitchFamily="34" charset="0"/>
            </a:endParaRPr>
          </a:p>
          <a:p>
            <a:pPr marL="285750" lvl="0" indent="-285750" algn="just">
              <a:buFont typeface="Arial" panose="020B0604020202020204" pitchFamily="34" charset="0"/>
              <a:buChar char="•"/>
            </a:pPr>
            <a:r>
              <a:rPr lang="fr-FR" sz="1200" dirty="0">
                <a:latin typeface="+mj-lt"/>
                <a:cs typeface="Calibri" panose="020F0502020204030204" pitchFamily="34" charset="0"/>
              </a:rPr>
              <a:t>Note de service DGRH sur le mouvement national à gestion déconcentrée du 9 octobre 2025</a:t>
            </a:r>
          </a:p>
        </p:txBody>
      </p:sp>
      <p:sp>
        <p:nvSpPr>
          <p:cNvPr id="15" name="Rectangle : coins arrondis 14">
            <a:extLst>
              <a:ext uri="{FF2B5EF4-FFF2-40B4-BE49-F238E27FC236}">
                <a16:creationId xmlns:a16="http://schemas.microsoft.com/office/drawing/2014/main" id="{50E6BA53-526E-42D5-BDAA-CB409EA532D4}"/>
              </a:ext>
            </a:extLst>
          </p:cNvPr>
          <p:cNvSpPr/>
          <p:nvPr/>
        </p:nvSpPr>
        <p:spPr>
          <a:xfrm>
            <a:off x="5226410" y="1453537"/>
            <a:ext cx="2795636" cy="1296144"/>
          </a:xfrm>
          <a:prstGeom prst="roundRect">
            <a:avLst/>
          </a:prstGeom>
          <a:solidFill>
            <a:srgbClr val="C6C6EA"/>
          </a:solidFill>
          <a:ln>
            <a:solidFill>
              <a:srgbClr val="C6C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 coins arrondis 15">
            <a:extLst>
              <a:ext uri="{FF2B5EF4-FFF2-40B4-BE49-F238E27FC236}">
                <a16:creationId xmlns:a16="http://schemas.microsoft.com/office/drawing/2014/main" id="{B9058B2E-820D-4D71-BD02-B6425810D1CB}"/>
              </a:ext>
            </a:extLst>
          </p:cNvPr>
          <p:cNvSpPr/>
          <p:nvPr/>
        </p:nvSpPr>
        <p:spPr>
          <a:xfrm>
            <a:off x="5220072" y="2230577"/>
            <a:ext cx="2808312" cy="1732034"/>
          </a:xfrm>
          <a:prstGeom prst="roundRect">
            <a:avLst/>
          </a:prstGeom>
          <a:solidFill>
            <a:schemeClr val="bg1"/>
          </a:solidFill>
          <a:ln>
            <a:solidFill>
              <a:srgbClr val="C6C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t>
            </a:r>
          </a:p>
        </p:txBody>
      </p:sp>
      <p:sp>
        <p:nvSpPr>
          <p:cNvPr id="19" name="ZoneTexte 18">
            <a:extLst>
              <a:ext uri="{FF2B5EF4-FFF2-40B4-BE49-F238E27FC236}">
                <a16:creationId xmlns:a16="http://schemas.microsoft.com/office/drawing/2014/main" id="{6CF84C11-C99F-4058-B408-CDC60C9B6B82}"/>
              </a:ext>
            </a:extLst>
          </p:cNvPr>
          <p:cNvSpPr txBox="1"/>
          <p:nvPr/>
        </p:nvSpPr>
        <p:spPr>
          <a:xfrm>
            <a:off x="5232748" y="1540174"/>
            <a:ext cx="2795636" cy="743544"/>
          </a:xfrm>
          <a:prstGeom prst="rect">
            <a:avLst/>
          </a:prstGeom>
          <a:noFill/>
        </p:spPr>
        <p:txBody>
          <a:bodyPr wrap="square" rtlCol="0">
            <a:spAutoFit/>
          </a:bodyPr>
          <a:lstStyle/>
          <a:p>
            <a:pPr lvl="0" algn="ctr"/>
            <a:r>
              <a:rPr lang="fr-FR" sz="1400" b="1" dirty="0">
                <a:latin typeface="+mj-lt"/>
                <a:cs typeface="Calibri" panose="020F0502020204030204" pitchFamily="34" charset="0"/>
              </a:rPr>
              <a:t>Circulaire académique</a:t>
            </a:r>
          </a:p>
          <a:p>
            <a:pPr lvl="0" algn="ctr"/>
            <a:r>
              <a:rPr lang="fr-FR" sz="1400" b="1" dirty="0">
                <a:solidFill>
                  <a:srgbClr val="000000">
                    <a:hueOff val="0"/>
                    <a:satOff val="0"/>
                    <a:lumOff val="0"/>
                    <a:alphaOff val="0"/>
                  </a:srgbClr>
                </a:solidFill>
                <a:latin typeface="+mj-lt"/>
                <a:cs typeface="Calibri" panose="020F0502020204030204" pitchFamily="34" charset="0"/>
              </a:rPr>
              <a:t>DPE 2026 - n°14</a:t>
            </a:r>
          </a:p>
          <a:p>
            <a:pPr lvl="0" algn="ctr"/>
            <a:r>
              <a:rPr lang="fr-FR" sz="1400" b="1" dirty="0">
                <a:solidFill>
                  <a:srgbClr val="000000">
                    <a:hueOff val="0"/>
                    <a:satOff val="0"/>
                    <a:lumOff val="0"/>
                    <a:alphaOff val="0"/>
                  </a:srgbClr>
                </a:solidFill>
                <a:latin typeface="+mj-lt"/>
                <a:cs typeface="Calibri" panose="020F0502020204030204" pitchFamily="34" charset="0"/>
              </a:rPr>
              <a:t>du 16 mars 2026 </a:t>
            </a:r>
            <a:endParaRPr lang="fr-FR" sz="1400" b="1" dirty="0">
              <a:latin typeface="+mj-lt"/>
              <a:cs typeface="Calibri" panose="020F0502020204030204" pitchFamily="34" charset="0"/>
            </a:endParaRPr>
          </a:p>
        </p:txBody>
      </p:sp>
      <p:sp>
        <p:nvSpPr>
          <p:cNvPr id="21" name="ZoneTexte 20">
            <a:extLst>
              <a:ext uri="{FF2B5EF4-FFF2-40B4-BE49-F238E27FC236}">
                <a16:creationId xmlns:a16="http://schemas.microsoft.com/office/drawing/2014/main" id="{C8166E6C-9048-4153-A76F-5F09D1B50BB7}"/>
              </a:ext>
            </a:extLst>
          </p:cNvPr>
          <p:cNvSpPr txBox="1"/>
          <p:nvPr/>
        </p:nvSpPr>
        <p:spPr>
          <a:xfrm>
            <a:off x="5232748" y="2370241"/>
            <a:ext cx="2723628" cy="1200329"/>
          </a:xfrm>
          <a:prstGeom prst="rect">
            <a:avLst/>
          </a:prstGeom>
          <a:noFill/>
        </p:spPr>
        <p:txBody>
          <a:bodyPr wrap="square" rtlCol="0">
            <a:spAutoFit/>
          </a:bodyPr>
          <a:lstStyle/>
          <a:p>
            <a:pPr marL="171450" lvl="0" indent="-171450" algn="just">
              <a:buFont typeface="Arial" panose="020B0604020202020204" pitchFamily="34" charset="0"/>
              <a:buChar char="•"/>
            </a:pPr>
            <a:r>
              <a:rPr lang="fr-FR" sz="1200" dirty="0">
                <a:solidFill>
                  <a:srgbClr val="000000">
                    <a:hueOff val="0"/>
                    <a:satOff val="0"/>
                    <a:lumOff val="0"/>
                    <a:alphaOff val="0"/>
                  </a:srgbClr>
                </a:solidFill>
                <a:latin typeface="+mj-lt"/>
                <a:cs typeface="Calibri" panose="020F0502020204030204" pitchFamily="34" charset="0"/>
              </a:rPr>
              <a:t>Mobilité des personnels enseignants du second degré, personnels d’éducation et psychologues de l’éducation nationale - préparation de rentrée scolaire 2026</a:t>
            </a:r>
          </a:p>
        </p:txBody>
      </p:sp>
      <p:sp>
        <p:nvSpPr>
          <p:cNvPr id="3" name="Espace réservé du numéro de diapositive 2">
            <a:extLst>
              <a:ext uri="{FF2B5EF4-FFF2-40B4-BE49-F238E27FC236}">
                <a16:creationId xmlns:a16="http://schemas.microsoft.com/office/drawing/2014/main" id="{40CFFABC-9A4E-48AE-345C-76AE4B74AD5A}"/>
              </a:ext>
            </a:extLst>
          </p:cNvPr>
          <p:cNvSpPr>
            <a:spLocks noGrp="1"/>
          </p:cNvSpPr>
          <p:nvPr>
            <p:ph type="sldNum" sz="quarter" idx="12"/>
          </p:nvPr>
        </p:nvSpPr>
        <p:spPr/>
        <p:txBody>
          <a:bodyPr/>
          <a:lstStyle/>
          <a:p>
            <a:fld id="{733122C9-A0B9-462F-8757-0847AD287B63}" type="slidenum">
              <a:rPr lang="fr-FR" smtClean="0"/>
              <a:pPr/>
              <a:t>7</a:t>
            </a:fld>
            <a:endParaRPr lang="fr-FR" dirty="0"/>
          </a:p>
        </p:txBody>
      </p:sp>
    </p:spTree>
    <p:extLst>
      <p:ext uri="{BB962C8B-B14F-4D97-AF65-F5344CB8AC3E}">
        <p14:creationId xmlns:p14="http://schemas.microsoft.com/office/powerpoint/2010/main" val="342843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492F272-AC5F-4BE4-B33B-F9D5796916AD}"/>
              </a:ext>
            </a:extLst>
          </p:cNvPr>
          <p:cNvPicPr>
            <a:picLocks noChangeAspect="1"/>
          </p:cNvPicPr>
          <p:nvPr/>
        </p:nvPicPr>
        <p:blipFill>
          <a:blip r:embed="rId2"/>
          <a:stretch>
            <a:fillRect/>
          </a:stretch>
        </p:blipFill>
        <p:spPr>
          <a:xfrm>
            <a:off x="2544299" y="772601"/>
            <a:ext cx="3893418" cy="3838910"/>
          </a:xfrm>
          <a:prstGeom prst="rect">
            <a:avLst/>
          </a:prstGeom>
          <a:solidFill>
            <a:srgbClr val="F58923"/>
          </a:solidFill>
        </p:spPr>
      </p:pic>
      <p:sp>
        <p:nvSpPr>
          <p:cNvPr id="2" name="Titre 1">
            <a:extLst>
              <a:ext uri="{FF2B5EF4-FFF2-40B4-BE49-F238E27FC236}">
                <a16:creationId xmlns:a16="http://schemas.microsoft.com/office/drawing/2014/main" id="{960E2F36-CF35-49B6-9F28-17223A2C1252}"/>
              </a:ext>
            </a:extLst>
          </p:cNvPr>
          <p:cNvSpPr>
            <a:spLocks noGrp="1"/>
          </p:cNvSpPr>
          <p:nvPr>
            <p:ph type="title"/>
          </p:nvPr>
        </p:nvSpPr>
        <p:spPr>
          <a:xfrm>
            <a:off x="5016021" y="178298"/>
            <a:ext cx="3815488" cy="355900"/>
          </a:xfrm>
        </p:spPr>
        <p:txBody>
          <a:bodyPr/>
          <a:lstStyle/>
          <a:p>
            <a:pPr algn="r"/>
            <a:r>
              <a:rPr lang="fr-FR" sz="1400" dirty="0">
                <a:cs typeface="Calibri" panose="020F0502020204030204" pitchFamily="34" charset="0"/>
              </a:rPr>
              <a:t>1. Les modalités de participation </a:t>
            </a:r>
            <a:br>
              <a:rPr lang="fr-FR" sz="1400" dirty="0">
                <a:cs typeface="Calibri" panose="020F0502020204030204" pitchFamily="34" charset="0"/>
              </a:rPr>
            </a:br>
            <a:r>
              <a:rPr lang="fr-FR" sz="1400" i="1" dirty="0">
                <a:cs typeface="Calibri" panose="020F0502020204030204" pitchFamily="34" charset="0"/>
              </a:rPr>
              <a:t>B. Les outils</a:t>
            </a:r>
          </a:p>
        </p:txBody>
      </p:sp>
      <p:sp>
        <p:nvSpPr>
          <p:cNvPr id="9" name="Rectangle 8">
            <a:extLst>
              <a:ext uri="{FF2B5EF4-FFF2-40B4-BE49-F238E27FC236}">
                <a16:creationId xmlns:a16="http://schemas.microsoft.com/office/drawing/2014/main" id="{C24D94B4-0CC5-426D-AE10-30B00C980931}"/>
              </a:ext>
            </a:extLst>
          </p:cNvPr>
          <p:cNvSpPr/>
          <p:nvPr/>
        </p:nvSpPr>
        <p:spPr>
          <a:xfrm>
            <a:off x="2619760" y="437877"/>
            <a:ext cx="1969008" cy="198120"/>
          </a:xfrm>
          <a:prstGeom prst="rect">
            <a:avLst/>
          </a:prstGeom>
          <a:noFill/>
        </p:spPr>
        <p:txBody>
          <a:bodyPr wrap="none" lIns="0" tIns="0" rIns="0" bIns="0">
            <a:noAutofit/>
          </a:bodyPr>
          <a:lstStyle/>
          <a:p>
            <a:pPr indent="0" algn="r">
              <a:spcAft>
                <a:spcPts val="420"/>
              </a:spcAft>
            </a:pPr>
            <a:r>
              <a:rPr lang="en-US" sz="1300" b="1" dirty="0">
                <a:solidFill>
                  <a:srgbClr val="F58923"/>
                </a:solidFill>
                <a:latin typeface="Arial"/>
              </a:rPr>
              <a:t>Le site académique</a:t>
            </a:r>
          </a:p>
        </p:txBody>
      </p:sp>
      <p:sp>
        <p:nvSpPr>
          <p:cNvPr id="10" name="Rectangle 9">
            <a:extLst>
              <a:ext uri="{FF2B5EF4-FFF2-40B4-BE49-F238E27FC236}">
                <a16:creationId xmlns:a16="http://schemas.microsoft.com/office/drawing/2014/main" id="{24B5D876-C8E6-4512-925C-6C18A98E527A}"/>
              </a:ext>
            </a:extLst>
          </p:cNvPr>
          <p:cNvSpPr/>
          <p:nvPr/>
        </p:nvSpPr>
        <p:spPr>
          <a:xfrm>
            <a:off x="1925132" y="696698"/>
            <a:ext cx="3647478" cy="747698"/>
          </a:xfrm>
          <a:prstGeom prst="rect">
            <a:avLst/>
          </a:prstGeom>
        </p:spPr>
        <p:txBody>
          <a:bodyPr lIns="0" tIns="0" rIns="0" bIns="0">
            <a:noAutofit/>
          </a:bodyPr>
          <a:lstStyle/>
          <a:p>
            <a:pPr marL="285750" indent="-285750">
              <a:lnSpc>
                <a:spcPts val="1400"/>
              </a:lnSpc>
              <a:buFont typeface="Arial" panose="020B0604020202020204" pitchFamily="34" charset="0"/>
              <a:buChar char="•"/>
            </a:pPr>
            <a:r>
              <a:rPr lang="en-US" sz="1000" dirty="0">
                <a:latin typeface="Arial"/>
              </a:rPr>
              <a:t>Des informations </a:t>
            </a:r>
            <a:r>
              <a:rPr lang="fr-FR" sz="1000" dirty="0">
                <a:latin typeface="Arial"/>
              </a:rPr>
              <a:t>générales</a:t>
            </a:r>
            <a:r>
              <a:rPr lang="en-US" sz="1000" dirty="0">
                <a:latin typeface="Arial"/>
              </a:rPr>
              <a:t> et pratiques sur la mobilité</a:t>
            </a:r>
          </a:p>
          <a:p>
            <a:pPr marL="285750" indent="-285750">
              <a:lnSpc>
                <a:spcPts val="1400"/>
              </a:lnSpc>
              <a:buFont typeface="Arial" panose="020B0604020202020204" pitchFamily="34" charset="0"/>
              <a:buChar char="•"/>
            </a:pPr>
            <a:r>
              <a:rPr lang="en-US" sz="1000" dirty="0">
                <a:latin typeface="Arial"/>
              </a:rPr>
              <a:t>La </a:t>
            </a:r>
            <a:r>
              <a:rPr lang="en-US" sz="1000" dirty="0" err="1">
                <a:latin typeface="Arial"/>
              </a:rPr>
              <a:t>circulaire</a:t>
            </a:r>
            <a:r>
              <a:rPr lang="en-US" sz="1000" dirty="0">
                <a:latin typeface="Arial"/>
              </a:rPr>
              <a:t> </a:t>
            </a:r>
            <a:r>
              <a:rPr lang="en-US" sz="1000" dirty="0" err="1">
                <a:latin typeface="Arial"/>
              </a:rPr>
              <a:t>académique</a:t>
            </a:r>
            <a:r>
              <a:rPr lang="en-US" sz="1000" dirty="0">
                <a:latin typeface="Arial"/>
              </a:rPr>
              <a:t> </a:t>
            </a:r>
          </a:p>
          <a:p>
            <a:pPr marL="285750" indent="-285750">
              <a:lnSpc>
                <a:spcPts val="1400"/>
              </a:lnSpc>
              <a:buFont typeface="Arial" panose="020B0604020202020204" pitchFamily="34" charset="0"/>
              <a:buChar char="•"/>
            </a:pPr>
            <a:r>
              <a:rPr lang="en-US" sz="1000" dirty="0">
                <a:latin typeface="Arial"/>
              </a:rPr>
              <a:t>Une foire aux questions</a:t>
            </a:r>
          </a:p>
        </p:txBody>
      </p:sp>
      <p:sp>
        <p:nvSpPr>
          <p:cNvPr id="12" name="Rectangle 11">
            <a:extLst>
              <a:ext uri="{FF2B5EF4-FFF2-40B4-BE49-F238E27FC236}">
                <a16:creationId xmlns:a16="http://schemas.microsoft.com/office/drawing/2014/main" id="{9A72723C-3EE7-4760-9C42-33475BCD862C}"/>
              </a:ext>
            </a:extLst>
          </p:cNvPr>
          <p:cNvSpPr/>
          <p:nvPr/>
        </p:nvSpPr>
        <p:spPr>
          <a:xfrm>
            <a:off x="722220" y="3471698"/>
            <a:ext cx="2124456" cy="201168"/>
          </a:xfrm>
          <a:prstGeom prst="rect">
            <a:avLst/>
          </a:prstGeom>
        </p:spPr>
        <p:txBody>
          <a:bodyPr wrap="none" lIns="0" tIns="0" rIns="0" bIns="0">
            <a:noAutofit/>
          </a:bodyPr>
          <a:lstStyle/>
          <a:p>
            <a:pPr indent="0" algn="r">
              <a:spcAft>
                <a:spcPts val="630"/>
              </a:spcAft>
            </a:pPr>
            <a:r>
              <a:rPr lang="en-US" sz="1300" b="1" dirty="0">
                <a:solidFill>
                  <a:srgbClr val="55BDFF"/>
                </a:solidFill>
                <a:latin typeface="Arial"/>
              </a:rPr>
              <a:t>La plateforme Ariane</a:t>
            </a:r>
          </a:p>
        </p:txBody>
      </p:sp>
      <p:sp>
        <p:nvSpPr>
          <p:cNvPr id="13" name="Rectangle 12">
            <a:extLst>
              <a:ext uri="{FF2B5EF4-FFF2-40B4-BE49-F238E27FC236}">
                <a16:creationId xmlns:a16="http://schemas.microsoft.com/office/drawing/2014/main" id="{B8B936E3-024A-4FA1-8000-920D49C7C787}"/>
              </a:ext>
            </a:extLst>
          </p:cNvPr>
          <p:cNvSpPr/>
          <p:nvPr/>
        </p:nvSpPr>
        <p:spPr>
          <a:xfrm>
            <a:off x="964173" y="3746322"/>
            <a:ext cx="2124457" cy="533762"/>
          </a:xfrm>
          <a:prstGeom prst="rect">
            <a:avLst/>
          </a:prstGeom>
        </p:spPr>
        <p:txBody>
          <a:bodyPr lIns="0" tIns="0" rIns="0" bIns="0">
            <a:noAutofit/>
          </a:bodyPr>
          <a:lstStyle/>
          <a:p>
            <a:pPr marL="171450" indent="-171450">
              <a:lnSpc>
                <a:spcPts val="1400"/>
              </a:lnSpc>
              <a:buFont typeface="Arial" panose="020B0604020202020204" pitchFamily="34" charset="0"/>
              <a:buChar char="•"/>
            </a:pPr>
            <a:r>
              <a:rPr lang="en-US" sz="1000" dirty="0">
                <a:latin typeface="Arial"/>
              </a:rPr>
              <a:t>La </a:t>
            </a:r>
            <a:r>
              <a:rPr lang="en-US" sz="1000" dirty="0" err="1">
                <a:latin typeface="Arial"/>
              </a:rPr>
              <a:t>circulaire</a:t>
            </a:r>
            <a:r>
              <a:rPr lang="en-US" sz="1000" dirty="0">
                <a:latin typeface="Arial"/>
              </a:rPr>
              <a:t> </a:t>
            </a:r>
            <a:r>
              <a:rPr lang="fr-FR" sz="1000" dirty="0">
                <a:latin typeface="Arial"/>
              </a:rPr>
              <a:t>académique </a:t>
            </a:r>
            <a:r>
              <a:rPr lang="en-US" sz="1000" dirty="0">
                <a:latin typeface="Arial"/>
              </a:rPr>
              <a:t> </a:t>
            </a:r>
          </a:p>
          <a:p>
            <a:pPr marL="171450" indent="-171450">
              <a:lnSpc>
                <a:spcPts val="1400"/>
              </a:lnSpc>
              <a:buFont typeface="Arial" panose="020B0604020202020204" pitchFamily="34" charset="0"/>
              <a:buChar char="•"/>
            </a:pPr>
            <a:r>
              <a:rPr lang="en-US" sz="1000" dirty="0">
                <a:latin typeface="Arial"/>
              </a:rPr>
              <a:t>Un moteur de recherche sur les </a:t>
            </a:r>
          </a:p>
          <a:p>
            <a:pPr>
              <a:lnSpc>
                <a:spcPts val="1400"/>
              </a:lnSpc>
            </a:pPr>
            <a:r>
              <a:rPr lang="en-US" sz="1000" dirty="0">
                <a:latin typeface="Arial"/>
              </a:rPr>
              <a:t>     </a:t>
            </a:r>
            <a:r>
              <a:rPr lang="fr-FR" sz="1000" dirty="0">
                <a:latin typeface="Arial"/>
              </a:rPr>
              <a:t>établissements</a:t>
            </a:r>
            <a:r>
              <a:rPr lang="en-US" sz="1000" dirty="0">
                <a:latin typeface="Arial"/>
              </a:rPr>
              <a:t> de l’académie</a:t>
            </a:r>
          </a:p>
        </p:txBody>
      </p:sp>
      <p:sp>
        <p:nvSpPr>
          <p:cNvPr id="14" name="Rectangle 13">
            <a:extLst>
              <a:ext uri="{FF2B5EF4-FFF2-40B4-BE49-F238E27FC236}">
                <a16:creationId xmlns:a16="http://schemas.microsoft.com/office/drawing/2014/main" id="{1AF3BB7C-9610-467E-A12E-A42FA11A69FD}"/>
              </a:ext>
            </a:extLst>
          </p:cNvPr>
          <p:cNvSpPr/>
          <p:nvPr/>
        </p:nvSpPr>
        <p:spPr>
          <a:xfrm>
            <a:off x="6437717" y="1826848"/>
            <a:ext cx="2351709" cy="881360"/>
          </a:xfrm>
          <a:prstGeom prst="rect">
            <a:avLst/>
          </a:prstGeom>
        </p:spPr>
        <p:txBody>
          <a:bodyPr lIns="0" tIns="0" rIns="0" bIns="0">
            <a:noAutofit/>
          </a:bodyPr>
          <a:lstStyle/>
          <a:p>
            <a:pPr marL="171450" indent="-171450">
              <a:lnSpc>
                <a:spcPts val="1400"/>
              </a:lnSpc>
              <a:buFont typeface="Arial" panose="020B0604020202020204" pitchFamily="34" charset="0"/>
              <a:buChar char="•"/>
            </a:pPr>
            <a:r>
              <a:rPr lang="en-US" sz="1000" dirty="0">
                <a:latin typeface="+mj-lt"/>
              </a:rPr>
              <a:t>Des informations sur les procédures </a:t>
            </a:r>
          </a:p>
          <a:p>
            <a:pPr marL="171450" indent="-171450">
              <a:lnSpc>
                <a:spcPts val="1400"/>
              </a:lnSpc>
              <a:buFont typeface="Arial" panose="020B0604020202020204" pitchFamily="34" charset="0"/>
              <a:buChar char="•"/>
            </a:pPr>
            <a:r>
              <a:rPr lang="en-US" sz="1000" dirty="0">
                <a:latin typeface="+mj-lt"/>
              </a:rPr>
              <a:t>L’espace de saisie des voeux </a:t>
            </a:r>
          </a:p>
          <a:p>
            <a:pPr marL="171450" indent="-171450">
              <a:lnSpc>
                <a:spcPts val="1400"/>
              </a:lnSpc>
              <a:buFont typeface="Arial" panose="020B0604020202020204" pitchFamily="34" charset="0"/>
              <a:buChar char="•"/>
            </a:pPr>
            <a:r>
              <a:rPr lang="en-US" sz="1000" dirty="0">
                <a:latin typeface="+mj-lt"/>
              </a:rPr>
              <a:t>Une liste des postes vacants à l’ouverture du mouvement </a:t>
            </a:r>
          </a:p>
          <a:p>
            <a:pPr marL="171450" indent="-171450">
              <a:lnSpc>
                <a:spcPts val="1400"/>
              </a:lnSpc>
              <a:buFont typeface="Arial" panose="020B0604020202020204" pitchFamily="34" charset="0"/>
              <a:buChar char="•"/>
            </a:pPr>
            <a:r>
              <a:rPr lang="en-US" sz="1000" dirty="0">
                <a:latin typeface="+mj-lt"/>
              </a:rPr>
              <a:t>L’affichage des barèmes </a:t>
            </a:r>
          </a:p>
          <a:p>
            <a:pPr marL="171450" indent="-171450">
              <a:lnSpc>
                <a:spcPts val="1400"/>
              </a:lnSpc>
              <a:buFont typeface="Arial" panose="020B0604020202020204" pitchFamily="34" charset="0"/>
              <a:buChar char="•"/>
            </a:pPr>
            <a:r>
              <a:rPr lang="en-US" sz="1000" dirty="0">
                <a:latin typeface="+mj-lt"/>
              </a:rPr>
              <a:t>Les résultats du mouvement</a:t>
            </a:r>
          </a:p>
        </p:txBody>
      </p:sp>
      <p:sp>
        <p:nvSpPr>
          <p:cNvPr id="15" name="Rectangle 14">
            <a:extLst>
              <a:ext uri="{FF2B5EF4-FFF2-40B4-BE49-F238E27FC236}">
                <a16:creationId xmlns:a16="http://schemas.microsoft.com/office/drawing/2014/main" id="{27A8D0C2-82CC-4F79-BED7-7628AD983744}"/>
              </a:ext>
            </a:extLst>
          </p:cNvPr>
          <p:cNvSpPr/>
          <p:nvPr/>
        </p:nvSpPr>
        <p:spPr>
          <a:xfrm>
            <a:off x="719382" y="1859652"/>
            <a:ext cx="2481072" cy="201168"/>
          </a:xfrm>
          <a:prstGeom prst="rect">
            <a:avLst/>
          </a:prstGeom>
        </p:spPr>
        <p:txBody>
          <a:bodyPr wrap="none" lIns="0" tIns="0" rIns="0" bIns="0">
            <a:noAutofit/>
          </a:bodyPr>
          <a:lstStyle/>
          <a:p>
            <a:pPr indent="0">
              <a:spcAft>
                <a:spcPts val="420"/>
              </a:spcAft>
            </a:pPr>
            <a:r>
              <a:rPr lang="en-US" sz="1300" b="1" dirty="0">
                <a:solidFill>
                  <a:srgbClr val="FF7777"/>
                </a:solidFill>
                <a:latin typeface="Arial"/>
              </a:rPr>
              <a:t>La plateforme COLIBRIS</a:t>
            </a:r>
          </a:p>
        </p:txBody>
      </p:sp>
      <p:sp>
        <p:nvSpPr>
          <p:cNvPr id="16" name="Rectangle 15">
            <a:extLst>
              <a:ext uri="{FF2B5EF4-FFF2-40B4-BE49-F238E27FC236}">
                <a16:creationId xmlns:a16="http://schemas.microsoft.com/office/drawing/2014/main" id="{3637764F-B3F7-405B-9E17-4D020AFA394E}"/>
              </a:ext>
            </a:extLst>
          </p:cNvPr>
          <p:cNvSpPr/>
          <p:nvPr/>
        </p:nvSpPr>
        <p:spPr>
          <a:xfrm>
            <a:off x="395536" y="2167871"/>
            <a:ext cx="2310748" cy="457771"/>
          </a:xfrm>
          <a:prstGeom prst="rect">
            <a:avLst/>
          </a:prstGeom>
        </p:spPr>
        <p:txBody>
          <a:bodyPr lIns="0" tIns="0" rIns="0" bIns="0">
            <a:noAutofit/>
          </a:bodyPr>
          <a:lstStyle/>
          <a:p>
            <a:pPr indent="-152400">
              <a:lnSpc>
                <a:spcPts val="1400"/>
              </a:lnSpc>
            </a:pPr>
            <a:r>
              <a:rPr lang="en-US" sz="1000" dirty="0">
                <a:latin typeface="Arial"/>
              </a:rPr>
              <a:t>• Dépôt de la confirmation de demande </a:t>
            </a:r>
          </a:p>
          <a:p>
            <a:pPr indent="-152400">
              <a:lnSpc>
                <a:spcPts val="1400"/>
              </a:lnSpc>
            </a:pPr>
            <a:r>
              <a:rPr lang="en-US" sz="1000" dirty="0">
                <a:latin typeface="Arial"/>
              </a:rPr>
              <a:t>  de mutation et des pièces justificatives</a:t>
            </a:r>
          </a:p>
        </p:txBody>
      </p:sp>
      <p:sp>
        <p:nvSpPr>
          <p:cNvPr id="17" name="Rectangle 16">
            <a:extLst>
              <a:ext uri="{FF2B5EF4-FFF2-40B4-BE49-F238E27FC236}">
                <a16:creationId xmlns:a16="http://schemas.microsoft.com/office/drawing/2014/main" id="{F768BC39-31C7-4651-A16F-B13EB859436C}"/>
              </a:ext>
            </a:extLst>
          </p:cNvPr>
          <p:cNvSpPr/>
          <p:nvPr/>
        </p:nvSpPr>
        <p:spPr>
          <a:xfrm>
            <a:off x="5994410" y="3715681"/>
            <a:ext cx="2795016" cy="198120"/>
          </a:xfrm>
          <a:prstGeom prst="rect">
            <a:avLst/>
          </a:prstGeom>
        </p:spPr>
        <p:txBody>
          <a:bodyPr wrap="none" lIns="0" tIns="0" rIns="0" bIns="0">
            <a:noAutofit/>
          </a:bodyPr>
          <a:lstStyle/>
          <a:p>
            <a:pPr indent="0">
              <a:spcAft>
                <a:spcPts val="840"/>
              </a:spcAft>
            </a:pPr>
            <a:r>
              <a:rPr lang="en-US" sz="1300" b="1" dirty="0">
                <a:solidFill>
                  <a:srgbClr val="FF96D8"/>
                </a:solidFill>
                <a:latin typeface="Arial"/>
              </a:rPr>
              <a:t>Le comparateur de mobilité</a:t>
            </a:r>
          </a:p>
        </p:txBody>
      </p:sp>
      <p:sp>
        <p:nvSpPr>
          <p:cNvPr id="18" name="Rectangle 17">
            <a:extLst>
              <a:ext uri="{FF2B5EF4-FFF2-40B4-BE49-F238E27FC236}">
                <a16:creationId xmlns:a16="http://schemas.microsoft.com/office/drawing/2014/main" id="{56CDC9BE-51D2-49E2-A660-4C7D7D44BE04}"/>
              </a:ext>
            </a:extLst>
          </p:cNvPr>
          <p:cNvSpPr/>
          <p:nvPr/>
        </p:nvSpPr>
        <p:spPr>
          <a:xfrm>
            <a:off x="5849600" y="3936063"/>
            <a:ext cx="2466023" cy="448646"/>
          </a:xfrm>
          <a:prstGeom prst="rect">
            <a:avLst/>
          </a:prstGeom>
        </p:spPr>
        <p:txBody>
          <a:bodyPr wrap="none" lIns="0" tIns="0" rIns="0" bIns="0">
            <a:noAutofit/>
          </a:bodyPr>
          <a:lstStyle/>
          <a:p>
            <a:pPr indent="0" algn="just">
              <a:lnSpc>
                <a:spcPts val="1400"/>
              </a:lnSpc>
            </a:pPr>
            <a:r>
              <a:rPr lang="en-US" sz="1000" dirty="0"/>
              <a:t>•    Un calculateur de barème</a:t>
            </a:r>
          </a:p>
          <a:p>
            <a:pPr algn="just">
              <a:lnSpc>
                <a:spcPts val="1400"/>
              </a:lnSpc>
            </a:pPr>
            <a:r>
              <a:rPr lang="en-US" sz="1000" dirty="0"/>
              <a:t>•    Un comparateur géographique</a:t>
            </a:r>
          </a:p>
        </p:txBody>
      </p:sp>
      <p:sp>
        <p:nvSpPr>
          <p:cNvPr id="4" name="Rectangle 3">
            <a:extLst>
              <a:ext uri="{FF2B5EF4-FFF2-40B4-BE49-F238E27FC236}">
                <a16:creationId xmlns:a16="http://schemas.microsoft.com/office/drawing/2014/main" id="{2FC2460F-40FC-4AD2-B22C-3CFAD769233F}"/>
              </a:ext>
            </a:extLst>
          </p:cNvPr>
          <p:cNvSpPr/>
          <p:nvPr/>
        </p:nvSpPr>
        <p:spPr>
          <a:xfrm>
            <a:off x="6142734" y="1503864"/>
            <a:ext cx="1083951" cy="292388"/>
          </a:xfrm>
          <a:prstGeom prst="rect">
            <a:avLst/>
          </a:prstGeom>
        </p:spPr>
        <p:txBody>
          <a:bodyPr wrap="none">
            <a:spAutoFit/>
          </a:bodyPr>
          <a:lstStyle/>
          <a:p>
            <a:pPr indent="0" algn="ctr">
              <a:spcBef>
                <a:spcPts val="1260"/>
              </a:spcBef>
              <a:spcAft>
                <a:spcPts val="630"/>
              </a:spcAft>
            </a:pPr>
            <a:r>
              <a:rPr lang="en-US" sz="1300" b="1" dirty="0">
                <a:solidFill>
                  <a:srgbClr val="39DBB2"/>
                </a:solidFill>
              </a:rPr>
              <a:t>I-Prof/SIAM</a:t>
            </a:r>
          </a:p>
        </p:txBody>
      </p:sp>
      <p:sp>
        <p:nvSpPr>
          <p:cNvPr id="20" name="Espace réservé du pied de page 8">
            <a:extLst>
              <a:ext uri="{FF2B5EF4-FFF2-40B4-BE49-F238E27FC236}">
                <a16:creationId xmlns:a16="http://schemas.microsoft.com/office/drawing/2014/main" id="{C19FF267-FF3C-4092-9422-453275B97511}"/>
              </a:ext>
            </a:extLst>
          </p:cNvPr>
          <p:cNvSpPr txBox="1">
            <a:spLocks/>
          </p:cNvSpPr>
          <p:nvPr/>
        </p:nvSpPr>
        <p:spPr bwMode="gray">
          <a:xfrm>
            <a:off x="251520" y="4753848"/>
            <a:ext cx="3528392" cy="355900"/>
          </a:xfrm>
          <a:prstGeom prst="rect">
            <a:avLst/>
          </a:prstGeom>
        </p:spPr>
        <p:txBody>
          <a:bodyPr vert="horz" wrap="square" lIns="91440" tIns="45720" rIns="91440" bIns="45720" numCol="1" rtlCol="0" anchor="t" anchorCtr="0" compatLnSpc="1">
            <a:prstTxWarp prst="textNoShape">
              <a:avLst/>
            </a:prstTxWarp>
            <a:noAutofit/>
          </a:bodyPr>
          <a:lstStyle>
            <a:defPPr>
              <a:defRPr lang="fr-FR"/>
            </a:defPPr>
            <a:lvl1pPr marL="0" algn="r" defTabSz="914400" rtl="0" eaLnBrk="1" latinLnBrk="0" hangingPunct="1">
              <a:defRPr sz="75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fr-FR" dirty="0"/>
          </a:p>
          <a:p>
            <a:pPr algn="l"/>
            <a:r>
              <a:rPr lang="fr-FR" dirty="0"/>
              <a:t>Webinaire - Mouvement Intra-académique du second degré 2026</a:t>
            </a:r>
          </a:p>
        </p:txBody>
      </p:sp>
      <p:sp>
        <p:nvSpPr>
          <p:cNvPr id="3" name="Espace réservé du numéro de diapositive 2">
            <a:extLst>
              <a:ext uri="{FF2B5EF4-FFF2-40B4-BE49-F238E27FC236}">
                <a16:creationId xmlns:a16="http://schemas.microsoft.com/office/drawing/2014/main" id="{AFE3A924-5C01-A93D-D582-EEB611EAAEE3}"/>
              </a:ext>
            </a:extLst>
          </p:cNvPr>
          <p:cNvSpPr>
            <a:spLocks noGrp="1"/>
          </p:cNvSpPr>
          <p:nvPr>
            <p:ph type="sldNum" sz="quarter" idx="12"/>
          </p:nvPr>
        </p:nvSpPr>
        <p:spPr/>
        <p:txBody>
          <a:bodyPr/>
          <a:lstStyle/>
          <a:p>
            <a:fld id="{733122C9-A0B9-462F-8757-0847AD287B63}" type="slidenum">
              <a:rPr lang="fr-FR" smtClean="0"/>
              <a:pPr/>
              <a:t>8</a:t>
            </a:fld>
            <a:endParaRPr lang="fr-FR" dirty="0"/>
          </a:p>
        </p:txBody>
      </p:sp>
    </p:spTree>
    <p:extLst>
      <p:ext uri="{BB962C8B-B14F-4D97-AF65-F5344CB8AC3E}">
        <p14:creationId xmlns:p14="http://schemas.microsoft.com/office/powerpoint/2010/main" val="739892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FB1FA7-F730-46C8-8EA4-94090B08C002}"/>
              </a:ext>
            </a:extLst>
          </p:cNvPr>
          <p:cNvSpPr>
            <a:spLocks noGrp="1"/>
          </p:cNvSpPr>
          <p:nvPr>
            <p:ph type="title"/>
          </p:nvPr>
        </p:nvSpPr>
        <p:spPr>
          <a:xfrm>
            <a:off x="2657328" y="215291"/>
            <a:ext cx="6156216" cy="360001"/>
          </a:xfrm>
        </p:spPr>
        <p:txBody>
          <a:bodyPr/>
          <a:lstStyle/>
          <a:p>
            <a:pPr algn="r"/>
            <a:r>
              <a:rPr lang="fr-FR" sz="1400" dirty="0">
                <a:cs typeface="Calibri" panose="020F0502020204030204" pitchFamily="34" charset="0"/>
              </a:rPr>
              <a:t>1. Les modalités de participation </a:t>
            </a:r>
            <a:br>
              <a:rPr lang="fr-FR" sz="1400" dirty="0">
                <a:cs typeface="Calibri" panose="020F0502020204030204" pitchFamily="34" charset="0"/>
              </a:rPr>
            </a:br>
            <a:r>
              <a:rPr lang="fr-FR" sz="1400" i="1" dirty="0">
                <a:cs typeface="Calibri" panose="020F0502020204030204" pitchFamily="34" charset="0"/>
              </a:rPr>
              <a:t>C. Le calendrier</a:t>
            </a:r>
          </a:p>
        </p:txBody>
      </p:sp>
      <p:sp>
        <p:nvSpPr>
          <p:cNvPr id="25" name="ZoneTexte 24">
            <a:extLst>
              <a:ext uri="{FF2B5EF4-FFF2-40B4-BE49-F238E27FC236}">
                <a16:creationId xmlns:a16="http://schemas.microsoft.com/office/drawing/2014/main" id="{1EE79A5B-D2BE-4951-9276-0EA46E2D8E46}"/>
              </a:ext>
            </a:extLst>
          </p:cNvPr>
          <p:cNvSpPr txBox="1"/>
          <p:nvPr/>
        </p:nvSpPr>
        <p:spPr>
          <a:xfrm>
            <a:off x="401044" y="4506501"/>
            <a:ext cx="8453544" cy="276999"/>
          </a:xfrm>
          <a:prstGeom prst="rect">
            <a:avLst/>
          </a:prstGeom>
          <a:noFill/>
        </p:spPr>
        <p:txBody>
          <a:bodyPr wrap="square" rtlCol="0">
            <a:spAutoFit/>
          </a:bodyPr>
          <a:lstStyle/>
          <a:p>
            <a:pPr algn="ctr"/>
            <a:r>
              <a:rPr lang="fr-FR" sz="1200" b="1" dirty="0">
                <a:solidFill>
                  <a:schemeClr val="bg2"/>
                </a:solidFill>
                <a:cs typeface="Calibri" panose="020F0502020204030204" pitchFamily="34" charset="0"/>
              </a:rPr>
              <a:t>Des messages d’alertes et d’informations vous seront transmis par courriel à chaque étape du processus.</a:t>
            </a:r>
          </a:p>
        </p:txBody>
      </p:sp>
      <p:graphicFrame>
        <p:nvGraphicFramePr>
          <p:cNvPr id="3" name="Diagramme 2">
            <a:extLst>
              <a:ext uri="{FF2B5EF4-FFF2-40B4-BE49-F238E27FC236}">
                <a16:creationId xmlns:a16="http://schemas.microsoft.com/office/drawing/2014/main" id="{EED5C0EB-6B48-45A8-8393-4533CD58062A}"/>
              </a:ext>
            </a:extLst>
          </p:cNvPr>
          <p:cNvGraphicFramePr/>
          <p:nvPr>
            <p:extLst>
              <p:ext uri="{D42A27DB-BD31-4B8C-83A1-F6EECF244321}">
                <p14:modId xmlns:p14="http://schemas.microsoft.com/office/powerpoint/2010/main" val="470546825"/>
              </p:ext>
            </p:extLst>
          </p:nvPr>
        </p:nvGraphicFramePr>
        <p:xfrm>
          <a:off x="413772" y="771550"/>
          <a:ext cx="8316456"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llipse 6">
            <a:extLst>
              <a:ext uri="{FF2B5EF4-FFF2-40B4-BE49-F238E27FC236}">
                <a16:creationId xmlns:a16="http://schemas.microsoft.com/office/drawing/2014/main" id="{25B21C3D-AF32-42E2-8A32-875AC12B133B}"/>
              </a:ext>
            </a:extLst>
          </p:cNvPr>
          <p:cNvSpPr/>
          <p:nvPr/>
        </p:nvSpPr>
        <p:spPr>
          <a:xfrm>
            <a:off x="7545931" y="2282059"/>
            <a:ext cx="338437" cy="338437"/>
          </a:xfrm>
          <a:prstGeom prst="ellipse">
            <a:avLst/>
          </a:prstGeom>
          <a:solidFill>
            <a:srgbClr val="FF97D9"/>
          </a:solidFill>
        </p:spPr>
        <p:style>
          <a:lnRef idx="2">
            <a:schemeClr val="lt1">
              <a:hueOff val="0"/>
              <a:satOff val="0"/>
              <a:lumOff val="0"/>
              <a:alphaOff val="0"/>
            </a:schemeClr>
          </a:lnRef>
          <a:fillRef idx="1">
            <a:scrgbClr r="0" g="0" b="0"/>
          </a:fillRef>
          <a:effectRef idx="0">
            <a:schemeClr val="accent2">
              <a:hueOff val="-11392936"/>
              <a:satOff val="53661"/>
              <a:lumOff val="25882"/>
              <a:alphaOff val="0"/>
            </a:schemeClr>
          </a:effectRef>
          <a:fontRef idx="minor">
            <a:schemeClr val="lt1"/>
          </a:fontRef>
        </p:style>
      </p:sp>
      <p:sp>
        <p:nvSpPr>
          <p:cNvPr id="4" name="ZoneTexte 3">
            <a:extLst>
              <a:ext uri="{FF2B5EF4-FFF2-40B4-BE49-F238E27FC236}">
                <a16:creationId xmlns:a16="http://schemas.microsoft.com/office/drawing/2014/main" id="{4134B1CF-309A-48D3-BAF1-0BF1078FCD65}"/>
              </a:ext>
            </a:extLst>
          </p:cNvPr>
          <p:cNvSpPr txBox="1"/>
          <p:nvPr/>
        </p:nvSpPr>
        <p:spPr>
          <a:xfrm>
            <a:off x="7175089" y="2803434"/>
            <a:ext cx="1080120" cy="938719"/>
          </a:xfrm>
          <a:prstGeom prst="rect">
            <a:avLst/>
          </a:prstGeom>
          <a:noFill/>
        </p:spPr>
        <p:txBody>
          <a:bodyPr wrap="square" rtlCol="0">
            <a:spAutoFit/>
          </a:bodyPr>
          <a:lstStyle/>
          <a:p>
            <a:pPr algn="ctr"/>
            <a:r>
              <a:rPr lang="fr-FR" sz="1100" b="1" dirty="0">
                <a:solidFill>
                  <a:srgbClr val="000000">
                    <a:hueOff val="0"/>
                    <a:satOff val="0"/>
                    <a:lumOff val="0"/>
                    <a:alphaOff val="0"/>
                  </a:srgbClr>
                </a:solidFill>
                <a:latin typeface="Arial"/>
                <a:cs typeface="Calibri" panose="020F0502020204030204" pitchFamily="34" charset="0"/>
              </a:rPr>
              <a:t>Phase AJUAFA</a:t>
            </a:r>
          </a:p>
          <a:p>
            <a:pPr algn="ctr"/>
            <a:r>
              <a:rPr lang="fr-FR" sz="1100" dirty="0">
                <a:solidFill>
                  <a:srgbClr val="000000">
                    <a:hueOff val="0"/>
                    <a:satOff val="0"/>
                    <a:lumOff val="0"/>
                    <a:alphaOff val="0"/>
                  </a:srgbClr>
                </a:solidFill>
                <a:latin typeface="Arial"/>
                <a:cs typeface="Calibri" panose="020F0502020204030204" pitchFamily="34" charset="0"/>
              </a:rPr>
              <a:t>Résultat le 10 juillet 2026 au plus tard</a:t>
            </a:r>
          </a:p>
        </p:txBody>
      </p:sp>
      <p:sp>
        <p:nvSpPr>
          <p:cNvPr id="9" name="Ellipse 8">
            <a:extLst>
              <a:ext uri="{FF2B5EF4-FFF2-40B4-BE49-F238E27FC236}">
                <a16:creationId xmlns:a16="http://schemas.microsoft.com/office/drawing/2014/main" id="{66BCF23C-ECC6-4589-BB15-10849D5FE9ED}"/>
              </a:ext>
            </a:extLst>
          </p:cNvPr>
          <p:cNvSpPr/>
          <p:nvPr/>
        </p:nvSpPr>
        <p:spPr>
          <a:xfrm>
            <a:off x="5724128" y="2282059"/>
            <a:ext cx="338437" cy="338437"/>
          </a:xfrm>
          <a:prstGeom prst="ellipse">
            <a:avLst/>
          </a:prstGeom>
          <a:solidFill>
            <a:srgbClr val="F58926"/>
          </a:solidFill>
        </p:spPr>
        <p:style>
          <a:lnRef idx="2">
            <a:schemeClr val="lt1">
              <a:hueOff val="0"/>
              <a:satOff val="0"/>
              <a:lumOff val="0"/>
              <a:alphaOff val="0"/>
            </a:schemeClr>
          </a:lnRef>
          <a:fillRef idx="1">
            <a:scrgbClr r="0" g="0" b="0"/>
          </a:fillRef>
          <a:effectRef idx="0">
            <a:schemeClr val="accent2">
              <a:hueOff val="-11392936"/>
              <a:satOff val="53661"/>
              <a:lumOff val="25882"/>
              <a:alphaOff val="0"/>
            </a:schemeClr>
          </a:effectRef>
          <a:fontRef idx="minor">
            <a:schemeClr val="lt1"/>
          </a:fontRef>
        </p:style>
      </p:sp>
      <p:sp>
        <p:nvSpPr>
          <p:cNvPr id="5" name="ZoneTexte 4">
            <a:extLst>
              <a:ext uri="{FF2B5EF4-FFF2-40B4-BE49-F238E27FC236}">
                <a16:creationId xmlns:a16="http://schemas.microsoft.com/office/drawing/2014/main" id="{B20219EE-1B15-41E0-BC17-FB6F6009269B}"/>
              </a:ext>
            </a:extLst>
          </p:cNvPr>
          <p:cNvSpPr txBox="1"/>
          <p:nvPr/>
        </p:nvSpPr>
        <p:spPr>
          <a:xfrm>
            <a:off x="5184068" y="2803434"/>
            <a:ext cx="1368152" cy="600164"/>
          </a:xfrm>
          <a:prstGeom prst="rect">
            <a:avLst/>
          </a:prstGeom>
          <a:noFill/>
        </p:spPr>
        <p:txBody>
          <a:bodyPr wrap="square" rtlCol="0">
            <a:spAutoFit/>
          </a:bodyPr>
          <a:lstStyle/>
          <a:p>
            <a:pPr algn="ctr"/>
            <a:r>
              <a:rPr lang="fr-FR" sz="1100" b="1" dirty="0"/>
              <a:t>Résultat d’affectation </a:t>
            </a:r>
          </a:p>
          <a:p>
            <a:pPr algn="ctr"/>
            <a:r>
              <a:rPr lang="fr-FR" sz="1100" dirty="0"/>
              <a:t>5 juin 2026 (16h)</a:t>
            </a:r>
          </a:p>
        </p:txBody>
      </p:sp>
      <p:sp>
        <p:nvSpPr>
          <p:cNvPr id="6" name="Espace réservé du numéro de diapositive 5">
            <a:extLst>
              <a:ext uri="{FF2B5EF4-FFF2-40B4-BE49-F238E27FC236}">
                <a16:creationId xmlns:a16="http://schemas.microsoft.com/office/drawing/2014/main" id="{03B0BFA3-174E-9A3A-6AA7-173BEB9F4CFA}"/>
              </a:ext>
            </a:extLst>
          </p:cNvPr>
          <p:cNvSpPr>
            <a:spLocks noGrp="1"/>
          </p:cNvSpPr>
          <p:nvPr>
            <p:ph type="sldNum" sz="quarter" idx="12"/>
          </p:nvPr>
        </p:nvSpPr>
        <p:spPr/>
        <p:txBody>
          <a:bodyPr/>
          <a:lstStyle/>
          <a:p>
            <a:fld id="{733122C9-A0B9-462F-8757-0847AD287B63}" type="slidenum">
              <a:rPr lang="fr-FR" smtClean="0"/>
              <a:pPr/>
              <a:t>9</a:t>
            </a:fld>
            <a:endParaRPr lang="fr-FR" dirty="0"/>
          </a:p>
        </p:txBody>
      </p:sp>
    </p:spTree>
    <p:extLst>
      <p:ext uri="{BB962C8B-B14F-4D97-AF65-F5344CB8AC3E}">
        <p14:creationId xmlns:p14="http://schemas.microsoft.com/office/powerpoint/2010/main" val="1745221500"/>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1_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Props1.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3.xml><?xml version="1.0" encoding="utf-8"?>
<ds:datastoreItem xmlns:ds="http://schemas.openxmlformats.org/officeDocument/2006/customXml" ds:itemID="{24B279A5-87A2-445D-95C3-916EB9C5F0E3}">
  <ds:schemaRefs>
    <ds:schemaRef ds:uri="http://schemas.microsoft.com/office/2006/metadata/properties"/>
    <ds:schemaRef ds:uri="2c7ddd52-0a06-43b1-a35c-dcb15ea2e3f4"/>
    <ds:schemaRef ds:uri="http://schemas.microsoft.com/office/infopath/2007/PartnerControls"/>
    <ds:schemaRef ds:uri="http://purl.org/dc/dcmitype/"/>
    <ds:schemaRef ds:uri="http://purl.org/dc/terms/"/>
    <ds:schemaRef ds:uri="http://purl.org/dc/elements/1.1/"/>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MINISTÈRIEL</Template>
  <TotalTime>2954</TotalTime>
  <Words>4419</Words>
  <Application>Microsoft Office PowerPoint</Application>
  <PresentationFormat>Affichage à l'écran (16:9)</PresentationFormat>
  <Paragraphs>655</Paragraphs>
  <Slides>28</Slides>
  <Notes>1</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28</vt:i4>
      </vt:variant>
    </vt:vector>
  </HeadingPairs>
  <TitlesOfParts>
    <vt:vector size="35" baseType="lpstr">
      <vt:lpstr>Arial</vt:lpstr>
      <vt:lpstr>CALBIRI (Corps)</vt:lpstr>
      <vt:lpstr>Calibri</vt:lpstr>
      <vt:lpstr>Symbol</vt:lpstr>
      <vt:lpstr>Wingdings</vt:lpstr>
      <vt:lpstr>MINISTÈRIEL</vt:lpstr>
      <vt:lpstr>1_MINISTÈRIEL</vt:lpstr>
      <vt:lpstr>Présentation PowerPoint</vt:lpstr>
      <vt:lpstr>I . Présentation de la Division des Personnels Enseignants (DPE)       </vt:lpstr>
      <vt:lpstr>Présentation PowerPoint</vt:lpstr>
      <vt:lpstr>II . Présentation du mouvement intra-académique        Marie-Eve SABOT– Coordonnatrice mouvement et cheffe de la DPE 3 Séverine LABLANCHE – Adjointe à la cheffe de la DPE 3  </vt:lpstr>
      <vt:lpstr>Introduction</vt:lpstr>
      <vt:lpstr>Le mouvement Intra dans l’académie de Versailles</vt:lpstr>
      <vt:lpstr>1. Les modalités de participation  A. Les références réglementaires </vt:lpstr>
      <vt:lpstr>1. Les modalités de participation  B. Les outils</vt:lpstr>
      <vt:lpstr>1. Les modalités de participation  C. Le calendrier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 Au titre de la situation personnelle et/ou administrative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Charlotte Saint-Cricq</cp:lastModifiedBy>
  <cp:revision>235</cp:revision>
  <cp:lastPrinted>2026-03-19T10:31:25Z</cp:lastPrinted>
  <dcterms:created xsi:type="dcterms:W3CDTF">2020-03-05T15:21:24Z</dcterms:created>
  <dcterms:modified xsi:type="dcterms:W3CDTF">2026-03-19T10:41:45Z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