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7"/>
  </p:notesMasterIdLst>
  <p:handoutMasterIdLst>
    <p:handoutMasterId r:id="rId18"/>
  </p:handout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60"/>
  </p:normalViewPr>
  <p:slideViewPr>
    <p:cSldViewPr>
      <p:cViewPr>
        <p:scale>
          <a:sx n="59" d="100"/>
          <a:sy n="59" d="100"/>
        </p:scale>
        <p:origin x="-1104" y="-2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6173" cy="456900"/>
          </a:xfrm>
          <a:prstGeom prst="rect">
            <a:avLst/>
          </a:prstGeom>
          <a:noFill/>
          <a:ln>
            <a:noFill/>
          </a:ln>
        </p:spPr>
        <p:txBody>
          <a:bodyPr vert="horz" wrap="none" lIns="78903" tIns="39452" rIns="78903" bIns="39452" anchorCtr="0" compatLnSpc="0"/>
          <a:lstStyle/>
          <a:p>
            <a:pPr hangingPunct="0">
              <a:defRPr sz="1400"/>
            </a:pPr>
            <a:endParaRPr lang="fr-FR" sz="1200"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Espace réservé de la date 2"/>
          <p:cNvSpPr txBox="1">
            <a:spLocks noGrp="1"/>
          </p:cNvSpPr>
          <p:nvPr>
            <p:ph type="dt" sz="quarter" idx="1"/>
          </p:nvPr>
        </p:nvSpPr>
        <p:spPr>
          <a:xfrm>
            <a:off x="3881795" y="0"/>
            <a:ext cx="2976173" cy="456900"/>
          </a:xfrm>
          <a:prstGeom prst="rect">
            <a:avLst/>
          </a:prstGeom>
          <a:noFill/>
          <a:ln>
            <a:noFill/>
          </a:ln>
        </p:spPr>
        <p:txBody>
          <a:bodyPr vert="horz" wrap="none" lIns="78903" tIns="39452" rIns="78903" bIns="39452" anchorCtr="0" compatLnSpc="0"/>
          <a:lstStyle/>
          <a:p>
            <a:pPr algn="r" hangingPunct="0">
              <a:defRPr sz="1400"/>
            </a:pPr>
            <a:fld id="{D51234F7-946B-466F-9A3C-8C5DDEDB2276}" type="datetimeFigureOut">
              <a:t>24/04/2019</a:t>
            </a:fld>
            <a:endParaRPr lang="fr-FR" sz="1200"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Espace réservé du pied de page 3"/>
          <p:cNvSpPr txBox="1">
            <a:spLocks noGrp="1"/>
          </p:cNvSpPr>
          <p:nvPr>
            <p:ph type="ftr" sz="quarter" idx="2"/>
          </p:nvPr>
        </p:nvSpPr>
        <p:spPr>
          <a:xfrm>
            <a:off x="0" y="8686952"/>
            <a:ext cx="2976173" cy="456900"/>
          </a:xfrm>
          <a:prstGeom prst="rect">
            <a:avLst/>
          </a:prstGeom>
          <a:noFill/>
          <a:ln>
            <a:noFill/>
          </a:ln>
        </p:spPr>
        <p:txBody>
          <a:bodyPr vert="horz" wrap="none" lIns="78903" tIns="39452" rIns="78903" bIns="39452" anchor="b" anchorCtr="0" compatLnSpc="0"/>
          <a:lstStyle/>
          <a:p>
            <a:pPr hangingPunct="0">
              <a:defRPr sz="1400"/>
            </a:pPr>
            <a:endParaRPr lang="fr-FR" sz="1200"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Espace réservé du numéro de diapositive 4"/>
          <p:cNvSpPr txBox="1">
            <a:spLocks noGrp="1"/>
          </p:cNvSpPr>
          <p:nvPr>
            <p:ph type="sldNum" sz="quarter" idx="3"/>
          </p:nvPr>
        </p:nvSpPr>
        <p:spPr>
          <a:xfrm>
            <a:off x="3881795" y="8686952"/>
            <a:ext cx="2976173" cy="456900"/>
          </a:xfrm>
          <a:prstGeom prst="rect">
            <a:avLst/>
          </a:prstGeom>
          <a:noFill/>
          <a:ln>
            <a:noFill/>
          </a:ln>
        </p:spPr>
        <p:txBody>
          <a:bodyPr vert="horz" wrap="none" lIns="78903" tIns="39452" rIns="78903" bIns="39452" anchor="b" anchorCtr="0" compatLnSpc="0"/>
          <a:lstStyle/>
          <a:p>
            <a:pPr algn="r" hangingPunct="0">
              <a:defRPr sz="1400"/>
            </a:pPr>
            <a:fld id="{F63CAC0B-CA63-43BB-B49B-C12826CEC750}" type="slidenum">
              <a:t>‹N°›</a:t>
            </a:fld>
            <a:endParaRPr lang="fr-FR" sz="1200"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0145974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4" name="Espace réservé de l'en-tête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fr-FR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5" name="Espace réservé de la date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fr-FR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70C664B7-BF9D-43DF-923C-E93C0F684FBF}" type="datetimeFigureOut">
              <a:t>24/04/2019</a:t>
            </a:fld>
            <a:endParaRPr lang="fr-FR"/>
          </a:p>
        </p:txBody>
      </p:sp>
      <p:sp>
        <p:nvSpPr>
          <p:cNvPr id="6" name="Espace réservé du pied de page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fr-FR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fr-FR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E48FA17B-6686-42C8-BF14-E6E6006EEC2C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9838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fr-FR" sz="2000" b="0" i="0" u="none" strike="noStrike" kern="1200">
        <a:ln>
          <a:noFill/>
        </a:ln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6040" cy="3600000"/>
          </a:xfrm>
        </p:spPr>
        <p:txBody>
          <a:bodyPr wrap="square" lIns="90000" tIns="45000" rIns="90000" bIns="45000" anchor="t"/>
          <a:lstStyle/>
          <a:p>
            <a:pPr lvl="0"/>
            <a:endParaRPr lang="fr-FR"/>
          </a:p>
        </p:txBody>
      </p:sp>
      <p:sp>
        <p:nvSpPr>
          <p:cNvPr id="4" name="Espace réservé du numéro de diapositive 3"/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71440" cy="458279"/>
          </a:xfrm>
        </p:spPr>
        <p:txBody>
          <a:bodyPr wrap="square" lIns="90000" tIns="45000" rIns="90000" bIns="45000" anchor="t"/>
          <a:lstStyle/>
          <a:p>
            <a:pPr lvl="0" algn="l" hangingPunct="1"/>
            <a:fld id="{6434E18C-B898-49AC-97D3-FC3299CFA838}" type="slidenum">
              <a:t>1</a:t>
            </a:fld>
            <a:endParaRPr lang="fr-FR" sz="18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6040" cy="3600000"/>
          </a:xfrm>
        </p:spPr>
        <p:txBody>
          <a:bodyPr wrap="square" lIns="90000" tIns="45000" rIns="90000" bIns="45000" anchor="t"/>
          <a:lstStyle/>
          <a:p>
            <a:pPr lvl="0"/>
            <a:endParaRPr lang="fr-FR"/>
          </a:p>
        </p:txBody>
      </p:sp>
      <p:sp>
        <p:nvSpPr>
          <p:cNvPr id="4" name="Espace réservé du numéro de diapositive 3"/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71440" cy="458279"/>
          </a:xfrm>
        </p:spPr>
        <p:txBody>
          <a:bodyPr wrap="square" lIns="90000" tIns="45000" rIns="90000" bIns="45000" anchor="t"/>
          <a:lstStyle/>
          <a:p>
            <a:pPr lvl="0" algn="l" hangingPunct="1"/>
            <a:fld id="{0CEEC847-B6E0-4D91-B16E-10AF87B46590}" type="slidenum">
              <a:t>13</a:t>
            </a:fld>
            <a:endParaRPr lang="fr-FR" sz="18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382588" y="695325"/>
            <a:ext cx="6092825" cy="3427413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6040" cy="3600000"/>
          </a:xfrm>
        </p:spPr>
        <p:txBody>
          <a:bodyPr wrap="square" lIns="90000" tIns="45000" rIns="90000" bIns="45000" anchor="t"/>
          <a:lstStyle/>
          <a:p>
            <a:pPr lvl="0"/>
            <a:endParaRPr lang="fr-FR"/>
          </a:p>
        </p:txBody>
      </p:sp>
      <p:sp>
        <p:nvSpPr>
          <p:cNvPr id="4" name="Espace réservé du numéro de diapositive 3"/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71440" cy="458279"/>
          </a:xfrm>
        </p:spPr>
        <p:txBody>
          <a:bodyPr wrap="square" lIns="90000" tIns="45000" rIns="90000" bIns="45000" anchor="t"/>
          <a:lstStyle/>
          <a:p>
            <a:pPr lvl="0" algn="l" hangingPunct="1"/>
            <a:fld id="{BC108BC6-CC2D-47D5-BBE9-8C17177D85F1}" type="slidenum">
              <a:t>7</a:t>
            </a:fld>
            <a:endParaRPr lang="fr-FR" sz="18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D3E32C80-6A18-4E36-A7C7-CE1D3A287DC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6D1BD16-5EBD-4EC1-A2E9-FD6CBFB61E47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1339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D3E32C80-6A18-4E36-A7C7-CE1D3A287DC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BCD1B18-8CF6-41C1-94C7-55719C544B2A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5671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D3E32C80-6A18-4E36-A7C7-CE1D3A287DC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3D4FB59-F10C-48A3-BA2E-B2FB0708AC8F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0307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8871F9D-5E34-4876-B356-B1BDB760D5E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FA23092-051A-48C0-BC5F-A874FD2AB747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5515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8871F9D-5E34-4876-B356-B1BDB760D5E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2AA3E81-B6AD-4D6A-BD18-606798468298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3795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8871F9D-5E34-4876-B356-B1BDB760D5E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3DE5C07-F390-4D19-95C2-7367A1787171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2242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83188" y="987425"/>
            <a:ext cx="3009900" cy="4873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45488" y="987425"/>
            <a:ext cx="3009900" cy="4873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8871F9D-5E34-4876-B356-B1BDB760D5E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052841F-5641-482F-8E58-1F78DC4C08A8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5018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8871F9D-5E34-4876-B356-B1BDB760D5E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CC39B1D-D030-480E-9F59-D1B701AE05DD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6326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8871F9D-5E34-4876-B356-B1BDB760D5E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FD4E09E-E424-4633-9226-4C0A3123FEAD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6648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8871F9D-5E34-4876-B356-B1BDB760D5E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ABC8979-8933-48E3-B030-1707860D21D4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2081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8871F9D-5E34-4876-B356-B1BDB760D5E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88CBDD8-70F9-453A-A397-223EEF9B37CD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7346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D3E32C80-6A18-4E36-A7C7-CE1D3A287DC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A3F91C3-16BB-4700-9C4E-CEAA867C8362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0833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8871F9D-5E34-4876-B356-B1BDB760D5E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2AE679D-DBC1-4199-8A4A-1989CD70FBD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8144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8871F9D-5E34-4876-B356-B1BDB760D5E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DF9B643-D11A-44DD-84D9-303720B92B0C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3038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6488" y="457200"/>
            <a:ext cx="2628900" cy="540385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9788" y="457200"/>
            <a:ext cx="7734300" cy="54038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8871F9D-5E34-4876-B356-B1BDB760D5E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0170238-C1CA-4C6C-9CB3-66F3DCAF332B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8260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1211CBB-34C2-482A-8BC9-B542556257B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CDA37D1-F53D-4672-BE19-C4C8319AF9E9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6826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1211CBB-34C2-482A-8BC9-B542556257B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5C84705-12AF-4A24-8ED8-9C232F87E5F7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780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1211CBB-34C2-482A-8BC9-B542556257B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E0939DA-188E-469E-82C2-2586E7E7D484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5254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1211CBB-34C2-482A-8BC9-B542556257B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9EB2F3A-615A-457D-9F2C-F99BA9678219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4664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1211CBB-34C2-482A-8BC9-B542556257B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A53A832-F941-4FC0-BBCD-E46365FC840B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39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1211CBB-34C2-482A-8BC9-B542556257B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89F5011-5E31-405A-B6B5-E516B6DD6D33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40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1211CBB-34C2-482A-8BC9-B542556257B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71D9410-DDF1-466D-9085-418F53D1A4A9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2497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D3E32C80-6A18-4E36-A7C7-CE1D3A287DC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58614E6-3B68-49F6-B8D0-9D3445180A67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830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1211CBB-34C2-482A-8BC9-B542556257B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135986E-9E3E-4731-BF01-2FFD09391F5A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1612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1211CBB-34C2-482A-8BC9-B542556257B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9977FFF-56C5-4A89-8AEC-33295C868293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527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1211CBB-34C2-482A-8BC9-B542556257B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DC64BA0-3131-4A3E-8CB2-AEB0FFC5B333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1822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1211CBB-34C2-482A-8BC9-B542556257B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AEC5FDC-1B60-47B3-B818-CE6C0E6D3CAF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803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D3E32C80-6A18-4E36-A7C7-CE1D3A287DC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0655D41-4665-4509-99AE-81FA6FE9601F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1183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D3E32C80-6A18-4E36-A7C7-CE1D3A287DC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E122791-1395-4BA1-BDEB-5701B96DB3F2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1186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D3E32C80-6A18-4E36-A7C7-CE1D3A287DC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DFF0216-0E00-495E-A657-CB98A6463443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075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D3E32C80-6A18-4E36-A7C7-CE1D3A287DC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E280130-5B15-4248-9A96-8C2EB4732EDC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1968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D3E32C80-6A18-4E36-A7C7-CE1D3A287DC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17B9BD1-BCD0-41D1-A835-7F5C99ED6B58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7643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D3E32C80-6A18-4E36-A7C7-CE1D3A287DC8}" type="datetime1">
              <a:rPr lang="fr-FR" smtClean="0"/>
              <a:pPr lvl="0"/>
              <a:t>24/04/2019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C140E27-E126-4C2C-B269-191D0E4F30D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0121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84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fr-FR" sz="1800" b="0" i="0" u="none" strike="noStrike" kern="1200" spc="0"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1pPr>
          </a:lstStyle>
          <a:p>
            <a:pPr lvl="0"/>
            <a:fld id="{D3E32C80-6A18-4E36-A7C7-CE1D3A287DC8}" type="datetime1">
              <a:rPr lang="fr-FR"/>
              <a:pPr lvl="0"/>
              <a:t>24/04/2019</a:t>
            </a:fld>
            <a:endParaRPr lang="fr-FR"/>
          </a:p>
        </p:txBody>
      </p:sp>
      <p:sp>
        <p:nvSpPr>
          <p:cNvPr id="3" name="Espace réservé du pied de page 2"/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444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lvl="0" rtl="0" hangingPunct="0">
              <a:buNone/>
              <a:tabLst/>
              <a:defRPr lang="fr-FR" sz="2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4" name="Espace réservé du numéro de diapositive 3"/>
          <p:cNvSpPr txBox="1">
            <a:spLocks noGrp="1"/>
          </p:cNvSpPr>
          <p:nvPr>
            <p:ph type="sldNum" sz="quarter" idx="4"/>
          </p:nvPr>
        </p:nvSpPr>
        <p:spPr>
          <a:xfrm>
            <a:off x="8610480" y="6356520"/>
            <a:ext cx="274284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fr-FR" sz="1800" b="0" i="0" u="none" strike="noStrike" kern="1200" spc="0"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1pPr>
          </a:lstStyle>
          <a:p>
            <a:pPr lvl="0"/>
            <a:fld id="{BF10E36C-7071-4E11-B16F-E8D70B7A0976}" type="slidenum">
              <a:t>‹N°›</a:t>
            </a:fld>
            <a:endParaRPr lang="fr-FR"/>
          </a:p>
        </p:txBody>
      </p:sp>
      <p:sp>
        <p:nvSpPr>
          <p:cNvPr id="5" name="Espace réservé du titre 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fr-FR"/>
          </a:p>
        </p:txBody>
      </p:sp>
      <p:sp>
        <p:nvSpPr>
          <p:cNvPr id="6" name="Espace réservé du texte 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6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/>
          <a:lstStyle>
            <a:defPPr marL="432000" lvl="0" indent="-324000" algn="l" rtl="0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fr-FR" sz="2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defPPr>
            <a:lvl1pPr marL="432000" lvl="0" indent="-324000" algn="l" rtl="0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fr-FR" sz="2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1pPr>
            <a:lvl2pPr marL="864000" lvl="1" indent="-324000" algn="l" rtl="0" hangingPunct="1">
              <a:lnSpc>
                <a:spcPct val="9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2pPr>
            <a:lvl3pPr marL="1295999" lvl="2" indent="-288000" algn="l" rtl="0" hangingPunct="1">
              <a:lnSpc>
                <a:spcPct val="9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fr-FR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3pPr>
            <a:lvl4pPr marL="1728000" lvl="3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fr-FR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4pPr>
            <a:lvl5pPr marL="2160000" lvl="4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5pPr>
            <a:lvl6pPr marL="2592000" lvl="5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6pPr>
            <a:lvl7pPr marL="3024000" lvl="6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7pPr>
            <a:lvl8pPr marL="3456000" lvl="7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8pPr>
            <a:lvl9pPr marL="3887999" lvl="8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rtl="0" hangingPunct="1">
        <a:lnSpc>
          <a:spcPct val="90000"/>
        </a:lnSpc>
        <a:tabLst/>
        <a:defRPr lang="fr-FR" sz="1800" b="0" i="0" u="none" strike="noStrike" kern="1200" spc="0">
          <a:ln>
            <a:noFill/>
          </a:ln>
          <a:solidFill>
            <a:srgbClr val="000000"/>
          </a:solidFill>
          <a:latin typeface="Calibri"/>
          <a:ea typeface="Microsoft YaHei" pitchFamily="2"/>
          <a:cs typeface="Mangal" pitchFamily="2"/>
        </a:defRPr>
      </a:lvl1pPr>
    </p:titleStyle>
    <p:bodyStyle>
      <a:lvl1pPr algn="l" rtl="0" hangingPunct="1">
        <a:lnSpc>
          <a:spcPct val="90000"/>
        </a:lnSpc>
        <a:spcBef>
          <a:spcPts val="0"/>
        </a:spcBef>
        <a:spcAft>
          <a:spcPts val="1417"/>
        </a:spcAft>
        <a:tabLst/>
        <a:defRPr lang="fr-FR" sz="2800" b="0" i="0" u="none" strike="noStrike" kern="1200" spc="0">
          <a:ln>
            <a:noFill/>
          </a:ln>
          <a:solidFill>
            <a:srgbClr val="000000"/>
          </a:solidFill>
          <a:latin typeface="Calibri"/>
          <a:ea typeface="Microsoft YaHei" pitchFamily="2"/>
          <a:cs typeface="Mangal" pitchFamily="2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>
          <a:xfrm>
            <a:off x="839879" y="457200"/>
            <a:ext cx="3931920" cy="15998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b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fr-FR"/>
              <a:t>Click to edit the title text formatModifiez le style du titre</a:t>
            </a:r>
          </a:p>
        </p:txBody>
      </p:sp>
      <p:sp>
        <p:nvSpPr>
          <p:cNvPr id="3" name="Espace réservé du contenu 2"/>
          <p:cNvSpPr txBox="1">
            <a:spLocks noGrp="1"/>
          </p:cNvSpPr>
          <p:nvPr>
            <p:ph type="body" idx="1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/>
          <a:lstStyle>
            <a:defPPr marL="432000" lvl="0" indent="-324000" algn="l" rtl="0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fr-FR" sz="2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defPPr>
            <a:lvl1pPr marL="432000" lvl="0" indent="-324000" algn="l" rtl="0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fr-FR" sz="2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1pPr>
            <a:lvl2pPr marL="864000" lvl="1" indent="-324000" algn="l" rtl="0" hangingPunct="1">
              <a:lnSpc>
                <a:spcPct val="9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2pPr>
            <a:lvl3pPr marL="1295999" lvl="2" indent="-288000" algn="l" rtl="0" hangingPunct="1">
              <a:lnSpc>
                <a:spcPct val="9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fr-FR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3pPr>
            <a:lvl4pPr marL="1728000" lvl="3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fr-FR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4pPr>
            <a:lvl5pPr marL="2160000" lvl="4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5pPr>
            <a:lvl6pPr marL="2592000" lvl="5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6pPr>
            <a:lvl7pPr marL="3024000" lvl="6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7pPr>
            <a:lvl8pPr marL="3456000" lvl="7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8pPr>
            <a:lvl9pPr marL="3887999" lvl="8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fr-FR"/>
              <a:t>Click to edit the outline text format</a:t>
            </a:r>
          </a:p>
          <a:p>
            <a:pPr lvl="1"/>
            <a:r>
              <a:rPr lang="fr-FR"/>
              <a:t>Second Outline Level</a:t>
            </a:r>
          </a:p>
          <a:p>
            <a:pPr lvl="2"/>
            <a:r>
              <a:rPr lang="fr-FR"/>
              <a:t>Third Outline Level</a:t>
            </a:r>
          </a:p>
          <a:p>
            <a:pPr lvl="3"/>
            <a:r>
              <a:rPr lang="fr-FR"/>
              <a:t>Fourth Outline Level</a:t>
            </a:r>
          </a:p>
          <a:p>
            <a:pPr lvl="4"/>
            <a:r>
              <a:rPr lang="fr-FR"/>
              <a:t>Fifth Outline Level</a:t>
            </a:r>
          </a:p>
          <a:p>
            <a:pPr lvl="5"/>
            <a:r>
              <a:rPr lang="fr-FR"/>
              <a:t>Sixth Outline Level</a:t>
            </a:r>
          </a:p>
          <a:p>
            <a:pPr lvl="6"/>
            <a:r>
              <a:rPr lang="fr-FR"/>
              <a:t>Seventh Outline Level</a:t>
            </a:r>
          </a:p>
          <a:p>
            <a:pPr lvl="7"/>
            <a:r>
              <a:rPr lang="fr-FR"/>
              <a:t>Eighth Outline Level</a:t>
            </a:r>
          </a:p>
          <a:p>
            <a:pPr lvl="8"/>
            <a:r>
              <a:rPr lang="fr-FR"/>
              <a:t>Ninth Outline LevelModifiez les styles du texte du masque</a:t>
            </a:r>
          </a:p>
          <a:p>
            <a:pPr lvl="8"/>
            <a:r>
              <a:rPr lang="fr-FR"/>
              <a:t>Deuxième niveau</a:t>
            </a:r>
          </a:p>
          <a:p>
            <a:pPr lvl="8"/>
            <a:r>
              <a:rPr lang="fr-FR"/>
              <a:t>Troisième niveau</a:t>
            </a:r>
          </a:p>
          <a:p>
            <a:pPr lvl="8"/>
            <a:r>
              <a:rPr lang="fr-FR"/>
              <a:t>Quatrième niveau</a:t>
            </a:r>
          </a:p>
          <a:p>
            <a:pPr lvl="8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 txBox="1">
            <a:spLocks noGrp="1"/>
          </p:cNvSpPr>
          <p:nvPr>
            <p:ph type="body" sz="quarter" idx="4294967295"/>
          </p:nvPr>
        </p:nvSpPr>
        <p:spPr>
          <a:xfrm>
            <a:off x="839879" y="2057400"/>
            <a:ext cx="3931920" cy="381132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/>
          <a:lstStyle>
            <a:defPPr marL="432000" lvl="0" indent="-324000" algn="l" rtl="0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fr-FR" sz="2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defPPr>
            <a:lvl1pPr marL="432000" lvl="0" indent="-324000" algn="l" rtl="0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fr-FR" sz="2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1pPr>
            <a:lvl2pPr marL="864000" lvl="1" indent="-324000" algn="l" rtl="0" hangingPunct="1">
              <a:lnSpc>
                <a:spcPct val="9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2pPr>
            <a:lvl3pPr marL="1295999" lvl="2" indent="-288000" algn="l" rtl="0" hangingPunct="1">
              <a:lnSpc>
                <a:spcPct val="9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fr-FR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3pPr>
            <a:lvl4pPr marL="1728000" lvl="3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fr-FR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4pPr>
            <a:lvl5pPr marL="2160000" lvl="4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5pPr>
            <a:lvl6pPr marL="2592000" lvl="5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6pPr>
            <a:lvl7pPr marL="3024000" lvl="6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7pPr>
            <a:lvl8pPr marL="3456000" lvl="7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8pPr>
            <a:lvl9pPr marL="3887999" lvl="8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fr-FR"/>
              <a:t>Click to edit the outline text format</a:t>
            </a:r>
          </a:p>
          <a:p>
            <a:pPr lvl="1"/>
            <a:r>
              <a:rPr lang="fr-FR"/>
              <a:t>Second Outline Level</a:t>
            </a:r>
          </a:p>
          <a:p>
            <a:pPr lvl="2"/>
            <a:r>
              <a:rPr lang="fr-FR"/>
              <a:t>Third Outline Level</a:t>
            </a:r>
          </a:p>
          <a:p>
            <a:pPr lvl="3"/>
            <a:r>
              <a:rPr lang="fr-FR"/>
              <a:t>Fourth Outline Level</a:t>
            </a:r>
          </a:p>
          <a:p>
            <a:pPr lvl="4"/>
            <a:r>
              <a:rPr lang="fr-FR"/>
              <a:t>Fifth Outline Level</a:t>
            </a:r>
          </a:p>
          <a:p>
            <a:pPr lvl="5"/>
            <a:r>
              <a:rPr lang="fr-FR"/>
              <a:t>Sixth Outline Level</a:t>
            </a:r>
          </a:p>
          <a:p>
            <a:pPr lvl="6"/>
            <a:r>
              <a:rPr lang="fr-FR"/>
              <a:t>Seventh Outline Level</a:t>
            </a:r>
          </a:p>
          <a:p>
            <a:pPr lvl="7"/>
            <a:r>
              <a:rPr lang="fr-FR"/>
              <a:t>Eighth Outline Level</a:t>
            </a:r>
          </a:p>
          <a:p>
            <a:pPr lvl="0"/>
            <a:r>
              <a:rPr lang="fr-FR"/>
              <a:t>Ninth Outline LevelModifiez les styles du texte du masque</a:t>
            </a:r>
          </a:p>
        </p:txBody>
      </p:sp>
      <p:sp>
        <p:nvSpPr>
          <p:cNvPr id="5" name="Espace réservé de la date 4"/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84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fr-FR" sz="1800" b="0" i="0" u="none" strike="noStrike" kern="1200" spc="0"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1pPr>
          </a:lstStyle>
          <a:p>
            <a:pPr lvl="0"/>
            <a:fld id="{38871F9D-5E34-4876-B356-B1BDB760D5E8}" type="datetime1">
              <a:rPr lang="fr-FR"/>
              <a:pPr lvl="0"/>
              <a:t>24/04/2019</a:t>
            </a:fld>
            <a:endParaRPr lang="fr-FR"/>
          </a:p>
        </p:txBody>
      </p:sp>
      <p:sp>
        <p:nvSpPr>
          <p:cNvPr id="6" name="Espace réservé du pied de page 5"/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444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lvl="0" rtl="0" hangingPunct="0">
              <a:buNone/>
              <a:tabLst/>
              <a:defRPr lang="fr-FR" sz="2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/>
          <p:cNvSpPr txBox="1">
            <a:spLocks noGrp="1"/>
          </p:cNvSpPr>
          <p:nvPr>
            <p:ph type="sldNum" sz="quarter" idx="4"/>
          </p:nvPr>
        </p:nvSpPr>
        <p:spPr>
          <a:xfrm>
            <a:off x="8610480" y="6356520"/>
            <a:ext cx="274284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fr-FR" sz="1800" b="0" i="0" u="none" strike="noStrike" kern="1200" spc="0"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1pPr>
          </a:lstStyle>
          <a:p>
            <a:pPr lvl="0"/>
            <a:fld id="{323A14D5-B287-40B4-ADEF-4111B6534F04}" type="slidenum"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lvl="0" algn="l" rtl="0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fr-FR" sz="3200" b="0" i="0" u="none" strike="noStrike" kern="1200" spc="0">
          <a:ln>
            <a:noFill/>
          </a:ln>
          <a:solidFill>
            <a:srgbClr val="000000"/>
          </a:solidFill>
          <a:latin typeface="Calibri Light"/>
          <a:ea typeface="Microsoft YaHei" pitchFamily="2"/>
          <a:cs typeface="Mangal" pitchFamily="2"/>
        </a:defRPr>
      </a:lvl1pPr>
    </p:titleStyle>
    <p:bodyStyle>
      <a:lvl1pPr lvl="0">
        <a:buSzPct val="45000"/>
        <a:buFont typeface="StarSymbol"/>
        <a:buChar char="●"/>
        <a:tabLst/>
        <a:defRPr lang="fr-FR" sz="1600" b="0" i="0" u="none" strike="noStrike" spc="0">
          <a:solidFill>
            <a:srgbClr val="000000"/>
          </a:solidFill>
          <a:latin typeface="Calibri"/>
        </a:defRPr>
      </a:lvl1pPr>
      <a:lvl2pPr lvl="1">
        <a:buSzPct val="75000"/>
        <a:buFont typeface="StarSymbol"/>
        <a:buChar char="–"/>
        <a:tabLst/>
        <a:defRPr lang="fr-FR" sz="1600" b="0" i="0" u="none" strike="noStrike" spc="0">
          <a:solidFill>
            <a:srgbClr val="000000"/>
          </a:solidFill>
          <a:latin typeface="Calibri"/>
        </a:defRPr>
      </a:lvl2pPr>
      <a:lvl3pPr lvl="2">
        <a:buSzPct val="45000"/>
        <a:buFont typeface="StarSymbol"/>
        <a:buChar char="●"/>
        <a:tabLst/>
        <a:defRPr lang="fr-FR" sz="1600" b="0" i="0" u="none" strike="noStrike" spc="0">
          <a:solidFill>
            <a:srgbClr val="000000"/>
          </a:solidFill>
          <a:latin typeface="Calibri"/>
        </a:defRPr>
      </a:lvl3pPr>
      <a:lvl4pPr lvl="3">
        <a:buSzPct val="75000"/>
        <a:buFont typeface="StarSymbol"/>
        <a:buChar char="–"/>
        <a:tabLst/>
        <a:defRPr lang="fr-FR" sz="1600" b="0" i="0" u="none" strike="noStrike" spc="0">
          <a:solidFill>
            <a:srgbClr val="000000"/>
          </a:solidFill>
          <a:latin typeface="Calibri"/>
        </a:defRPr>
      </a:lvl4pPr>
      <a:lvl5pPr lvl="4">
        <a:buSzPct val="45000"/>
        <a:buFont typeface="StarSymbol"/>
        <a:buChar char="●"/>
        <a:tabLst/>
        <a:defRPr lang="fr-FR" sz="1600" b="0" i="0" u="none" strike="noStrike" spc="0">
          <a:solidFill>
            <a:srgbClr val="000000"/>
          </a:solidFill>
          <a:latin typeface="Calibri"/>
        </a:defRPr>
      </a:lvl5pPr>
      <a:lvl6pPr lvl="5">
        <a:buSzPct val="45000"/>
        <a:buFont typeface="StarSymbol"/>
        <a:buChar char="●"/>
        <a:tabLst/>
        <a:defRPr lang="fr-FR" sz="1600" b="0" i="0" u="none" strike="noStrike" spc="0">
          <a:solidFill>
            <a:srgbClr val="000000"/>
          </a:solidFill>
          <a:latin typeface="Calibri"/>
        </a:defRPr>
      </a:lvl6pPr>
      <a:lvl7pPr lvl="6">
        <a:buSzPct val="45000"/>
        <a:buFont typeface="StarSymbol"/>
        <a:buChar char="●"/>
        <a:tabLst/>
        <a:defRPr lang="fr-FR" sz="1600" b="0" i="0" u="none" strike="noStrike" spc="0">
          <a:solidFill>
            <a:srgbClr val="000000"/>
          </a:solidFill>
          <a:latin typeface="Calibri"/>
        </a:defRPr>
      </a:lvl7pPr>
      <a:lvl8pPr lvl="7">
        <a:buSzPct val="45000"/>
        <a:buFont typeface="StarSymbol"/>
        <a:buChar char="●"/>
        <a:tabLst/>
        <a:defRPr lang="fr-FR" sz="1600" b="0" i="0" u="none" strike="noStrike" spc="0">
          <a:solidFill>
            <a:srgbClr val="000000"/>
          </a:solidFill>
          <a:latin typeface="Calibri"/>
        </a:defRPr>
      </a:lvl8pPr>
      <a:lvl9pPr marL="0" marR="0" lvl="0" indent="0" algn="l" rtl="0" hangingPunct="1">
        <a:lnSpc>
          <a:spcPct val="90000"/>
        </a:lnSpc>
        <a:spcBef>
          <a:spcPts val="1001"/>
        </a:spcBef>
        <a:spcAft>
          <a:spcPts val="1417"/>
        </a:spcAft>
        <a:buNone/>
        <a:tabLst/>
        <a:defRPr lang="fr-FR" sz="1600" b="0" i="0" u="none" strike="noStrike" spc="0">
          <a:solidFill>
            <a:srgbClr val="000000"/>
          </a:solidFill>
          <a:latin typeface="Calibri"/>
        </a:defRPr>
      </a:lvl9pPr>
    </p:bodyStyle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fr-FR"/>
              <a:t>Click to edit the title text formatModifiez le style du titre</a:t>
            </a:r>
          </a:p>
        </p:txBody>
      </p:sp>
      <p:sp>
        <p:nvSpPr>
          <p:cNvPr id="3" name="Espace réservé du contenu 2"/>
          <p:cNvSpPr txBox="1">
            <a:spLocks noGrp="1"/>
          </p:cNvSpPr>
          <p:nvPr>
            <p:ph type="body" idx="1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/>
          <a:lstStyle>
            <a:defPPr marL="432000" lvl="0" indent="-324000" algn="l" rtl="0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fr-FR" sz="2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defPPr>
            <a:lvl1pPr marL="432000" lvl="0" indent="-324000" algn="l" rtl="0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fr-FR" sz="2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1pPr>
            <a:lvl2pPr marL="864000" lvl="1" indent="-324000" algn="l" rtl="0" hangingPunct="1">
              <a:lnSpc>
                <a:spcPct val="9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2pPr>
            <a:lvl3pPr marL="1295999" lvl="2" indent="-288000" algn="l" rtl="0" hangingPunct="1">
              <a:lnSpc>
                <a:spcPct val="9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fr-FR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3pPr>
            <a:lvl4pPr marL="1728000" lvl="3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fr-FR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4pPr>
            <a:lvl5pPr marL="2160000" lvl="4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5pPr>
            <a:lvl6pPr marL="2592000" lvl="5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6pPr>
            <a:lvl7pPr marL="3024000" lvl="6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7pPr>
            <a:lvl8pPr marL="3456000" lvl="7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8pPr>
            <a:lvl9pPr marL="3887999" lvl="8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fr-FR"/>
              <a:t>Click to edit the outline text format</a:t>
            </a:r>
          </a:p>
          <a:p>
            <a:pPr lvl="1"/>
            <a:r>
              <a:rPr lang="fr-FR"/>
              <a:t>Second Outline Level</a:t>
            </a:r>
          </a:p>
          <a:p>
            <a:pPr lvl="2"/>
            <a:r>
              <a:rPr lang="fr-FR"/>
              <a:t>Third Outline Level</a:t>
            </a:r>
          </a:p>
          <a:p>
            <a:pPr lvl="3"/>
            <a:r>
              <a:rPr lang="fr-FR"/>
              <a:t>Fourth Outline Level</a:t>
            </a:r>
          </a:p>
          <a:p>
            <a:pPr lvl="4"/>
            <a:r>
              <a:rPr lang="fr-FR"/>
              <a:t>Fifth Outline Level</a:t>
            </a:r>
          </a:p>
          <a:p>
            <a:pPr lvl="5"/>
            <a:r>
              <a:rPr lang="fr-FR"/>
              <a:t>Sixth Outline Level</a:t>
            </a:r>
          </a:p>
          <a:p>
            <a:pPr lvl="6"/>
            <a:r>
              <a:rPr lang="fr-FR"/>
              <a:t>Seventh Outline Level</a:t>
            </a:r>
          </a:p>
          <a:p>
            <a:pPr lvl="7"/>
            <a:r>
              <a:rPr lang="fr-FR"/>
              <a:t>Eighth Outline Level</a:t>
            </a:r>
          </a:p>
          <a:p>
            <a:pPr lvl="8"/>
            <a:r>
              <a:rPr lang="fr-FR"/>
              <a:t>Ninth Outline LevelModifiez les styles du texte du masque</a:t>
            </a:r>
          </a:p>
          <a:p>
            <a:pPr lvl="8"/>
            <a:r>
              <a:rPr lang="fr-FR"/>
              <a:t>Deuxième niveau</a:t>
            </a:r>
          </a:p>
          <a:p>
            <a:pPr lvl="8"/>
            <a:r>
              <a:rPr lang="fr-FR"/>
              <a:t>Troisième niveau</a:t>
            </a:r>
          </a:p>
          <a:p>
            <a:pPr lvl="8"/>
            <a:r>
              <a:rPr lang="fr-FR"/>
              <a:t>Quatrième niveau</a:t>
            </a:r>
          </a:p>
          <a:p>
            <a:pPr lvl="8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84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fr-FR" sz="1800" b="0" i="0" u="none" strike="noStrike" kern="1200" spc="0"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1pPr>
          </a:lstStyle>
          <a:p>
            <a:pPr lvl="0"/>
            <a:fld id="{71211CBB-34C2-482A-8BC9-B542556257B8}" type="datetime1">
              <a:rPr lang="fr-FR"/>
              <a:pPr lvl="0"/>
              <a:t>24/04/2019</a:t>
            </a:fld>
            <a:endParaRPr lang="fr-FR"/>
          </a:p>
        </p:txBody>
      </p:sp>
      <p:sp>
        <p:nvSpPr>
          <p:cNvPr id="5" name="Espace réservé du pied de page 4"/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444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lvl="0" rtl="0" hangingPunct="0">
              <a:buNone/>
              <a:tabLst/>
              <a:defRPr lang="fr-FR" sz="2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/>
          <p:cNvSpPr txBox="1">
            <a:spLocks noGrp="1"/>
          </p:cNvSpPr>
          <p:nvPr>
            <p:ph type="sldNum" sz="quarter" idx="4"/>
          </p:nvPr>
        </p:nvSpPr>
        <p:spPr>
          <a:xfrm>
            <a:off x="8610480" y="6356520"/>
            <a:ext cx="274284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fr-FR" sz="1800" b="0" i="0" u="none" strike="noStrike" kern="1200" spc="0">
                <a:solidFill>
                  <a:srgbClr val="000000"/>
                </a:solidFill>
                <a:latin typeface="Calibri"/>
                <a:ea typeface="Lucida Sans Unicode" pitchFamily="2"/>
                <a:cs typeface="Tahoma" pitchFamily="2"/>
              </a:defRPr>
            </a:lvl1pPr>
          </a:lstStyle>
          <a:p>
            <a:pPr lvl="0"/>
            <a:fld id="{EBEEB7EC-8729-45D9-8916-B07FB37D08F2}" type="slidenum"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lvl="0" algn="l" rtl="0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fr-FR" sz="4400" b="0" i="0" u="none" strike="noStrike" kern="1200" spc="0">
          <a:ln>
            <a:noFill/>
          </a:ln>
          <a:solidFill>
            <a:srgbClr val="000000"/>
          </a:solidFill>
          <a:latin typeface="Calibri Light"/>
          <a:ea typeface="Microsoft YaHei" pitchFamily="2"/>
          <a:cs typeface="Mangal" pitchFamily="2"/>
        </a:defRPr>
      </a:lvl1pPr>
    </p:titleStyle>
    <p:bodyStyle>
      <a:lvl1pPr lvl="0">
        <a:buSzPct val="45000"/>
        <a:buFont typeface="StarSymbol"/>
        <a:buChar char="●"/>
        <a:tabLst/>
        <a:defRPr lang="fr-FR" sz="2800" b="0" i="0" u="none" strike="noStrike" spc="0">
          <a:solidFill>
            <a:srgbClr val="000000"/>
          </a:solidFill>
          <a:latin typeface="Calibri"/>
        </a:defRPr>
      </a:lvl1pPr>
      <a:lvl2pPr lvl="1">
        <a:buSzPct val="75000"/>
        <a:buFont typeface="StarSymbol"/>
        <a:buChar char="–"/>
        <a:tabLst/>
        <a:defRPr lang="fr-FR" sz="2800" b="0" i="0" u="none" strike="noStrike" spc="0">
          <a:solidFill>
            <a:srgbClr val="000000"/>
          </a:solidFill>
          <a:latin typeface="Calibri"/>
        </a:defRPr>
      </a:lvl2pPr>
      <a:lvl3pPr lvl="2">
        <a:buSzPct val="45000"/>
        <a:buFont typeface="StarSymbol"/>
        <a:buChar char="●"/>
        <a:tabLst/>
        <a:defRPr lang="fr-FR" sz="2800" b="0" i="0" u="none" strike="noStrike" spc="0">
          <a:solidFill>
            <a:srgbClr val="000000"/>
          </a:solidFill>
          <a:latin typeface="Calibri"/>
        </a:defRPr>
      </a:lvl3pPr>
      <a:lvl4pPr lvl="3">
        <a:buSzPct val="75000"/>
        <a:buFont typeface="StarSymbol"/>
        <a:buChar char="–"/>
        <a:tabLst/>
        <a:defRPr lang="fr-FR" sz="2800" b="0" i="0" u="none" strike="noStrike" spc="0">
          <a:solidFill>
            <a:srgbClr val="000000"/>
          </a:solidFill>
          <a:latin typeface="Calibri"/>
        </a:defRPr>
      </a:lvl4pPr>
      <a:lvl5pPr lvl="4">
        <a:buSzPct val="45000"/>
        <a:buFont typeface="StarSymbol"/>
        <a:buChar char="●"/>
        <a:tabLst/>
        <a:defRPr lang="fr-FR" sz="2800" b="0" i="0" u="none" strike="noStrike" spc="0">
          <a:solidFill>
            <a:srgbClr val="000000"/>
          </a:solidFill>
          <a:latin typeface="Calibri"/>
        </a:defRPr>
      </a:lvl5pPr>
      <a:lvl6pPr lvl="5">
        <a:buSzPct val="45000"/>
        <a:buFont typeface="StarSymbol"/>
        <a:buChar char="●"/>
        <a:tabLst/>
        <a:defRPr lang="fr-FR" sz="2800" b="0" i="0" u="none" strike="noStrike" spc="0">
          <a:solidFill>
            <a:srgbClr val="000000"/>
          </a:solidFill>
          <a:latin typeface="Calibri"/>
        </a:defRPr>
      </a:lvl6pPr>
      <a:lvl7pPr lvl="6">
        <a:buSzPct val="45000"/>
        <a:buFont typeface="StarSymbol"/>
        <a:buChar char="●"/>
        <a:tabLst/>
        <a:defRPr lang="fr-FR" sz="2800" b="0" i="0" u="none" strike="noStrike" spc="0">
          <a:solidFill>
            <a:srgbClr val="000000"/>
          </a:solidFill>
          <a:latin typeface="Calibri"/>
        </a:defRPr>
      </a:lvl7pPr>
      <a:lvl8pPr lvl="7">
        <a:buSzPct val="45000"/>
        <a:buFont typeface="StarSymbol"/>
        <a:buChar char="●"/>
        <a:tabLst/>
        <a:defRPr lang="fr-FR" sz="2800" b="0" i="0" u="none" strike="noStrike" spc="0">
          <a:solidFill>
            <a:srgbClr val="000000"/>
          </a:solidFill>
          <a:latin typeface="Calibri"/>
        </a:defRPr>
      </a:lvl8pPr>
      <a:lvl9pPr marL="0" marR="0" lvl="8" indent="0">
        <a:buSzPct val="45000"/>
        <a:buFont typeface="StarSymbol"/>
        <a:buChar char="●"/>
        <a:tabLst/>
        <a:defRPr lang="fr-FR" sz="2800" b="0" i="0" u="none" strike="noStrike" spc="0">
          <a:solidFill>
            <a:srgbClr val="000000"/>
          </a:solidFill>
          <a:latin typeface="Calibri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colepositive.fr/8-astuces-motiver-eleves-89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nsées 4"/>
          <p:cNvSpPr/>
          <p:nvPr/>
        </p:nvSpPr>
        <p:spPr>
          <a:xfrm>
            <a:off x="1405080" y="813960"/>
            <a:ext cx="9221760" cy="4872600"/>
          </a:xfrm>
          <a:custGeom>
            <a:avLst>
              <a:gd name="f0" fmla="val 1350"/>
              <a:gd name="f1" fmla="val 2592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*/ 5419351 1 1725033"/>
              <a:gd name="f10" fmla="val -2147483647"/>
              <a:gd name="f11" fmla="val 2147483647"/>
              <a:gd name="f12" fmla="val 1930"/>
              <a:gd name="f13" fmla="val 7160"/>
              <a:gd name="f14" fmla="val 1530"/>
              <a:gd name="f15" fmla="val 4490"/>
              <a:gd name="f16" fmla="val 3400"/>
              <a:gd name="f17" fmla="val 1970"/>
              <a:gd name="f18" fmla="val 5270"/>
              <a:gd name="f19" fmla="val 5860"/>
              <a:gd name="f20" fmla="val 1950"/>
              <a:gd name="f21" fmla="val 6470"/>
              <a:gd name="f22" fmla="val 2210"/>
              <a:gd name="f23" fmla="val 6970"/>
              <a:gd name="f24" fmla="val 2600"/>
              <a:gd name="f25" fmla="val 7450"/>
              <a:gd name="f26" fmla="val 1390"/>
              <a:gd name="f27" fmla="val 8340"/>
              <a:gd name="f28" fmla="val 650"/>
              <a:gd name="f29" fmla="val 9340"/>
              <a:gd name="f30" fmla="val 10004"/>
              <a:gd name="f31" fmla="val 690"/>
              <a:gd name="f32" fmla="val 10710"/>
              <a:gd name="f33" fmla="val 1050"/>
              <a:gd name="f34" fmla="val 11210"/>
              <a:gd name="f35" fmla="val 1700"/>
              <a:gd name="f36" fmla="val 11570"/>
              <a:gd name="f37" fmla="val 630"/>
              <a:gd name="f38" fmla="val 12330"/>
              <a:gd name="f39" fmla="val 13150"/>
              <a:gd name="f40" fmla="val 13840"/>
              <a:gd name="f41" fmla="val 14470"/>
              <a:gd name="f42" fmla="val 460"/>
              <a:gd name="f43" fmla="val 14870"/>
              <a:gd name="f44" fmla="val 1160"/>
              <a:gd name="f45" fmla="val 15330"/>
              <a:gd name="f46" fmla="val 440"/>
              <a:gd name="f47" fmla="val 16020"/>
              <a:gd name="f48" fmla="val 16740"/>
              <a:gd name="f49" fmla="val 17910"/>
              <a:gd name="f50" fmla="val 18900"/>
              <a:gd name="f51" fmla="val 1130"/>
              <a:gd name="f52" fmla="val 19110"/>
              <a:gd name="f53" fmla="val 2710"/>
              <a:gd name="f54" fmla="val 20240"/>
              <a:gd name="f55" fmla="val 3150"/>
              <a:gd name="f56" fmla="val 21060"/>
              <a:gd name="f57" fmla="val 4580"/>
              <a:gd name="f58" fmla="val 6220"/>
              <a:gd name="f59" fmla="val 6720"/>
              <a:gd name="f60" fmla="val 21000"/>
              <a:gd name="f61" fmla="val 7200"/>
              <a:gd name="f62" fmla="val 20830"/>
              <a:gd name="f63" fmla="val 7660"/>
              <a:gd name="f64" fmla="val 21310"/>
              <a:gd name="f65" fmla="val 8460"/>
              <a:gd name="f66" fmla="val 9450"/>
              <a:gd name="f67" fmla="val 10460"/>
              <a:gd name="f68" fmla="val 12750"/>
              <a:gd name="f69" fmla="val 20310"/>
              <a:gd name="f70" fmla="val 14680"/>
              <a:gd name="f71" fmla="val 18650"/>
              <a:gd name="f72" fmla="val 15010"/>
              <a:gd name="f73" fmla="val 17200"/>
              <a:gd name="f74" fmla="val 17370"/>
              <a:gd name="f75" fmla="val 18920"/>
              <a:gd name="f76" fmla="val 15770"/>
              <a:gd name="f77" fmla="val 15220"/>
              <a:gd name="f78" fmla="val 14700"/>
              <a:gd name="f79" fmla="val 18710"/>
              <a:gd name="f80" fmla="val 14240"/>
              <a:gd name="f81" fmla="val 18310"/>
              <a:gd name="f82" fmla="val 13820"/>
              <a:gd name="f83" fmla="val 12490"/>
              <a:gd name="f84" fmla="val 11000"/>
              <a:gd name="f85" fmla="val 9890"/>
              <a:gd name="f86" fmla="val 8840"/>
              <a:gd name="f87" fmla="val 20790"/>
              <a:gd name="f88" fmla="val 8210"/>
              <a:gd name="f89" fmla="val 19510"/>
              <a:gd name="f90" fmla="val 7620"/>
              <a:gd name="f91" fmla="val 20000"/>
              <a:gd name="f92" fmla="val 7930"/>
              <a:gd name="f93" fmla="val 20290"/>
              <a:gd name="f94" fmla="val 6240"/>
              <a:gd name="f95" fmla="val 4850"/>
              <a:gd name="f96" fmla="val 3570"/>
              <a:gd name="f97" fmla="val 19280"/>
              <a:gd name="f98" fmla="val 2900"/>
              <a:gd name="f99" fmla="val 17640"/>
              <a:gd name="f100" fmla="val 1300"/>
              <a:gd name="f101" fmla="val 17600"/>
              <a:gd name="f102" fmla="val 480"/>
              <a:gd name="f103" fmla="val 16300"/>
              <a:gd name="f104" fmla="val 14660"/>
              <a:gd name="f105" fmla="val 13900"/>
              <a:gd name="f106" fmla="val 13210"/>
              <a:gd name="f107" fmla="val 1070"/>
              <a:gd name="f108" fmla="val 12640"/>
              <a:gd name="f109" fmla="val 380"/>
              <a:gd name="f110" fmla="val 12160"/>
              <a:gd name="f111" fmla="val 10120"/>
              <a:gd name="f112" fmla="val 8590"/>
              <a:gd name="f113" fmla="val 840"/>
              <a:gd name="f114" fmla="val 7330"/>
              <a:gd name="f115" fmla="val 7410"/>
              <a:gd name="f116" fmla="val 2040"/>
              <a:gd name="f117" fmla="val 7690"/>
              <a:gd name="f118" fmla="val 2090"/>
              <a:gd name="f119" fmla="val 7920"/>
              <a:gd name="f120" fmla="val 2790"/>
              <a:gd name="f121" fmla="val 7480"/>
              <a:gd name="f122" fmla="val 3050"/>
              <a:gd name="f123" fmla="val 7670"/>
              <a:gd name="f124" fmla="val 3310"/>
              <a:gd name="f125" fmla="val 11130"/>
              <a:gd name="f126" fmla="val 1910"/>
              <a:gd name="f127" fmla="val 11080"/>
              <a:gd name="f128" fmla="val 2160"/>
              <a:gd name="f129" fmla="val 11030"/>
              <a:gd name="f130" fmla="val 2400"/>
              <a:gd name="f131" fmla="val 14720"/>
              <a:gd name="f132" fmla="val 1400"/>
              <a:gd name="f133" fmla="val 14640"/>
              <a:gd name="f134" fmla="val 1720"/>
              <a:gd name="f135" fmla="val 14540"/>
              <a:gd name="f136" fmla="val 2010"/>
              <a:gd name="f137" fmla="val 19130"/>
              <a:gd name="f138" fmla="val 2890"/>
              <a:gd name="f139" fmla="val 19230"/>
              <a:gd name="f140" fmla="val 3290"/>
              <a:gd name="f141" fmla="val 19190"/>
              <a:gd name="f142" fmla="val 3380"/>
              <a:gd name="f143" fmla="val 20660"/>
              <a:gd name="f144" fmla="val 8170"/>
              <a:gd name="f145" fmla="val 20430"/>
              <a:gd name="f146" fmla="val 8620"/>
              <a:gd name="f147" fmla="val 20110"/>
              <a:gd name="f148" fmla="val 8990"/>
              <a:gd name="f149" fmla="val 18660"/>
              <a:gd name="f150" fmla="val 18740"/>
              <a:gd name="f151" fmla="val 14200"/>
              <a:gd name="f152" fmla="val 18280"/>
              <a:gd name="f153" fmla="val 12200"/>
              <a:gd name="f154" fmla="val 17000"/>
              <a:gd name="f155" fmla="val 11450"/>
              <a:gd name="f156" fmla="val 14320"/>
              <a:gd name="f157" fmla="val 17980"/>
              <a:gd name="f158" fmla="val 14350"/>
              <a:gd name="f159" fmla="val 17680"/>
              <a:gd name="f160" fmla="val 14370"/>
              <a:gd name="f161" fmla="val 17360"/>
              <a:gd name="f162" fmla="val 8220"/>
              <a:gd name="f163" fmla="val 8060"/>
              <a:gd name="f164" fmla="val 19250"/>
              <a:gd name="f165" fmla="val 7960"/>
              <a:gd name="f166" fmla="val 18950"/>
              <a:gd name="f167" fmla="val 7860"/>
              <a:gd name="f168" fmla="val 18640"/>
              <a:gd name="f169" fmla="val 3090"/>
              <a:gd name="f170" fmla="val 3280"/>
              <a:gd name="f171" fmla="val 17540"/>
              <a:gd name="f172" fmla="val 3460"/>
              <a:gd name="f173" fmla="val 17450"/>
              <a:gd name="f174" fmla="val 12900"/>
              <a:gd name="f175" fmla="val 1780"/>
              <a:gd name="f176" fmla="val 13130"/>
              <a:gd name="f177" fmla="val 2330"/>
              <a:gd name="f178" fmla="val 13040"/>
              <a:gd name="f179" fmla="*/ 1800 1800 1"/>
              <a:gd name="f180" fmla="+- 0 0 0"/>
              <a:gd name="f181" fmla="+- 0 0 360"/>
              <a:gd name="f182" fmla="val 1800"/>
              <a:gd name="f183" fmla="*/ 1200 1200 1"/>
              <a:gd name="f184" fmla="val 1200"/>
              <a:gd name="f185" fmla="*/ 700 700 1"/>
              <a:gd name="f186" fmla="val 700"/>
              <a:gd name="f187" fmla="*/ f5 1 21600"/>
              <a:gd name="f188" fmla="*/ f6 1 21600"/>
              <a:gd name="f189" fmla="*/ f9 1 180"/>
              <a:gd name="f190" fmla="pin -2147483647 f0 2147483647"/>
              <a:gd name="f191" fmla="pin -2147483647 f1 2147483647"/>
              <a:gd name="f192" fmla="*/ 0 f9 1"/>
              <a:gd name="f193" fmla="*/ f180 f2 1"/>
              <a:gd name="f194" fmla="*/ f181 f2 1"/>
              <a:gd name="f195" fmla="+- f190 0 10800"/>
              <a:gd name="f196" fmla="+- f191 0 10800"/>
              <a:gd name="f197" fmla="val f190"/>
              <a:gd name="f198" fmla="val f191"/>
              <a:gd name="f199" fmla="*/ f190 f187 1"/>
              <a:gd name="f200" fmla="*/ f191 f188 1"/>
              <a:gd name="f201" fmla="*/ 3000 f187 1"/>
              <a:gd name="f202" fmla="*/ 17110 f187 1"/>
              <a:gd name="f203" fmla="*/ 17330 f188 1"/>
              <a:gd name="f204" fmla="*/ 3320 f188 1"/>
              <a:gd name="f205" fmla="*/ f192 1 f4"/>
              <a:gd name="f206" fmla="*/ f193 1 f4"/>
              <a:gd name="f207" fmla="*/ f194 1 f4"/>
              <a:gd name="f208" fmla="+- 0 0 f196"/>
              <a:gd name="f209" fmla="+- 0 0 f195"/>
              <a:gd name="f210" fmla="+- 0 0 f205"/>
              <a:gd name="f211" fmla="+- f206 0 f3"/>
              <a:gd name="f212" fmla="+- f207 0 f3"/>
              <a:gd name="f213" fmla="at2 f208 f209"/>
              <a:gd name="f214" fmla="*/ f210 f2 1"/>
              <a:gd name="f215" fmla="+- f212 0 f211"/>
              <a:gd name="f216" fmla="+- f213 f3 0"/>
              <a:gd name="f217" fmla="*/ f214 1 f9"/>
              <a:gd name="f218" fmla="*/ f216 f9 1"/>
              <a:gd name="f219" fmla="+- f217 0 f3"/>
              <a:gd name="f220" fmla="*/ f218 1 f2"/>
              <a:gd name="f221" fmla="cos 1 f219"/>
              <a:gd name="f222" fmla="sin 1 f219"/>
              <a:gd name="f223" fmla="+- 0 0 f220"/>
              <a:gd name="f224" fmla="+- 0 0 f221"/>
              <a:gd name="f225" fmla="+- 0 0 f222"/>
              <a:gd name="f226" fmla="val f223"/>
              <a:gd name="f227" fmla="*/ 1800 f224 1"/>
              <a:gd name="f228" fmla="*/ 1800 f225 1"/>
              <a:gd name="f229" fmla="*/ 1200 f224 1"/>
              <a:gd name="f230" fmla="*/ 1200 f225 1"/>
              <a:gd name="f231" fmla="*/ 700 f224 1"/>
              <a:gd name="f232" fmla="*/ 700 f225 1"/>
              <a:gd name="f233" fmla="*/ f226 1 f189"/>
              <a:gd name="f234" fmla="*/ f227 f227 1"/>
              <a:gd name="f235" fmla="*/ f228 f228 1"/>
              <a:gd name="f236" fmla="*/ f229 f229 1"/>
              <a:gd name="f237" fmla="*/ f230 f230 1"/>
              <a:gd name="f238" fmla="*/ f231 f231 1"/>
              <a:gd name="f239" fmla="*/ f232 f232 1"/>
              <a:gd name="f240" fmla="*/ f233 f189 1"/>
              <a:gd name="f241" fmla="+- f234 f235 0"/>
              <a:gd name="f242" fmla="+- f236 f237 0"/>
              <a:gd name="f243" fmla="+- f238 f239 0"/>
              <a:gd name="f244" fmla="+- 0 0 f240"/>
              <a:gd name="f245" fmla="sqrt f241"/>
              <a:gd name="f246" fmla="sqrt f242"/>
              <a:gd name="f247" fmla="sqrt f243"/>
              <a:gd name="f248" fmla="*/ f244 f2 1"/>
              <a:gd name="f249" fmla="*/ f179 1 f245"/>
              <a:gd name="f250" fmla="*/ f183 1 f246"/>
              <a:gd name="f251" fmla="*/ f185 1 f247"/>
              <a:gd name="f252" fmla="*/ f248 1 f9"/>
              <a:gd name="f253" fmla="*/ f224 f249 1"/>
              <a:gd name="f254" fmla="*/ f225 f249 1"/>
              <a:gd name="f255" fmla="*/ f224 f250 1"/>
              <a:gd name="f256" fmla="*/ f225 f250 1"/>
              <a:gd name="f257" fmla="*/ f224 f251 1"/>
              <a:gd name="f258" fmla="*/ f225 f251 1"/>
              <a:gd name="f259" fmla="+- f252 0 f3"/>
              <a:gd name="f260" fmla="+- f197 0 f257"/>
              <a:gd name="f261" fmla="+- f198 0 f258"/>
              <a:gd name="f262" fmla="sin 1 f259"/>
              <a:gd name="f263" fmla="cos 1 f259"/>
              <a:gd name="f264" fmla="+- 0 0 f262"/>
              <a:gd name="f265" fmla="+- 0 0 f263"/>
              <a:gd name="f266" fmla="*/ 10800 f264 1"/>
              <a:gd name="f267" fmla="*/ 10800 f265 1"/>
              <a:gd name="f268" fmla="+- f266 10800 0"/>
              <a:gd name="f269" fmla="+- f267 10800 0"/>
              <a:gd name="f270" fmla="*/ f266 1 12"/>
              <a:gd name="f271" fmla="*/ f267 1 12"/>
              <a:gd name="f272" fmla="+- f190 0 f268"/>
              <a:gd name="f273" fmla="+- f191 0 f269"/>
              <a:gd name="f274" fmla="*/ f272 1 3"/>
              <a:gd name="f275" fmla="*/ f273 1 3"/>
              <a:gd name="f276" fmla="*/ f272 2 1"/>
              <a:gd name="f277" fmla="*/ f273 2 1"/>
              <a:gd name="f278" fmla="*/ f276 1 3"/>
              <a:gd name="f279" fmla="*/ f277 1 3"/>
              <a:gd name="f280" fmla="+- f274 f268 0"/>
              <a:gd name="f281" fmla="+- f275 f269 0"/>
              <a:gd name="f282" fmla="+- f280 0 f270"/>
              <a:gd name="f283" fmla="+- f281 0 f271"/>
              <a:gd name="f284" fmla="+- f278 f268 0"/>
              <a:gd name="f285" fmla="+- f279 f269 0"/>
              <a:gd name="f286" fmla="+- f282 0 f253"/>
              <a:gd name="f287" fmla="+- f283 0 f254"/>
              <a:gd name="f288" fmla="+- f284 0 f255"/>
              <a:gd name="f289" fmla="+- f285 0 f256"/>
            </a:gdLst>
            <a:ahLst>
              <a:ahXY gdRefX="f0" minX="f10" maxX="f11" gdRefY="f1" minY="f10" maxY="f11">
                <a:pos x="f199" y="f200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01" t="f204" r="f202" b="f203"/>
            <a:pathLst>
              <a:path w="21600" h="21600">
                <a:moveTo>
                  <a:pt x="f12" y="f13"/>
                </a:moveTo>
                <a:cubicBezTo>
                  <a:pt x="f14" y="f15"/>
                  <a:pt x="f16" y="f17"/>
                  <a:pt x="f18" y="f17"/>
                </a:cubicBezTo>
                <a:cubicBezTo>
                  <a:pt x="f19" y="f20"/>
                  <a:pt x="f21" y="f22"/>
                  <a:pt x="f23" y="f24"/>
                </a:cubicBezTo>
                <a:cubicBezTo>
                  <a:pt x="f25" y="f26"/>
                  <a:pt x="f27" y="f28"/>
                  <a:pt x="f29" y="f28"/>
                </a:cubicBezTo>
                <a:cubicBezTo>
                  <a:pt x="f30" y="f31"/>
                  <a:pt x="f32" y="f33"/>
                  <a:pt x="f34" y="f35"/>
                </a:cubicBezTo>
                <a:cubicBezTo>
                  <a:pt x="f36" y="f37"/>
                  <a:pt x="f38" y="f7"/>
                  <a:pt x="f39" y="f7"/>
                </a:cubicBezTo>
                <a:cubicBezTo>
                  <a:pt x="f40" y="f7"/>
                  <a:pt x="f41" y="f42"/>
                  <a:pt x="f43" y="f44"/>
                </a:cubicBezTo>
                <a:cubicBezTo>
                  <a:pt x="f45" y="f46"/>
                  <a:pt x="f47" y="f7"/>
                  <a:pt x="f48" y="f7"/>
                </a:cubicBezTo>
                <a:cubicBezTo>
                  <a:pt x="f49" y="f7"/>
                  <a:pt x="f50" y="f51"/>
                  <a:pt x="f52" y="f53"/>
                </a:cubicBezTo>
                <a:cubicBezTo>
                  <a:pt x="f54" y="f55"/>
                  <a:pt x="f56" y="f57"/>
                  <a:pt x="f56" y="f58"/>
                </a:cubicBezTo>
                <a:cubicBezTo>
                  <a:pt x="f56" y="f59"/>
                  <a:pt x="f60" y="f61"/>
                  <a:pt x="f62" y="f63"/>
                </a:cubicBezTo>
                <a:cubicBezTo>
                  <a:pt x="f64" y="f65"/>
                  <a:pt x="f8" y="f66"/>
                  <a:pt x="f8" y="f67"/>
                </a:cubicBezTo>
                <a:cubicBezTo>
                  <a:pt x="f8" y="f68"/>
                  <a:pt x="f69" y="f70"/>
                  <a:pt x="f71" y="f72"/>
                </a:cubicBezTo>
                <a:cubicBezTo>
                  <a:pt x="f71" y="f73"/>
                  <a:pt x="f74" y="f75"/>
                  <a:pt x="f76" y="f75"/>
                </a:cubicBezTo>
                <a:cubicBezTo>
                  <a:pt x="f77" y="f75"/>
                  <a:pt x="f78" y="f79"/>
                  <a:pt x="f80" y="f81"/>
                </a:cubicBezTo>
                <a:cubicBezTo>
                  <a:pt x="f82" y="f54"/>
                  <a:pt x="f83" y="f8"/>
                  <a:pt x="f84" y="f8"/>
                </a:cubicBezTo>
                <a:cubicBezTo>
                  <a:pt x="f85" y="f8"/>
                  <a:pt x="f86" y="f87"/>
                  <a:pt x="f88" y="f89"/>
                </a:cubicBezTo>
                <a:cubicBezTo>
                  <a:pt x="f90" y="f91"/>
                  <a:pt x="f92" y="f93"/>
                  <a:pt x="f94" y="f93"/>
                </a:cubicBezTo>
                <a:cubicBezTo>
                  <a:pt x="f95" y="f93"/>
                  <a:pt x="f96" y="f97"/>
                  <a:pt x="f98" y="f99"/>
                </a:cubicBezTo>
                <a:cubicBezTo>
                  <a:pt x="f100" y="f101"/>
                  <a:pt x="f102" y="f103"/>
                  <a:pt x="f102" y="f104"/>
                </a:cubicBezTo>
                <a:cubicBezTo>
                  <a:pt x="f102" y="f105"/>
                  <a:pt x="f31" y="f106"/>
                  <a:pt x="f107" y="f108"/>
                </a:cubicBezTo>
                <a:cubicBezTo>
                  <a:pt x="f109" y="f110"/>
                  <a:pt x="f7" y="f34"/>
                  <a:pt x="f7" y="f111"/>
                </a:cubicBezTo>
                <a:cubicBezTo>
                  <a:pt x="f7" y="f112"/>
                  <a:pt x="f113" y="f114"/>
                  <a:pt x="f12" y="f13"/>
                </a:cubicBezTo>
                <a:close/>
              </a:path>
              <a:path w="21600" h="21600" fill="none">
                <a:moveTo>
                  <a:pt x="f12" y="f13"/>
                </a:moveTo>
                <a:cubicBezTo>
                  <a:pt x="f20" y="f115"/>
                  <a:pt x="f116" y="f117"/>
                  <a:pt x="f118" y="f119"/>
                </a:cubicBezTo>
              </a:path>
              <a:path w="21600" h="21600" fill="none">
                <a:moveTo>
                  <a:pt x="f23" y="f24"/>
                </a:moveTo>
                <a:cubicBezTo>
                  <a:pt x="f61" y="f120"/>
                  <a:pt x="f121" y="f122"/>
                  <a:pt x="f123" y="f124"/>
                </a:cubicBezTo>
              </a:path>
              <a:path w="21600" h="21600" fill="none">
                <a:moveTo>
                  <a:pt x="f34" y="f35"/>
                </a:moveTo>
                <a:cubicBezTo>
                  <a:pt x="f125" y="f126"/>
                  <a:pt x="f127" y="f128"/>
                  <a:pt x="f129" y="f130"/>
                </a:cubicBezTo>
              </a:path>
              <a:path w="21600" h="21600" fill="none">
                <a:moveTo>
                  <a:pt x="f43" y="f44"/>
                </a:moveTo>
                <a:cubicBezTo>
                  <a:pt x="f131" y="f132"/>
                  <a:pt x="f133" y="f134"/>
                  <a:pt x="f135" y="f136"/>
                </a:cubicBezTo>
              </a:path>
              <a:path w="21600" h="21600" fill="none">
                <a:moveTo>
                  <a:pt x="f52" y="f53"/>
                </a:moveTo>
                <a:cubicBezTo>
                  <a:pt x="f137" y="f138"/>
                  <a:pt x="f139" y="f140"/>
                  <a:pt x="f141" y="f142"/>
                </a:cubicBezTo>
              </a:path>
              <a:path w="21600" h="21600" fill="none">
                <a:moveTo>
                  <a:pt x="f62" y="f63"/>
                </a:moveTo>
                <a:cubicBezTo>
                  <a:pt x="f143" y="f144"/>
                  <a:pt x="f145" y="f146"/>
                  <a:pt x="f147" y="f148"/>
                </a:cubicBezTo>
              </a:path>
              <a:path w="21600" h="21600" fill="none">
                <a:moveTo>
                  <a:pt x="f149" y="f72"/>
                </a:moveTo>
                <a:cubicBezTo>
                  <a:pt x="f150" y="f151"/>
                  <a:pt x="f152" y="f153"/>
                  <a:pt x="f154" y="f155"/>
                </a:cubicBezTo>
              </a:path>
              <a:path w="21600" h="21600" fill="none">
                <a:moveTo>
                  <a:pt x="f80" y="f81"/>
                </a:moveTo>
                <a:cubicBezTo>
                  <a:pt x="f156" y="f157"/>
                  <a:pt x="f158" y="f159"/>
                  <a:pt x="f160" y="f161"/>
                </a:cubicBezTo>
              </a:path>
              <a:path w="21600" h="21600" fill="none">
                <a:moveTo>
                  <a:pt x="f162" y="f89"/>
                </a:moveTo>
                <a:cubicBezTo>
                  <a:pt x="f163" y="f164"/>
                  <a:pt x="f165" y="f166"/>
                  <a:pt x="f167" y="f168"/>
                </a:cubicBezTo>
              </a:path>
              <a:path w="21600" h="21600" fill="none">
                <a:moveTo>
                  <a:pt x="f98" y="f99"/>
                </a:moveTo>
                <a:cubicBezTo>
                  <a:pt x="f169" y="f101"/>
                  <a:pt x="f170" y="f171"/>
                  <a:pt x="f172" y="f173"/>
                </a:cubicBezTo>
              </a:path>
              <a:path w="21600" h="21600" fill="none">
                <a:moveTo>
                  <a:pt x="f107" y="f108"/>
                </a:moveTo>
                <a:cubicBezTo>
                  <a:pt x="f132" y="f174"/>
                  <a:pt x="f175" y="f176"/>
                  <a:pt x="f177" y="f178"/>
                </a:cubicBezTo>
              </a:path>
              <a:path w="21600" h="21600">
                <a:moveTo>
                  <a:pt x="f286" y="f287"/>
                </a:moveTo>
                <a:arcTo wR="f182" hR="f182" stAng="f211" swAng="f215"/>
                <a:close/>
              </a:path>
              <a:path w="21600" h="21600">
                <a:moveTo>
                  <a:pt x="f288" y="f289"/>
                </a:moveTo>
                <a:arcTo wR="f184" hR="f184" stAng="f211" swAng="f215"/>
                <a:close/>
              </a:path>
              <a:path w="21600" h="21600">
                <a:moveTo>
                  <a:pt x="f260" y="f261"/>
                </a:moveTo>
                <a:arcTo wR="f186" hR="f186" stAng="f211" swAng="f215"/>
                <a:close/>
              </a:path>
            </a:pathLst>
          </a:custGeom>
          <a:noFill/>
          <a:ln w="12600">
            <a:solidFill>
              <a:srgbClr val="43729D"/>
            </a:solidFill>
            <a:prstDash val="solid"/>
            <a:miter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grpSp>
        <p:nvGrpSpPr>
          <p:cNvPr id="3" name="Groupe 3"/>
          <p:cNvGrpSpPr/>
          <p:nvPr/>
        </p:nvGrpSpPr>
        <p:grpSpPr>
          <a:xfrm>
            <a:off x="2681097" y="1830278"/>
            <a:ext cx="6051670" cy="2564046"/>
            <a:chOff x="2699654" y="2066501"/>
            <a:chExt cx="5920887" cy="2422530"/>
          </a:xfrm>
        </p:grpSpPr>
        <p:sp>
          <p:nvSpPr>
            <p:cNvPr id="4" name="ZoneTexte 6"/>
            <p:cNvSpPr/>
            <p:nvPr/>
          </p:nvSpPr>
          <p:spPr>
            <a:xfrm rot="10265125" flipV="1">
              <a:off x="2806571" y="3721342"/>
              <a:ext cx="4237920" cy="6386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5000" rIns="90000" bIns="45000" anchor="t" anchorCtr="0" compatLnSpc="0">
              <a:sp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fr-FR" sz="1800" b="1" i="0" u="none" strike="noStrike" kern="1200" spc="0" dirty="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rPr>
                <a:t>PPRE pour les élèves présentant des difficultés de mémoire de travail</a:t>
              </a:r>
            </a:p>
          </p:txBody>
        </p:sp>
        <p:sp>
          <p:nvSpPr>
            <p:cNvPr id="5" name="Bouton d'action : Aide 7"/>
            <p:cNvSpPr/>
            <p:nvPr/>
          </p:nvSpPr>
          <p:spPr>
            <a:xfrm rot="20051458">
              <a:off x="2699654" y="2066501"/>
              <a:ext cx="1217880" cy="1186200"/>
            </a:xfrm>
            <a:custGeom>
              <a:avLst>
                <a:gd name="f0" fmla="val 1400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+- 0 0 1690"/>
                <a:gd name="f9" fmla="+- 0 0 1570"/>
                <a:gd name="f10" fmla="+- 0 0 3390"/>
                <a:gd name="f11" fmla="+- 0 0 6050"/>
                <a:gd name="f12" fmla="+- 0 0 8050"/>
                <a:gd name="f13" fmla="+- 0 0 2540"/>
                <a:gd name="f14" fmla="+- 0 0 4460"/>
                <a:gd name="f15" fmla="+- 0 0 2330"/>
                <a:gd name="f16" fmla="+- 0 0 4700"/>
                <a:gd name="f17" fmla="+- 0 0 1270"/>
                <a:gd name="f18" fmla="+- 0 0 5720"/>
                <a:gd name="f19" fmla="+- 0 0 1700"/>
                <a:gd name="f20" fmla="val 5400"/>
                <a:gd name="f21" fmla="val -2147483647"/>
                <a:gd name="f22" fmla="val 2147483647"/>
                <a:gd name="f23" fmla="abs f4"/>
                <a:gd name="f24" fmla="abs f5"/>
                <a:gd name="f25" fmla="abs f6"/>
                <a:gd name="f26" fmla="pin 0 f0 5400"/>
                <a:gd name="f27" fmla="+- 0 0 f2"/>
                <a:gd name="f28" fmla="?: f23 f4 1"/>
                <a:gd name="f29" fmla="?: f24 f5 1"/>
                <a:gd name="f30" fmla="?: f25 f6 1"/>
                <a:gd name="f31" fmla="+- f7 f26 0"/>
                <a:gd name="f32" fmla="+- 10800 0 f26"/>
                <a:gd name="f33" fmla="*/ f28 1 21600"/>
                <a:gd name="f34" fmla="*/ f29 1 21600"/>
                <a:gd name="f35" fmla="*/ 21600 f28 1"/>
                <a:gd name="f36" fmla="*/ 21600 f29 1"/>
                <a:gd name="f37" fmla="*/ f32 1 10800"/>
                <a:gd name="f38" fmla="min f34 f33"/>
                <a:gd name="f39" fmla="*/ f35 1 f30"/>
                <a:gd name="f40" fmla="*/ f36 1 f30"/>
                <a:gd name="f41" fmla="*/ f8 f37 1"/>
                <a:gd name="f42" fmla="*/ 4600 f37 1"/>
                <a:gd name="f43" fmla="*/ 1690 f37 1"/>
                <a:gd name="f44" fmla="*/ 7980 f37 1"/>
                <a:gd name="f45" fmla="*/ 1270 f37 1"/>
                <a:gd name="f46" fmla="*/ 4000 f37 1"/>
                <a:gd name="f47" fmla="*/ 1750 f37 1"/>
                <a:gd name="f48" fmla="*/ 800 f37 1"/>
                <a:gd name="f49" fmla="*/ 1650 f37 1"/>
                <a:gd name="f50" fmla="*/ 2340 f37 1"/>
                <a:gd name="f51" fmla="*/ 3640 f37 1"/>
                <a:gd name="f52" fmla="*/ 4670 f37 1"/>
                <a:gd name="f53" fmla="*/ f9 f37 1"/>
                <a:gd name="f54" fmla="*/ f10 f37 1"/>
                <a:gd name="f55" fmla="*/ f11 f37 1"/>
                <a:gd name="f56" fmla="*/ 2540 f37 1"/>
                <a:gd name="f57" fmla="*/ f12 f37 1"/>
                <a:gd name="f58" fmla="*/ f13 f37 1"/>
                <a:gd name="f59" fmla="*/ f14 f37 1"/>
                <a:gd name="f60" fmla="*/ f15 f37 1"/>
                <a:gd name="f61" fmla="*/ f16 f37 1"/>
                <a:gd name="f62" fmla="*/ f17 f37 1"/>
                <a:gd name="f63" fmla="*/ f18 f37 1"/>
                <a:gd name="f64" fmla="*/ 1800 f37 1"/>
                <a:gd name="f65" fmla="*/ f19 f37 1"/>
                <a:gd name="f66" fmla="*/ 6290 f37 1"/>
                <a:gd name="f67" fmla="+- f39 0 f26"/>
                <a:gd name="f68" fmla="+- f40 0 f26"/>
                <a:gd name="f69" fmla="*/ f39 1 2"/>
                <a:gd name="f70" fmla="*/ f40 1 2"/>
                <a:gd name="f71" fmla="*/ f26 f38 1"/>
                <a:gd name="f72" fmla="*/ f7 f38 1"/>
                <a:gd name="f73" fmla="*/ f31 f38 1"/>
                <a:gd name="f74" fmla="*/ f39 f38 1"/>
                <a:gd name="f75" fmla="*/ f40 f38 1"/>
                <a:gd name="f76" fmla="+- f41 f69 0"/>
                <a:gd name="f77" fmla="+- f42 f70 0"/>
                <a:gd name="f78" fmla="+- f43 f69 0"/>
                <a:gd name="f79" fmla="+- f44 f70 0"/>
                <a:gd name="f80" fmla="+- f45 f69 0"/>
                <a:gd name="f81" fmla="+- f46 f70 0"/>
                <a:gd name="f82" fmla="+- f47 f70 0"/>
                <a:gd name="f83" fmla="+- f48 f70 0"/>
                <a:gd name="f84" fmla="+- f49 f69 0"/>
                <a:gd name="f85" fmla="+- f50 f69 0"/>
                <a:gd name="f86" fmla="+- f51 f69 0"/>
                <a:gd name="f87" fmla="+- f52 f69 0"/>
                <a:gd name="f88" fmla="+- f53 f70 0"/>
                <a:gd name="f89" fmla="+- f54 f70 0"/>
                <a:gd name="f90" fmla="+- f55 f70 0"/>
                <a:gd name="f91" fmla="+- f56 f69 0"/>
                <a:gd name="f92" fmla="+- f57 f70 0"/>
                <a:gd name="f93" fmla="+- f58 f69 0"/>
                <a:gd name="f94" fmla="+- f59 f69 0"/>
                <a:gd name="f95" fmla="+- f60 f69 0"/>
                <a:gd name="f96" fmla="+- f61 f70 0"/>
                <a:gd name="f97" fmla="+- f62 f69 0"/>
                <a:gd name="f98" fmla="+- f63 f70 0"/>
                <a:gd name="f99" fmla="+- f58 f70 0"/>
                <a:gd name="f100" fmla="+- f64 f69 0"/>
                <a:gd name="f101" fmla="+- f65 f70 0"/>
                <a:gd name="f102" fmla="+- f66 f70 0"/>
                <a:gd name="f103" fmla="*/ f67 f38 1"/>
                <a:gd name="f104" fmla="*/ f68 f38 1"/>
                <a:gd name="f105" fmla="*/ f69 f38 1"/>
                <a:gd name="f106" fmla="*/ f70 f38 1"/>
                <a:gd name="f107" fmla="*/ f77 f38 1"/>
                <a:gd name="f108" fmla="*/ f76 f38 1"/>
                <a:gd name="f109" fmla="*/ f102 f38 1"/>
                <a:gd name="f110" fmla="*/ f79 f38 1"/>
                <a:gd name="f111" fmla="*/ f78 f38 1"/>
                <a:gd name="f112" fmla="*/ f80 f38 1"/>
                <a:gd name="f113" fmla="*/ f81 f38 1"/>
                <a:gd name="f114" fmla="*/ f82 f38 1"/>
                <a:gd name="f115" fmla="*/ f83 f38 1"/>
                <a:gd name="f116" fmla="*/ f84 f38 1"/>
                <a:gd name="f117" fmla="*/ f85 f38 1"/>
                <a:gd name="f118" fmla="*/ f86 f38 1"/>
                <a:gd name="f119" fmla="*/ f87 f38 1"/>
                <a:gd name="f120" fmla="*/ f88 f38 1"/>
                <a:gd name="f121" fmla="*/ f89 f38 1"/>
                <a:gd name="f122" fmla="*/ f90 f38 1"/>
                <a:gd name="f123" fmla="*/ f91 f38 1"/>
                <a:gd name="f124" fmla="*/ f92 f38 1"/>
                <a:gd name="f125" fmla="*/ f93 f38 1"/>
                <a:gd name="f126" fmla="*/ f94 f38 1"/>
                <a:gd name="f127" fmla="*/ f95 f38 1"/>
                <a:gd name="f128" fmla="*/ f96 f38 1"/>
                <a:gd name="f129" fmla="*/ f97 f38 1"/>
                <a:gd name="f130" fmla="*/ f98 f38 1"/>
                <a:gd name="f131" fmla="*/ f99 f38 1"/>
                <a:gd name="f132" fmla="*/ f100 f38 1"/>
                <a:gd name="f133" fmla="*/ f101 f38 1"/>
                <a:gd name="f134" fmla="+- f108 0 f105"/>
                <a:gd name="f135" fmla="+- f109 0 f107"/>
                <a:gd name="f136" fmla="+- f105 0 f108"/>
                <a:gd name="f137" fmla="+- f110 0 f109"/>
                <a:gd name="f138" fmla="+- f111 0 f105"/>
                <a:gd name="f139" fmla="+- f109 0 f110"/>
                <a:gd name="f140" fmla="+- f105 0 f111"/>
                <a:gd name="f141" fmla="+- f107 0 f109"/>
                <a:gd name="f142" fmla="abs f134"/>
                <a:gd name="f143" fmla="abs f135"/>
                <a:gd name="f144" fmla="?: f134 f27 f2"/>
                <a:gd name="f145" fmla="?: f134 f2 f27"/>
                <a:gd name="f146" fmla="?: f134 f3 f2"/>
                <a:gd name="f147" fmla="?: f134 f2 f3"/>
                <a:gd name="f148" fmla="abs f136"/>
                <a:gd name="f149" fmla="abs f137"/>
                <a:gd name="f150" fmla="?: f136 f27 f2"/>
                <a:gd name="f151" fmla="?: f136 f2 f27"/>
                <a:gd name="f152" fmla="?: f137 0 f1"/>
                <a:gd name="f153" fmla="?: f137 f1 0"/>
                <a:gd name="f154" fmla="abs f138"/>
                <a:gd name="f155" fmla="abs f139"/>
                <a:gd name="f156" fmla="?: f138 f27 f2"/>
                <a:gd name="f157" fmla="?: f138 f2 f27"/>
                <a:gd name="f158" fmla="?: f138 f3 f2"/>
                <a:gd name="f159" fmla="?: f138 f2 f3"/>
                <a:gd name="f160" fmla="abs f140"/>
                <a:gd name="f161" fmla="abs f141"/>
                <a:gd name="f162" fmla="?: f140 f27 f2"/>
                <a:gd name="f163" fmla="?: f140 f2 f27"/>
                <a:gd name="f164" fmla="?: f141 0 f1"/>
                <a:gd name="f165" fmla="?: f141 f1 0"/>
                <a:gd name="f166" fmla="?: f134 f147 f146"/>
                <a:gd name="f167" fmla="?: f134 f146 f147"/>
                <a:gd name="f168" fmla="?: f135 f145 f144"/>
                <a:gd name="f169" fmla="?: f136 f153 f152"/>
                <a:gd name="f170" fmla="?: f136 f152 f153"/>
                <a:gd name="f171" fmla="?: f137 f150 f151"/>
                <a:gd name="f172" fmla="?: f138 f159 f158"/>
                <a:gd name="f173" fmla="?: f138 f158 f159"/>
                <a:gd name="f174" fmla="?: f139 f157 f156"/>
                <a:gd name="f175" fmla="?: f140 f165 f164"/>
                <a:gd name="f176" fmla="?: f140 f164 f165"/>
                <a:gd name="f177" fmla="?: f141 f162 f163"/>
                <a:gd name="f178" fmla="?: f135 f167 f166"/>
                <a:gd name="f179" fmla="?: f137 f169 f170"/>
                <a:gd name="f180" fmla="?: f139 f173 f172"/>
                <a:gd name="f181" fmla="?: f141 f175 f176"/>
              </a:gdLst>
              <a:ahLst>
                <a:ahXY gdRefX="f0" minX="f7" maxX="f20">
                  <a:pos x="f71" y="f72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73" t="f73" r="f103" b="f104"/>
              <a:pathLst>
                <a:path>
                  <a:moveTo>
                    <a:pt x="f72" y="f72"/>
                  </a:moveTo>
                  <a:lnTo>
                    <a:pt x="f74" y="f72"/>
                  </a:lnTo>
                  <a:lnTo>
                    <a:pt x="f74" y="f75"/>
                  </a:lnTo>
                  <a:lnTo>
                    <a:pt x="f72" y="f75"/>
                  </a:lnTo>
                  <a:close/>
                </a:path>
                <a:path>
                  <a:moveTo>
                    <a:pt x="f72" y="f72"/>
                  </a:moveTo>
                  <a:lnTo>
                    <a:pt x="f74" y="f72"/>
                  </a:lnTo>
                  <a:lnTo>
                    <a:pt x="f103" y="f73"/>
                  </a:lnTo>
                  <a:lnTo>
                    <a:pt x="f73" y="f73"/>
                  </a:lnTo>
                  <a:close/>
                </a:path>
                <a:path>
                  <a:moveTo>
                    <a:pt x="f74" y="f72"/>
                  </a:moveTo>
                  <a:lnTo>
                    <a:pt x="f74" y="f75"/>
                  </a:lnTo>
                  <a:lnTo>
                    <a:pt x="f103" y="f104"/>
                  </a:lnTo>
                  <a:lnTo>
                    <a:pt x="f103" y="f73"/>
                  </a:lnTo>
                  <a:close/>
                </a:path>
                <a:path>
                  <a:moveTo>
                    <a:pt x="f74" y="f75"/>
                  </a:moveTo>
                  <a:lnTo>
                    <a:pt x="f72" y="f75"/>
                  </a:lnTo>
                  <a:lnTo>
                    <a:pt x="f73" y="f104"/>
                  </a:lnTo>
                  <a:lnTo>
                    <a:pt x="f103" y="f104"/>
                  </a:lnTo>
                  <a:close/>
                </a:path>
                <a:path>
                  <a:moveTo>
                    <a:pt x="f72" y="f75"/>
                  </a:moveTo>
                  <a:lnTo>
                    <a:pt x="f72" y="f72"/>
                  </a:lnTo>
                  <a:lnTo>
                    <a:pt x="f73" y="f73"/>
                  </a:lnTo>
                  <a:lnTo>
                    <a:pt x="f73" y="f104"/>
                  </a:lnTo>
                  <a:close/>
                </a:path>
                <a:path>
                  <a:moveTo>
                    <a:pt x="f105" y="f107"/>
                  </a:moveTo>
                  <a:arcTo wR="f142" hR="f143" stAng="f178" swAng="f168"/>
                  <a:arcTo wR="f148" hR="f149" stAng="f179" swAng="f171"/>
                  <a:arcTo wR="f154" hR="f155" stAng="f180" swAng="f174"/>
                  <a:arcTo wR="f160" hR="f161" stAng="f181" swAng="f177"/>
                  <a:close/>
                </a:path>
                <a:path>
                  <a:moveTo>
                    <a:pt x="f112" y="f113"/>
                  </a:moveTo>
                  <a:lnTo>
                    <a:pt x="f112" y="f114"/>
                  </a:lnTo>
                  <a:cubicBezTo>
                    <a:pt x="f112" y="f115"/>
                    <a:pt x="f116" y="f106"/>
                    <a:pt x="f117" y="f106"/>
                  </a:cubicBezTo>
                  <a:cubicBezTo>
                    <a:pt x="f118" y="f106"/>
                    <a:pt x="f119" y="f120"/>
                    <a:pt x="f119" y="f121"/>
                  </a:cubicBezTo>
                  <a:cubicBezTo>
                    <a:pt x="f119" y="f122"/>
                    <a:pt x="f123" y="f124"/>
                    <a:pt x="f105" y="f124"/>
                  </a:cubicBezTo>
                  <a:cubicBezTo>
                    <a:pt x="f125" y="f124"/>
                    <a:pt x="f126" y="f122"/>
                    <a:pt x="f126" y="f121"/>
                  </a:cubicBezTo>
                  <a:lnTo>
                    <a:pt x="f127" y="f121"/>
                  </a:lnTo>
                  <a:cubicBezTo>
                    <a:pt x="f127" y="f128"/>
                    <a:pt x="f129" y="f130"/>
                    <a:pt x="f105" y="f130"/>
                  </a:cubicBezTo>
                  <a:cubicBezTo>
                    <a:pt x="f112" y="f130"/>
                    <a:pt x="f117" y="f128"/>
                    <a:pt x="f117" y="f121"/>
                  </a:cubicBezTo>
                  <a:cubicBezTo>
                    <a:pt x="f117" y="f131"/>
                    <a:pt x="f132" y="f133"/>
                    <a:pt x="f112" y="f133"/>
                  </a:cubicBezTo>
                  <a:cubicBezTo>
                    <a:pt x="f105" y="f133"/>
                    <a:pt x="f129" y="f106"/>
                    <a:pt x="f129" y="f114"/>
                  </a:cubicBezTo>
                  <a:lnTo>
                    <a:pt x="f129" y="f113"/>
                  </a:lnTo>
                  <a:close/>
                </a:path>
              </a:pathLst>
            </a:custGeom>
            <a:solidFill>
              <a:srgbClr val="FFFF00"/>
            </a:solidFill>
            <a:ln w="12600">
              <a:solidFill>
                <a:srgbClr val="43729D"/>
              </a:solidFill>
              <a:prstDash val="solid"/>
              <a:miter/>
            </a:ln>
          </p:spPr>
          <p:txBody>
            <a:bodyPr vert="horz" wrap="square" lIns="90000" tIns="45000" rIns="90000" bIns="45000" anchor="ctr" anchorCtr="0" compatLnSpc="0"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fr-FR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sp>
          <p:nvSpPr>
            <p:cNvPr id="6" name="Bouton d'action : Aide 8"/>
            <p:cNvSpPr/>
            <p:nvPr/>
          </p:nvSpPr>
          <p:spPr>
            <a:xfrm rot="1043400">
              <a:off x="7404228" y="3461592"/>
              <a:ext cx="1104120" cy="1027439"/>
            </a:xfrm>
            <a:custGeom>
              <a:avLst>
                <a:gd name="f0" fmla="val 1400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+- 0 0 1690"/>
                <a:gd name="f9" fmla="+- 0 0 1570"/>
                <a:gd name="f10" fmla="+- 0 0 3390"/>
                <a:gd name="f11" fmla="+- 0 0 6050"/>
                <a:gd name="f12" fmla="+- 0 0 8050"/>
                <a:gd name="f13" fmla="+- 0 0 2540"/>
                <a:gd name="f14" fmla="+- 0 0 4460"/>
                <a:gd name="f15" fmla="+- 0 0 2330"/>
                <a:gd name="f16" fmla="+- 0 0 4700"/>
                <a:gd name="f17" fmla="+- 0 0 1270"/>
                <a:gd name="f18" fmla="+- 0 0 5720"/>
                <a:gd name="f19" fmla="+- 0 0 1700"/>
                <a:gd name="f20" fmla="val 5400"/>
                <a:gd name="f21" fmla="val -2147483647"/>
                <a:gd name="f22" fmla="val 2147483647"/>
                <a:gd name="f23" fmla="abs f4"/>
                <a:gd name="f24" fmla="abs f5"/>
                <a:gd name="f25" fmla="abs f6"/>
                <a:gd name="f26" fmla="pin 0 f0 5400"/>
                <a:gd name="f27" fmla="+- 0 0 f2"/>
                <a:gd name="f28" fmla="?: f23 f4 1"/>
                <a:gd name="f29" fmla="?: f24 f5 1"/>
                <a:gd name="f30" fmla="?: f25 f6 1"/>
                <a:gd name="f31" fmla="+- f7 f26 0"/>
                <a:gd name="f32" fmla="+- 10800 0 f26"/>
                <a:gd name="f33" fmla="*/ f28 1 21600"/>
                <a:gd name="f34" fmla="*/ f29 1 21600"/>
                <a:gd name="f35" fmla="*/ 21600 f28 1"/>
                <a:gd name="f36" fmla="*/ 21600 f29 1"/>
                <a:gd name="f37" fmla="*/ f32 1 10800"/>
                <a:gd name="f38" fmla="min f34 f33"/>
                <a:gd name="f39" fmla="*/ f35 1 f30"/>
                <a:gd name="f40" fmla="*/ f36 1 f30"/>
                <a:gd name="f41" fmla="*/ f8 f37 1"/>
                <a:gd name="f42" fmla="*/ 4600 f37 1"/>
                <a:gd name="f43" fmla="*/ 1690 f37 1"/>
                <a:gd name="f44" fmla="*/ 7980 f37 1"/>
                <a:gd name="f45" fmla="*/ 1270 f37 1"/>
                <a:gd name="f46" fmla="*/ 4000 f37 1"/>
                <a:gd name="f47" fmla="*/ 1750 f37 1"/>
                <a:gd name="f48" fmla="*/ 800 f37 1"/>
                <a:gd name="f49" fmla="*/ 1650 f37 1"/>
                <a:gd name="f50" fmla="*/ 2340 f37 1"/>
                <a:gd name="f51" fmla="*/ 3640 f37 1"/>
                <a:gd name="f52" fmla="*/ 4670 f37 1"/>
                <a:gd name="f53" fmla="*/ f9 f37 1"/>
                <a:gd name="f54" fmla="*/ f10 f37 1"/>
                <a:gd name="f55" fmla="*/ f11 f37 1"/>
                <a:gd name="f56" fmla="*/ 2540 f37 1"/>
                <a:gd name="f57" fmla="*/ f12 f37 1"/>
                <a:gd name="f58" fmla="*/ f13 f37 1"/>
                <a:gd name="f59" fmla="*/ f14 f37 1"/>
                <a:gd name="f60" fmla="*/ f15 f37 1"/>
                <a:gd name="f61" fmla="*/ f16 f37 1"/>
                <a:gd name="f62" fmla="*/ f17 f37 1"/>
                <a:gd name="f63" fmla="*/ f18 f37 1"/>
                <a:gd name="f64" fmla="*/ 1800 f37 1"/>
                <a:gd name="f65" fmla="*/ f19 f37 1"/>
                <a:gd name="f66" fmla="*/ 6290 f37 1"/>
                <a:gd name="f67" fmla="+- f39 0 f26"/>
                <a:gd name="f68" fmla="+- f40 0 f26"/>
                <a:gd name="f69" fmla="*/ f39 1 2"/>
                <a:gd name="f70" fmla="*/ f40 1 2"/>
                <a:gd name="f71" fmla="*/ f26 f38 1"/>
                <a:gd name="f72" fmla="*/ f7 f38 1"/>
                <a:gd name="f73" fmla="*/ f31 f38 1"/>
                <a:gd name="f74" fmla="*/ f39 f38 1"/>
                <a:gd name="f75" fmla="*/ f40 f38 1"/>
                <a:gd name="f76" fmla="+- f41 f69 0"/>
                <a:gd name="f77" fmla="+- f42 f70 0"/>
                <a:gd name="f78" fmla="+- f43 f69 0"/>
                <a:gd name="f79" fmla="+- f44 f70 0"/>
                <a:gd name="f80" fmla="+- f45 f69 0"/>
                <a:gd name="f81" fmla="+- f46 f70 0"/>
                <a:gd name="f82" fmla="+- f47 f70 0"/>
                <a:gd name="f83" fmla="+- f48 f70 0"/>
                <a:gd name="f84" fmla="+- f49 f69 0"/>
                <a:gd name="f85" fmla="+- f50 f69 0"/>
                <a:gd name="f86" fmla="+- f51 f69 0"/>
                <a:gd name="f87" fmla="+- f52 f69 0"/>
                <a:gd name="f88" fmla="+- f53 f70 0"/>
                <a:gd name="f89" fmla="+- f54 f70 0"/>
                <a:gd name="f90" fmla="+- f55 f70 0"/>
                <a:gd name="f91" fmla="+- f56 f69 0"/>
                <a:gd name="f92" fmla="+- f57 f70 0"/>
                <a:gd name="f93" fmla="+- f58 f69 0"/>
                <a:gd name="f94" fmla="+- f59 f69 0"/>
                <a:gd name="f95" fmla="+- f60 f69 0"/>
                <a:gd name="f96" fmla="+- f61 f70 0"/>
                <a:gd name="f97" fmla="+- f62 f69 0"/>
                <a:gd name="f98" fmla="+- f63 f70 0"/>
                <a:gd name="f99" fmla="+- f58 f70 0"/>
                <a:gd name="f100" fmla="+- f64 f69 0"/>
                <a:gd name="f101" fmla="+- f65 f70 0"/>
                <a:gd name="f102" fmla="+- f66 f70 0"/>
                <a:gd name="f103" fmla="*/ f67 f38 1"/>
                <a:gd name="f104" fmla="*/ f68 f38 1"/>
                <a:gd name="f105" fmla="*/ f69 f38 1"/>
                <a:gd name="f106" fmla="*/ f70 f38 1"/>
                <a:gd name="f107" fmla="*/ f77 f38 1"/>
                <a:gd name="f108" fmla="*/ f76 f38 1"/>
                <a:gd name="f109" fmla="*/ f102 f38 1"/>
                <a:gd name="f110" fmla="*/ f79 f38 1"/>
                <a:gd name="f111" fmla="*/ f78 f38 1"/>
                <a:gd name="f112" fmla="*/ f80 f38 1"/>
                <a:gd name="f113" fmla="*/ f81 f38 1"/>
                <a:gd name="f114" fmla="*/ f82 f38 1"/>
                <a:gd name="f115" fmla="*/ f83 f38 1"/>
                <a:gd name="f116" fmla="*/ f84 f38 1"/>
                <a:gd name="f117" fmla="*/ f85 f38 1"/>
                <a:gd name="f118" fmla="*/ f86 f38 1"/>
                <a:gd name="f119" fmla="*/ f87 f38 1"/>
                <a:gd name="f120" fmla="*/ f88 f38 1"/>
                <a:gd name="f121" fmla="*/ f89 f38 1"/>
                <a:gd name="f122" fmla="*/ f90 f38 1"/>
                <a:gd name="f123" fmla="*/ f91 f38 1"/>
                <a:gd name="f124" fmla="*/ f92 f38 1"/>
                <a:gd name="f125" fmla="*/ f93 f38 1"/>
                <a:gd name="f126" fmla="*/ f94 f38 1"/>
                <a:gd name="f127" fmla="*/ f95 f38 1"/>
                <a:gd name="f128" fmla="*/ f96 f38 1"/>
                <a:gd name="f129" fmla="*/ f97 f38 1"/>
                <a:gd name="f130" fmla="*/ f98 f38 1"/>
                <a:gd name="f131" fmla="*/ f99 f38 1"/>
                <a:gd name="f132" fmla="*/ f100 f38 1"/>
                <a:gd name="f133" fmla="*/ f101 f38 1"/>
                <a:gd name="f134" fmla="+- f108 0 f105"/>
                <a:gd name="f135" fmla="+- f109 0 f107"/>
                <a:gd name="f136" fmla="+- f105 0 f108"/>
                <a:gd name="f137" fmla="+- f110 0 f109"/>
                <a:gd name="f138" fmla="+- f111 0 f105"/>
                <a:gd name="f139" fmla="+- f109 0 f110"/>
                <a:gd name="f140" fmla="+- f105 0 f111"/>
                <a:gd name="f141" fmla="+- f107 0 f109"/>
                <a:gd name="f142" fmla="abs f134"/>
                <a:gd name="f143" fmla="abs f135"/>
                <a:gd name="f144" fmla="?: f134 f27 f2"/>
                <a:gd name="f145" fmla="?: f134 f2 f27"/>
                <a:gd name="f146" fmla="?: f134 f3 f2"/>
                <a:gd name="f147" fmla="?: f134 f2 f3"/>
                <a:gd name="f148" fmla="abs f136"/>
                <a:gd name="f149" fmla="abs f137"/>
                <a:gd name="f150" fmla="?: f136 f27 f2"/>
                <a:gd name="f151" fmla="?: f136 f2 f27"/>
                <a:gd name="f152" fmla="?: f137 0 f1"/>
                <a:gd name="f153" fmla="?: f137 f1 0"/>
                <a:gd name="f154" fmla="abs f138"/>
                <a:gd name="f155" fmla="abs f139"/>
                <a:gd name="f156" fmla="?: f138 f27 f2"/>
                <a:gd name="f157" fmla="?: f138 f2 f27"/>
                <a:gd name="f158" fmla="?: f138 f3 f2"/>
                <a:gd name="f159" fmla="?: f138 f2 f3"/>
                <a:gd name="f160" fmla="abs f140"/>
                <a:gd name="f161" fmla="abs f141"/>
                <a:gd name="f162" fmla="?: f140 f27 f2"/>
                <a:gd name="f163" fmla="?: f140 f2 f27"/>
                <a:gd name="f164" fmla="?: f141 0 f1"/>
                <a:gd name="f165" fmla="?: f141 f1 0"/>
                <a:gd name="f166" fmla="?: f134 f147 f146"/>
                <a:gd name="f167" fmla="?: f134 f146 f147"/>
                <a:gd name="f168" fmla="?: f135 f145 f144"/>
                <a:gd name="f169" fmla="?: f136 f153 f152"/>
                <a:gd name="f170" fmla="?: f136 f152 f153"/>
                <a:gd name="f171" fmla="?: f137 f150 f151"/>
                <a:gd name="f172" fmla="?: f138 f159 f158"/>
                <a:gd name="f173" fmla="?: f138 f158 f159"/>
                <a:gd name="f174" fmla="?: f139 f157 f156"/>
                <a:gd name="f175" fmla="?: f140 f165 f164"/>
                <a:gd name="f176" fmla="?: f140 f164 f165"/>
                <a:gd name="f177" fmla="?: f141 f162 f163"/>
                <a:gd name="f178" fmla="?: f135 f167 f166"/>
                <a:gd name="f179" fmla="?: f137 f169 f170"/>
                <a:gd name="f180" fmla="?: f139 f173 f172"/>
                <a:gd name="f181" fmla="?: f141 f175 f176"/>
              </a:gdLst>
              <a:ahLst>
                <a:ahXY gdRefX="f0" minX="f7" maxX="f20">
                  <a:pos x="f71" y="f72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73" t="f73" r="f103" b="f104"/>
              <a:pathLst>
                <a:path>
                  <a:moveTo>
                    <a:pt x="f72" y="f72"/>
                  </a:moveTo>
                  <a:lnTo>
                    <a:pt x="f74" y="f72"/>
                  </a:lnTo>
                  <a:lnTo>
                    <a:pt x="f74" y="f75"/>
                  </a:lnTo>
                  <a:lnTo>
                    <a:pt x="f72" y="f75"/>
                  </a:lnTo>
                  <a:close/>
                </a:path>
                <a:path>
                  <a:moveTo>
                    <a:pt x="f72" y="f72"/>
                  </a:moveTo>
                  <a:lnTo>
                    <a:pt x="f74" y="f72"/>
                  </a:lnTo>
                  <a:lnTo>
                    <a:pt x="f103" y="f73"/>
                  </a:lnTo>
                  <a:lnTo>
                    <a:pt x="f73" y="f73"/>
                  </a:lnTo>
                  <a:close/>
                </a:path>
                <a:path>
                  <a:moveTo>
                    <a:pt x="f74" y="f72"/>
                  </a:moveTo>
                  <a:lnTo>
                    <a:pt x="f74" y="f75"/>
                  </a:lnTo>
                  <a:lnTo>
                    <a:pt x="f103" y="f104"/>
                  </a:lnTo>
                  <a:lnTo>
                    <a:pt x="f103" y="f73"/>
                  </a:lnTo>
                  <a:close/>
                </a:path>
                <a:path>
                  <a:moveTo>
                    <a:pt x="f74" y="f75"/>
                  </a:moveTo>
                  <a:lnTo>
                    <a:pt x="f72" y="f75"/>
                  </a:lnTo>
                  <a:lnTo>
                    <a:pt x="f73" y="f104"/>
                  </a:lnTo>
                  <a:lnTo>
                    <a:pt x="f103" y="f104"/>
                  </a:lnTo>
                  <a:close/>
                </a:path>
                <a:path>
                  <a:moveTo>
                    <a:pt x="f72" y="f75"/>
                  </a:moveTo>
                  <a:lnTo>
                    <a:pt x="f72" y="f72"/>
                  </a:lnTo>
                  <a:lnTo>
                    <a:pt x="f73" y="f73"/>
                  </a:lnTo>
                  <a:lnTo>
                    <a:pt x="f73" y="f104"/>
                  </a:lnTo>
                  <a:close/>
                </a:path>
                <a:path>
                  <a:moveTo>
                    <a:pt x="f105" y="f107"/>
                  </a:moveTo>
                  <a:arcTo wR="f142" hR="f143" stAng="f178" swAng="f168"/>
                  <a:arcTo wR="f148" hR="f149" stAng="f179" swAng="f171"/>
                  <a:arcTo wR="f154" hR="f155" stAng="f180" swAng="f174"/>
                  <a:arcTo wR="f160" hR="f161" stAng="f181" swAng="f177"/>
                  <a:close/>
                </a:path>
                <a:path>
                  <a:moveTo>
                    <a:pt x="f112" y="f113"/>
                  </a:moveTo>
                  <a:lnTo>
                    <a:pt x="f112" y="f114"/>
                  </a:lnTo>
                  <a:cubicBezTo>
                    <a:pt x="f112" y="f115"/>
                    <a:pt x="f116" y="f106"/>
                    <a:pt x="f117" y="f106"/>
                  </a:cubicBezTo>
                  <a:cubicBezTo>
                    <a:pt x="f118" y="f106"/>
                    <a:pt x="f119" y="f120"/>
                    <a:pt x="f119" y="f121"/>
                  </a:cubicBezTo>
                  <a:cubicBezTo>
                    <a:pt x="f119" y="f122"/>
                    <a:pt x="f123" y="f124"/>
                    <a:pt x="f105" y="f124"/>
                  </a:cubicBezTo>
                  <a:cubicBezTo>
                    <a:pt x="f125" y="f124"/>
                    <a:pt x="f126" y="f122"/>
                    <a:pt x="f126" y="f121"/>
                  </a:cubicBezTo>
                  <a:lnTo>
                    <a:pt x="f127" y="f121"/>
                  </a:lnTo>
                  <a:cubicBezTo>
                    <a:pt x="f127" y="f128"/>
                    <a:pt x="f129" y="f130"/>
                    <a:pt x="f105" y="f130"/>
                  </a:cubicBezTo>
                  <a:cubicBezTo>
                    <a:pt x="f112" y="f130"/>
                    <a:pt x="f117" y="f128"/>
                    <a:pt x="f117" y="f121"/>
                  </a:cubicBezTo>
                  <a:cubicBezTo>
                    <a:pt x="f117" y="f131"/>
                    <a:pt x="f132" y="f133"/>
                    <a:pt x="f112" y="f133"/>
                  </a:cubicBezTo>
                  <a:cubicBezTo>
                    <a:pt x="f105" y="f133"/>
                    <a:pt x="f129" y="f106"/>
                    <a:pt x="f129" y="f114"/>
                  </a:cubicBezTo>
                  <a:lnTo>
                    <a:pt x="f129" y="f113"/>
                  </a:lnTo>
                  <a:close/>
                </a:path>
              </a:pathLst>
            </a:custGeom>
            <a:solidFill>
              <a:srgbClr val="5B9BD5"/>
            </a:solidFill>
            <a:ln w="12600">
              <a:solidFill>
                <a:srgbClr val="43729D"/>
              </a:solidFill>
              <a:prstDash val="solid"/>
              <a:miter/>
            </a:ln>
          </p:spPr>
          <p:txBody>
            <a:bodyPr vert="horz" wrap="square" lIns="90000" tIns="45000" rIns="90000" bIns="45000" anchor="ctr" anchorCtr="0" compatLnSpc="0"/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fr-FR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sp>
          <p:nvSpPr>
            <p:cNvPr id="7" name="ZoneTexte 1"/>
            <p:cNvSpPr/>
            <p:nvPr/>
          </p:nvSpPr>
          <p:spPr>
            <a:xfrm rot="20939584">
              <a:off x="4689368" y="2128763"/>
              <a:ext cx="3931173" cy="587475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5000" rIns="90000" bIns="45000" anchor="t" anchorCtr="0" compatLnSpc="0">
              <a:sp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fr-FR" sz="1800" b="1" i="0" u="none" strike="noStrike" kern="1200" spc="0" dirty="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rPr>
                <a:t>ANALYSE DES BESOINS </a:t>
              </a:r>
              <a:r>
                <a:rPr lang="fr-FR" sz="1800" b="1" i="0" u="none" strike="noStrike" kern="1200" spc="0" dirty="0" smtClean="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rPr>
                <a:t>EDUCATIFS PARTICULIERS</a:t>
              </a:r>
              <a:endParaRPr lang="fr-FR" sz="1800" b="1" i="0" u="none" strike="noStrike" kern="1200" spc="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</p:grpSp>
      <p:sp>
        <p:nvSpPr>
          <p:cNvPr id="8" name="Espace réservé du pied de page 2"/>
          <p:cNvSpPr txBox="1">
            <a:spLocks noGrp="1"/>
          </p:cNvSpPr>
          <p:nvPr>
            <p:ph type="ftr" sz="quarter" idx="9"/>
          </p:nvPr>
        </p:nvSpPr>
        <p:spPr>
          <a:xfrm>
            <a:off x="11712624" y="6381328"/>
            <a:ext cx="347637" cy="31284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/>
          <a:p>
            <a:pPr lvl="0"/>
            <a:r>
              <a:rPr lang="fr-FR" dirty="0">
                <a:solidFill>
                  <a:srgbClr val="000000"/>
                </a:solidFill>
                <a:latin typeface="Calibri"/>
                <a:cs typeface="Tahoma" pitchFamily="2"/>
              </a:rPr>
              <a:t>1</a:t>
            </a:r>
          </a:p>
          <a:p>
            <a:pPr lvl="0"/>
            <a:endParaRPr lang="fr-FR" dirty="0">
              <a:solidFill>
                <a:srgbClr val="000000"/>
              </a:solidFill>
              <a:latin typeface="Calibri"/>
              <a:cs typeface="Tahoma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 txBox="1">
            <a:spLocks noGrp="1"/>
          </p:cNvSpPr>
          <p:nvPr>
            <p:ph type="ftr" sz="quarter" idx="9"/>
          </p:nvPr>
        </p:nvSpPr>
        <p:spPr>
          <a:xfrm>
            <a:off x="11371320" y="6268288"/>
            <a:ext cx="760219" cy="47308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/>
          <a:p>
            <a:pPr lvl="0" algn="ctr" hangingPunct="0"/>
            <a:r>
              <a:rPr lang="fr-FR" dirty="0">
                <a:latin typeface="Times New Roman" pitchFamily="18"/>
                <a:cs typeface="Tahoma" pitchFamily="2"/>
              </a:rPr>
              <a:t>10</a:t>
            </a:r>
          </a:p>
        </p:txBody>
      </p:sp>
      <p:sp>
        <p:nvSpPr>
          <p:cNvPr id="3" name="ZoneTexte 2"/>
          <p:cNvSpPr/>
          <p:nvPr/>
        </p:nvSpPr>
        <p:spPr>
          <a:xfrm>
            <a:off x="506519" y="765300"/>
            <a:ext cx="11244240" cy="63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1- Les élèves sont motivés s’ils se sentent capables de réaliser la tâche.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spc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ZoneTexte 5"/>
          <p:cNvSpPr/>
          <p:nvPr/>
        </p:nvSpPr>
        <p:spPr>
          <a:xfrm>
            <a:off x="506519" y="1411860"/>
            <a:ext cx="10416240" cy="913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2- Les élèves sont motivés s’ils établissent un lien stable entre leurs actions-stratégies employées et les résultats.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ZoneTexte 6"/>
          <p:cNvSpPr/>
          <p:nvPr/>
        </p:nvSpPr>
        <p:spPr>
          <a:xfrm>
            <a:off x="506519" y="2149499"/>
            <a:ext cx="6372719" cy="63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3 : Les élèves sont motivés s’ils ont une vision claire de l’objectif.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</p:txBody>
      </p:sp>
      <p:sp>
        <p:nvSpPr>
          <p:cNvPr id="6" name="ZoneTexte 7"/>
          <p:cNvSpPr/>
          <p:nvPr/>
        </p:nvSpPr>
        <p:spPr>
          <a:xfrm>
            <a:off x="534240" y="2795700"/>
            <a:ext cx="5636520" cy="3646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4 : Les élèves sont motivés s’ils ont des émotions positives.</a:t>
            </a:r>
          </a:p>
        </p:txBody>
      </p:sp>
      <p:sp>
        <p:nvSpPr>
          <p:cNvPr id="7" name="ZoneTexte 8"/>
          <p:cNvSpPr/>
          <p:nvPr/>
        </p:nvSpPr>
        <p:spPr>
          <a:xfrm>
            <a:off x="506519" y="3347940"/>
            <a:ext cx="6125760" cy="63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5 : Les élèves sont motivés s’ils évitent les émotions négatives.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</p:txBody>
      </p:sp>
      <p:sp>
        <p:nvSpPr>
          <p:cNvPr id="8" name="ZoneTexte 9"/>
          <p:cNvSpPr/>
          <p:nvPr/>
        </p:nvSpPr>
        <p:spPr>
          <a:xfrm>
            <a:off x="565200" y="3994500"/>
            <a:ext cx="10806120" cy="3646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6 : Les élèves sont motivés s’ils se sentent capables d’agir sur l’intensité, la durée et l’expression de leurs émotions.</a:t>
            </a:r>
          </a:p>
        </p:txBody>
      </p:sp>
      <p:sp>
        <p:nvSpPr>
          <p:cNvPr id="9" name="ZoneTexte 10"/>
          <p:cNvSpPr/>
          <p:nvPr/>
        </p:nvSpPr>
        <p:spPr>
          <a:xfrm>
            <a:off x="522000" y="4686780"/>
            <a:ext cx="8791200" cy="63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7 : Les élèves sont motivés s’ils savent bien gérer leurs ressources et surmonter les obstacles.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</p:txBody>
      </p:sp>
      <p:sp>
        <p:nvSpPr>
          <p:cNvPr id="10" name="ZoneTexte 11"/>
          <p:cNvSpPr/>
          <p:nvPr/>
        </p:nvSpPr>
        <p:spPr>
          <a:xfrm>
            <a:off x="548640" y="5333340"/>
            <a:ext cx="7968240" cy="63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8 : Les élèves sont motivés si l’environnement leur semble propice à l’apprentissage.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 flipH="1" flipV="1">
            <a:off x="5611321" y="5255280"/>
            <a:ext cx="2961719" cy="388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48081" y="901488"/>
            <a:ext cx="2384639" cy="3337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7000"/>
              </a:lnSpc>
              <a:spcBef>
                <a:spcPts val="0"/>
              </a:spcBef>
              <a:spcAft>
                <a:spcPts val="799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Calibri" pitchFamily="1"/>
                <a:cs typeface="Times New Roman" pitchFamily="18"/>
              </a:rPr>
              <a:t>Lire à la place de l’élève</a:t>
            </a:r>
          </a:p>
        </p:txBody>
      </p:sp>
      <p:sp>
        <p:nvSpPr>
          <p:cNvPr id="6" name="Rectangle 6"/>
          <p:cNvSpPr/>
          <p:nvPr/>
        </p:nvSpPr>
        <p:spPr>
          <a:xfrm flipH="1">
            <a:off x="9436680" y="2757240"/>
            <a:ext cx="2304720" cy="13748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7000"/>
              </a:lnSpc>
              <a:spcBef>
                <a:spcPts val="0"/>
              </a:spcBef>
              <a:spcAft>
                <a:spcPts val="799"/>
              </a:spcAft>
              <a:buNone/>
              <a:tabLst/>
            </a:pPr>
            <a:r>
              <a:rPr lang="fr-FR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Calibri" pitchFamily="1"/>
                <a:cs typeface="Times New Roman" pitchFamily="18"/>
              </a:rPr>
              <a:t>Lui demander (ou faire à sa place) de souligner les mots importants dans une phrase ou une consigne</a:t>
            </a:r>
          </a:p>
        </p:txBody>
      </p:sp>
      <p:sp>
        <p:nvSpPr>
          <p:cNvPr id="7" name="Ellipse 7"/>
          <p:cNvSpPr/>
          <p:nvPr/>
        </p:nvSpPr>
        <p:spPr>
          <a:xfrm>
            <a:off x="4248000" y="2808000"/>
            <a:ext cx="2664000" cy="9504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noFill/>
          <a:ln w="76320">
            <a:solidFill>
              <a:srgbClr val="CCCCCC"/>
            </a:solidFill>
            <a:prstDash val="solid"/>
            <a:miter/>
          </a:ln>
        </p:spPr>
        <p:txBody>
          <a:bodyPr vert="horz" wrap="square" lIns="121680" tIns="76680" rIns="121680" bIns="7668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8" name="ZoneTexte 17"/>
          <p:cNvSpPr/>
          <p:nvPr/>
        </p:nvSpPr>
        <p:spPr>
          <a:xfrm>
            <a:off x="8608084" y="1656239"/>
            <a:ext cx="3542759" cy="820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Mangal" pitchFamily="2"/>
              </a:rPr>
              <a:t>Recommander à l’élève de lire une seule phrase, de la comprendre et seulement ensuite de lire la phrase suivante</a:t>
            </a:r>
          </a:p>
        </p:txBody>
      </p:sp>
      <p:sp>
        <p:nvSpPr>
          <p:cNvPr id="9" name="ZoneTexte 8"/>
          <p:cNvSpPr/>
          <p:nvPr/>
        </p:nvSpPr>
        <p:spPr>
          <a:xfrm>
            <a:off x="879480" y="5131440"/>
            <a:ext cx="3241080" cy="2059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0" name="ZoneTexte 16"/>
          <p:cNvSpPr/>
          <p:nvPr/>
        </p:nvSpPr>
        <p:spPr>
          <a:xfrm>
            <a:off x="678600" y="519479"/>
            <a:ext cx="184320" cy="368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1" name="ZoneTexte 14"/>
          <p:cNvSpPr/>
          <p:nvPr/>
        </p:nvSpPr>
        <p:spPr>
          <a:xfrm>
            <a:off x="8451720" y="4631760"/>
            <a:ext cx="3101400" cy="368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2" name="Espace réservé du pied de page 10"/>
          <p:cNvSpPr txBox="1">
            <a:spLocks noGrp="1"/>
          </p:cNvSpPr>
          <p:nvPr>
            <p:ph type="ftr" sz="quarter" idx="9"/>
          </p:nvPr>
        </p:nvSpPr>
        <p:spPr>
          <a:xfrm>
            <a:off x="11653322" y="6423579"/>
            <a:ext cx="497521" cy="31284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/>
          <a:p>
            <a:pPr lvl="0"/>
            <a:r>
              <a:rPr lang="fr-FR" dirty="0">
                <a:solidFill>
                  <a:srgbClr val="000000"/>
                </a:solidFill>
                <a:latin typeface="Calibri"/>
                <a:cs typeface="Tahoma" pitchFamily="2"/>
              </a:rPr>
              <a:t>11</a:t>
            </a:r>
          </a:p>
        </p:txBody>
      </p:sp>
      <p:sp>
        <p:nvSpPr>
          <p:cNvPr id="14" name="ZoneTexte 27"/>
          <p:cNvSpPr/>
          <p:nvPr/>
        </p:nvSpPr>
        <p:spPr>
          <a:xfrm>
            <a:off x="3548880" y="-1800"/>
            <a:ext cx="4541040" cy="3646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sng" strike="noStrike" kern="1200" spc="0">
                <a:ln>
                  <a:noFill/>
                </a:ln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Mangal" pitchFamily="2"/>
              </a:rPr>
              <a:t>Aménagements pédagogiques envisageables :</a:t>
            </a:r>
          </a:p>
        </p:txBody>
      </p:sp>
      <p:sp>
        <p:nvSpPr>
          <p:cNvPr id="15" name="ZoneTexte 21"/>
          <p:cNvSpPr/>
          <p:nvPr/>
        </p:nvSpPr>
        <p:spPr>
          <a:xfrm>
            <a:off x="4745880" y="3119040"/>
            <a:ext cx="1589040" cy="395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20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EN FRANÇAIS</a:t>
            </a:r>
          </a:p>
        </p:txBody>
      </p:sp>
      <p:sp>
        <p:nvSpPr>
          <p:cNvPr id="16" name="ZoneTexte 28"/>
          <p:cNvSpPr/>
          <p:nvPr/>
        </p:nvSpPr>
        <p:spPr>
          <a:xfrm>
            <a:off x="6427800" y="5160960"/>
            <a:ext cx="4997160" cy="57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Autoriser l’ordinateur pour les devoirs faits à la maison (correcteur d’orthographe)</a:t>
            </a:r>
          </a:p>
        </p:txBody>
      </p:sp>
      <p:sp>
        <p:nvSpPr>
          <p:cNvPr id="17" name="ZoneTexte 30"/>
          <p:cNvSpPr/>
          <p:nvPr/>
        </p:nvSpPr>
        <p:spPr>
          <a:xfrm>
            <a:off x="678600" y="5031720"/>
            <a:ext cx="4952520" cy="57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Recommander à l’élève de passer du temps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à la planification avant de commencer à écrire</a:t>
            </a:r>
          </a:p>
        </p:txBody>
      </p:sp>
      <p:sp>
        <p:nvSpPr>
          <p:cNvPr id="18" name="ZoneTexte 32"/>
          <p:cNvSpPr/>
          <p:nvPr/>
        </p:nvSpPr>
        <p:spPr>
          <a:xfrm>
            <a:off x="597960" y="2602440"/>
            <a:ext cx="2449800" cy="57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Utiliser des cartes mentales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 pour planifier</a:t>
            </a:r>
          </a:p>
        </p:txBody>
      </p:sp>
      <p:sp>
        <p:nvSpPr>
          <p:cNvPr id="19" name="ZoneTexte 33"/>
          <p:cNvSpPr/>
          <p:nvPr/>
        </p:nvSpPr>
        <p:spPr>
          <a:xfrm>
            <a:off x="249839" y="513761"/>
            <a:ext cx="4357440" cy="15505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L’aider à faire le plan détaillé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Mettre les mots clés, donner un titre: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cela soutient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-la réflexion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sur les idées qu’il va falloir développer et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- l’ordre dans lequel il faudra développer ces idées</a:t>
            </a:r>
          </a:p>
        </p:txBody>
      </p:sp>
      <p:sp>
        <p:nvSpPr>
          <p:cNvPr id="20" name="ZoneTexte 23"/>
          <p:cNvSpPr/>
          <p:nvPr/>
        </p:nvSpPr>
        <p:spPr>
          <a:xfrm>
            <a:off x="7345440" y="620100"/>
            <a:ext cx="4945679" cy="10637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Mangal" pitchFamily="2"/>
              </a:rPr>
              <a:t>Donner une seule explication à retenir à la fois;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Mangal" pitchFamily="2"/>
              </a:rPr>
              <a:t>Exemple: « sont » peut être remplacé par étaient. On ne parle pas en même temps de « son ») cela crée des confusions</a:t>
            </a:r>
          </a:p>
        </p:txBody>
      </p:sp>
      <p:sp>
        <p:nvSpPr>
          <p:cNvPr id="21" name="ZoneTexte 34"/>
          <p:cNvSpPr/>
          <p:nvPr/>
        </p:nvSpPr>
        <p:spPr>
          <a:xfrm>
            <a:off x="47880" y="3793908"/>
            <a:ext cx="3549960" cy="84223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Pour les textes longs, les aider à se représenter mentalement l’histoire, paragraphe par paragraphe</a:t>
            </a:r>
          </a:p>
        </p:txBody>
      </p:sp>
      <p:sp>
        <p:nvSpPr>
          <p:cNvPr id="22" name="ZoneTexte 39"/>
          <p:cNvSpPr/>
          <p:nvPr/>
        </p:nvSpPr>
        <p:spPr>
          <a:xfrm>
            <a:off x="8574479" y="4636055"/>
            <a:ext cx="2487600" cy="3337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Utiliser des illustrations</a:t>
            </a:r>
          </a:p>
        </p:txBody>
      </p:sp>
      <p:sp>
        <p:nvSpPr>
          <p:cNvPr id="23" name="Connecteur droit 22"/>
          <p:cNvSpPr/>
          <p:nvPr/>
        </p:nvSpPr>
        <p:spPr>
          <a:xfrm flipH="1">
            <a:off x="4536000" y="3744000"/>
            <a:ext cx="504000" cy="1512000"/>
          </a:xfrm>
          <a:prstGeom prst="line">
            <a:avLst/>
          </a:prstGeom>
          <a:noFill/>
          <a:ln w="108000">
            <a:solidFill>
              <a:srgbClr val="CCCCCC"/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4" name="Connecteur droit 23"/>
          <p:cNvSpPr/>
          <p:nvPr/>
        </p:nvSpPr>
        <p:spPr>
          <a:xfrm>
            <a:off x="5760000" y="3758400"/>
            <a:ext cx="667800" cy="1402560"/>
          </a:xfrm>
          <a:prstGeom prst="line">
            <a:avLst/>
          </a:prstGeom>
          <a:noFill/>
          <a:ln w="108000">
            <a:solidFill>
              <a:srgbClr val="CCCCCC"/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5" name="Connecteur droit 24"/>
          <p:cNvSpPr/>
          <p:nvPr/>
        </p:nvSpPr>
        <p:spPr>
          <a:xfrm>
            <a:off x="6623999" y="3579839"/>
            <a:ext cx="1950480" cy="1223076"/>
          </a:xfrm>
          <a:prstGeom prst="line">
            <a:avLst/>
          </a:prstGeom>
          <a:noFill/>
          <a:ln w="108000">
            <a:solidFill>
              <a:srgbClr val="CCCCCC"/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6" name="Connecteur droit 25"/>
          <p:cNvSpPr/>
          <p:nvPr/>
        </p:nvSpPr>
        <p:spPr>
          <a:xfrm>
            <a:off x="6912000" y="3291839"/>
            <a:ext cx="2448000" cy="164161"/>
          </a:xfrm>
          <a:prstGeom prst="line">
            <a:avLst/>
          </a:prstGeom>
          <a:noFill/>
          <a:ln w="108000">
            <a:solidFill>
              <a:srgbClr val="CCCCCC"/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7" name="Connecteur droit 26"/>
          <p:cNvSpPr/>
          <p:nvPr/>
        </p:nvSpPr>
        <p:spPr>
          <a:xfrm flipV="1">
            <a:off x="6696000" y="2167378"/>
            <a:ext cx="1877040" cy="836461"/>
          </a:xfrm>
          <a:prstGeom prst="line">
            <a:avLst/>
          </a:prstGeom>
          <a:noFill/>
          <a:ln w="108000">
            <a:solidFill>
              <a:srgbClr val="CCCCCC"/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8" name="Connecteur droit 27"/>
          <p:cNvSpPr/>
          <p:nvPr/>
        </p:nvSpPr>
        <p:spPr>
          <a:xfrm flipV="1">
            <a:off x="6120000" y="1457448"/>
            <a:ext cx="1225440" cy="1402391"/>
          </a:xfrm>
          <a:prstGeom prst="line">
            <a:avLst/>
          </a:prstGeom>
          <a:noFill/>
          <a:ln w="108000">
            <a:solidFill>
              <a:srgbClr val="CCCCCC"/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9" name="Connecteur droit 28"/>
          <p:cNvSpPr/>
          <p:nvPr/>
        </p:nvSpPr>
        <p:spPr>
          <a:xfrm flipV="1">
            <a:off x="5468400" y="1235208"/>
            <a:ext cx="18000" cy="1572791"/>
          </a:xfrm>
          <a:prstGeom prst="line">
            <a:avLst/>
          </a:prstGeom>
          <a:noFill/>
          <a:ln w="108000">
            <a:solidFill>
              <a:srgbClr val="CCCCCC"/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0" name="Connecteur droit 29"/>
          <p:cNvSpPr/>
          <p:nvPr/>
        </p:nvSpPr>
        <p:spPr>
          <a:xfrm flipH="1" flipV="1">
            <a:off x="3154860" y="2055493"/>
            <a:ext cx="1381140" cy="948345"/>
          </a:xfrm>
          <a:prstGeom prst="line">
            <a:avLst/>
          </a:prstGeom>
          <a:noFill/>
          <a:ln w="108000">
            <a:solidFill>
              <a:srgbClr val="CCCCCC"/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1" name="Connecteur droit 30"/>
          <p:cNvSpPr/>
          <p:nvPr/>
        </p:nvSpPr>
        <p:spPr>
          <a:xfrm flipH="1" flipV="1">
            <a:off x="2279576" y="3119040"/>
            <a:ext cx="1968424" cy="120960"/>
          </a:xfrm>
          <a:prstGeom prst="line">
            <a:avLst/>
          </a:prstGeom>
          <a:noFill/>
          <a:ln w="108000">
            <a:solidFill>
              <a:srgbClr val="CCCCCC"/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2" name="Connecteur droit 31"/>
          <p:cNvSpPr/>
          <p:nvPr/>
        </p:nvSpPr>
        <p:spPr>
          <a:xfrm flipH="1">
            <a:off x="3118860" y="3579839"/>
            <a:ext cx="1417140" cy="778211"/>
          </a:xfrm>
          <a:prstGeom prst="line">
            <a:avLst/>
          </a:prstGeom>
          <a:noFill/>
          <a:ln w="108000">
            <a:solidFill>
              <a:srgbClr val="CCCCCC"/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3" name="ZoneTexte 25"/>
          <p:cNvSpPr/>
          <p:nvPr/>
        </p:nvSpPr>
        <p:spPr>
          <a:xfrm>
            <a:off x="204300" y="5849168"/>
            <a:ext cx="11345580" cy="88725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0">
            <a:solidFill>
              <a:srgbClr val="0D0D0D"/>
            </a:solidFill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spc="0" dirty="0" smtClean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Autre </a:t>
            </a:r>
            <a:r>
              <a:rPr lang="fr-FR" sz="1800" b="0" i="0" u="none" strike="noStrike" kern="1200" spc="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proposition:_____________________________________________________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spc="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/>
          <p:nvPr/>
        </p:nvSpPr>
        <p:spPr>
          <a:xfrm>
            <a:off x="322200" y="576360"/>
            <a:ext cx="4045319" cy="383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ZoneTexte 2"/>
          <p:cNvSpPr/>
          <p:nvPr/>
        </p:nvSpPr>
        <p:spPr>
          <a:xfrm>
            <a:off x="4587839" y="503999"/>
            <a:ext cx="2673000" cy="820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Mangal" pitchFamily="2"/>
              </a:rPr>
              <a:t>Répéter les procédures d’utilisation des outils géométriques</a:t>
            </a:r>
          </a:p>
        </p:txBody>
      </p:sp>
      <p:sp>
        <p:nvSpPr>
          <p:cNvPr id="4" name="ZoneTexte 4"/>
          <p:cNvSpPr/>
          <p:nvPr/>
        </p:nvSpPr>
        <p:spPr>
          <a:xfrm>
            <a:off x="9136800" y="2443320"/>
            <a:ext cx="2489400" cy="383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ZoneTexte 5"/>
          <p:cNvSpPr/>
          <p:nvPr/>
        </p:nvSpPr>
        <p:spPr>
          <a:xfrm>
            <a:off x="7817760" y="4253760"/>
            <a:ext cx="4214520" cy="383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6" name="ZoneTexte 6"/>
          <p:cNvSpPr/>
          <p:nvPr/>
        </p:nvSpPr>
        <p:spPr>
          <a:xfrm>
            <a:off x="6656399" y="5662440"/>
            <a:ext cx="5020560" cy="383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7" name="ZoneTexte 7"/>
          <p:cNvSpPr/>
          <p:nvPr/>
        </p:nvSpPr>
        <p:spPr>
          <a:xfrm>
            <a:off x="338760" y="4425120"/>
            <a:ext cx="2445840" cy="383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8" name="ZoneTexte 8"/>
          <p:cNvSpPr/>
          <p:nvPr/>
        </p:nvSpPr>
        <p:spPr>
          <a:xfrm>
            <a:off x="352800" y="2464560"/>
            <a:ext cx="2265120" cy="383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9" name="ZoneTexte 9"/>
          <p:cNvSpPr/>
          <p:nvPr/>
        </p:nvSpPr>
        <p:spPr>
          <a:xfrm>
            <a:off x="9210960" y="1652400"/>
            <a:ext cx="2337480" cy="383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0" name="ZoneTexte 11"/>
          <p:cNvSpPr/>
          <p:nvPr/>
        </p:nvSpPr>
        <p:spPr>
          <a:xfrm>
            <a:off x="3762000" y="3121200"/>
            <a:ext cx="3829319" cy="383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1" name="Ellipse 12"/>
          <p:cNvSpPr/>
          <p:nvPr/>
        </p:nvSpPr>
        <p:spPr>
          <a:xfrm>
            <a:off x="4464000" y="2808000"/>
            <a:ext cx="3240000" cy="115416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noFill/>
          <a:ln w="76320">
            <a:solidFill>
              <a:srgbClr val="CCCCCC"/>
            </a:solidFill>
            <a:prstDash val="solid"/>
            <a:miter/>
          </a:ln>
        </p:spPr>
        <p:txBody>
          <a:bodyPr vert="horz" wrap="square" lIns="121680" tIns="76680" rIns="121680" bIns="7668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2" name="ZoneTexte 10"/>
          <p:cNvSpPr/>
          <p:nvPr/>
        </p:nvSpPr>
        <p:spPr>
          <a:xfrm>
            <a:off x="7423920" y="1034999"/>
            <a:ext cx="187920" cy="383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3" name="ZoneTexte 3"/>
          <p:cNvSpPr/>
          <p:nvPr/>
        </p:nvSpPr>
        <p:spPr>
          <a:xfrm>
            <a:off x="3267000" y="5109480"/>
            <a:ext cx="3109319" cy="383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4" name="Espace réservé du pied de page 29"/>
          <p:cNvSpPr txBox="1">
            <a:spLocks noGrp="1"/>
          </p:cNvSpPr>
          <p:nvPr>
            <p:ph type="ftr" sz="quarter" idx="9"/>
          </p:nvPr>
        </p:nvSpPr>
        <p:spPr>
          <a:xfrm>
            <a:off x="11697067" y="6381328"/>
            <a:ext cx="425521" cy="384848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/>
          <a:p>
            <a:pPr lvl="0"/>
            <a:r>
              <a:rPr lang="fr-FR" dirty="0">
                <a:solidFill>
                  <a:srgbClr val="000000"/>
                </a:solidFill>
                <a:latin typeface="Calibri"/>
                <a:cs typeface="Tahoma" pitchFamily="2"/>
              </a:rPr>
              <a:t>12</a:t>
            </a:r>
          </a:p>
        </p:txBody>
      </p:sp>
      <p:sp>
        <p:nvSpPr>
          <p:cNvPr id="16" name="ZoneTexte 30"/>
          <p:cNvSpPr/>
          <p:nvPr/>
        </p:nvSpPr>
        <p:spPr>
          <a:xfrm>
            <a:off x="3548880" y="29520"/>
            <a:ext cx="4541040" cy="3646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sng" strike="noStrike" kern="1200" spc="0">
                <a:ln>
                  <a:noFill/>
                </a:ln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Mangal" pitchFamily="2"/>
              </a:rPr>
              <a:t>Aménagements pédagogiques envisageables :</a:t>
            </a:r>
          </a:p>
        </p:txBody>
      </p:sp>
      <p:sp>
        <p:nvSpPr>
          <p:cNvPr id="17" name="ZoneTexte 19"/>
          <p:cNvSpPr/>
          <p:nvPr/>
        </p:nvSpPr>
        <p:spPr>
          <a:xfrm>
            <a:off x="4875840" y="3230640"/>
            <a:ext cx="2430000" cy="395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20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EN MATHEMATIQUES</a:t>
            </a:r>
          </a:p>
        </p:txBody>
      </p:sp>
      <p:sp>
        <p:nvSpPr>
          <p:cNvPr id="18" name="ZoneTexte 21"/>
          <p:cNvSpPr/>
          <p:nvPr/>
        </p:nvSpPr>
        <p:spPr>
          <a:xfrm>
            <a:off x="352800" y="580712"/>
            <a:ext cx="3715920" cy="159359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Pendant les activités de calcul mental autoriser les calculs intermédiaires à </a:t>
            </a:r>
            <a:r>
              <a:rPr lang="fr-FR" sz="16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l’écrit; en </a:t>
            </a: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effet  le calcul mental nécessite de retenir en mémoire  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tous les éléments du problème afin de le résoudre</a:t>
            </a:r>
          </a:p>
        </p:txBody>
      </p:sp>
      <p:sp>
        <p:nvSpPr>
          <p:cNvPr id="19" name="ZoneTexte 25"/>
          <p:cNvSpPr/>
          <p:nvPr/>
        </p:nvSpPr>
        <p:spPr>
          <a:xfrm>
            <a:off x="6991919" y="373320"/>
            <a:ext cx="5239080" cy="10637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L’utilisation de la calculatrice peut être autorisée; cela permet de faire les calculs et laisse les ressources attentionnelles disponibles pour se concentrer sur la façon de faire son exercice</a:t>
            </a:r>
          </a:p>
        </p:txBody>
      </p:sp>
      <p:sp>
        <p:nvSpPr>
          <p:cNvPr id="20" name="ZoneTexte 33"/>
          <p:cNvSpPr/>
          <p:nvPr/>
        </p:nvSpPr>
        <p:spPr>
          <a:xfrm>
            <a:off x="3762000" y="4958464"/>
            <a:ext cx="3654000" cy="84223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Laisser plus de temps à l’élève pour faire l’ensemble des exercices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Ou diminuer le nombre d’exercices</a:t>
            </a:r>
          </a:p>
        </p:txBody>
      </p:sp>
      <p:sp>
        <p:nvSpPr>
          <p:cNvPr id="21" name="ZoneTexte 34"/>
          <p:cNvSpPr/>
          <p:nvPr/>
        </p:nvSpPr>
        <p:spPr>
          <a:xfrm>
            <a:off x="59808" y="4421336"/>
            <a:ext cx="3804120" cy="10637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En situation problème, donner les informations une à une et non sous forme de texte, pour permettre à l’élève de bien distinguer chaque élément du problème</a:t>
            </a:r>
          </a:p>
        </p:txBody>
      </p:sp>
      <p:sp>
        <p:nvSpPr>
          <p:cNvPr id="22" name="ZoneTexte 18"/>
          <p:cNvSpPr/>
          <p:nvPr/>
        </p:nvSpPr>
        <p:spPr>
          <a:xfrm>
            <a:off x="204300" y="2592180"/>
            <a:ext cx="2715840" cy="15505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En situation problème,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Surligner la question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et leur demander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l’unité à rechercher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puis surligner les éléments importants</a:t>
            </a:r>
          </a:p>
        </p:txBody>
      </p:sp>
      <p:sp>
        <p:nvSpPr>
          <p:cNvPr id="23" name="ZoneTexte 24"/>
          <p:cNvSpPr/>
          <p:nvPr/>
        </p:nvSpPr>
        <p:spPr>
          <a:xfrm>
            <a:off x="8524080" y="1535400"/>
            <a:ext cx="3175920" cy="57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Autoriser les aide-mémoires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des faits numériques</a:t>
            </a:r>
          </a:p>
        </p:txBody>
      </p:sp>
      <p:sp>
        <p:nvSpPr>
          <p:cNvPr id="24" name="ZoneTexte 26"/>
          <p:cNvSpPr/>
          <p:nvPr/>
        </p:nvSpPr>
        <p:spPr>
          <a:xfrm>
            <a:off x="9590760" y="3386648"/>
            <a:ext cx="2356560" cy="10637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Manipuler, privilégier le raisonnement sur le concret pour aller vers l’abstraction</a:t>
            </a:r>
          </a:p>
        </p:txBody>
      </p:sp>
      <p:sp>
        <p:nvSpPr>
          <p:cNvPr id="25" name="ZoneTexte 46"/>
          <p:cNvSpPr/>
          <p:nvPr/>
        </p:nvSpPr>
        <p:spPr>
          <a:xfrm>
            <a:off x="7517880" y="4699260"/>
            <a:ext cx="4607640" cy="820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En numération, poursuivre l’apprentissage de la numération même si la partie irrégulière n’est pas encore acquise</a:t>
            </a:r>
          </a:p>
        </p:txBody>
      </p:sp>
      <p:sp>
        <p:nvSpPr>
          <p:cNvPr id="26" name="ZoneTexte 63"/>
          <p:cNvSpPr/>
          <p:nvPr/>
        </p:nvSpPr>
        <p:spPr>
          <a:xfrm>
            <a:off x="9166679" y="2302920"/>
            <a:ext cx="3046680" cy="820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Faciliter une  représentation mentale des mesures en passant par le concret</a:t>
            </a:r>
          </a:p>
        </p:txBody>
      </p:sp>
      <p:sp>
        <p:nvSpPr>
          <p:cNvPr id="27" name="Connecteur droit 26"/>
          <p:cNvSpPr/>
          <p:nvPr/>
        </p:nvSpPr>
        <p:spPr>
          <a:xfrm flipH="1" flipV="1">
            <a:off x="2927648" y="2066220"/>
            <a:ext cx="1680352" cy="1054980"/>
          </a:xfrm>
          <a:prstGeom prst="line">
            <a:avLst/>
          </a:prstGeom>
          <a:noFill/>
          <a:ln w="108000">
            <a:solidFill>
              <a:srgbClr val="CCCCCC"/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8" name="Connecteur droit 27"/>
          <p:cNvSpPr/>
          <p:nvPr/>
        </p:nvSpPr>
        <p:spPr>
          <a:xfrm flipH="1" flipV="1">
            <a:off x="5292000" y="1324440"/>
            <a:ext cx="215999" cy="1483560"/>
          </a:xfrm>
          <a:prstGeom prst="line">
            <a:avLst/>
          </a:prstGeom>
          <a:noFill/>
          <a:ln w="108000">
            <a:solidFill>
              <a:srgbClr val="CCCCCC"/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9" name="Connecteur droit 28"/>
          <p:cNvSpPr/>
          <p:nvPr/>
        </p:nvSpPr>
        <p:spPr>
          <a:xfrm flipV="1">
            <a:off x="6612840" y="1369260"/>
            <a:ext cx="647999" cy="1486440"/>
          </a:xfrm>
          <a:prstGeom prst="line">
            <a:avLst/>
          </a:prstGeom>
          <a:noFill/>
          <a:ln w="108000">
            <a:solidFill>
              <a:srgbClr val="CCCCCC"/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0" name="Connecteur droit 29"/>
          <p:cNvSpPr/>
          <p:nvPr/>
        </p:nvSpPr>
        <p:spPr>
          <a:xfrm flipV="1">
            <a:off x="7313760" y="1823939"/>
            <a:ext cx="1210320" cy="1140281"/>
          </a:xfrm>
          <a:prstGeom prst="line">
            <a:avLst/>
          </a:prstGeom>
          <a:noFill/>
          <a:ln w="108000">
            <a:solidFill>
              <a:srgbClr val="CCCCCC"/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1" name="Connecteur droit 30"/>
          <p:cNvSpPr/>
          <p:nvPr/>
        </p:nvSpPr>
        <p:spPr>
          <a:xfrm flipV="1">
            <a:off x="7663499" y="2592180"/>
            <a:ext cx="1503180" cy="720720"/>
          </a:xfrm>
          <a:prstGeom prst="line">
            <a:avLst/>
          </a:prstGeom>
          <a:noFill/>
          <a:ln w="108000">
            <a:solidFill>
              <a:srgbClr val="CCCCCC"/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2" name="Connecteur droit 31"/>
          <p:cNvSpPr/>
          <p:nvPr/>
        </p:nvSpPr>
        <p:spPr>
          <a:xfrm>
            <a:off x="7591319" y="3565080"/>
            <a:ext cx="1892521" cy="577619"/>
          </a:xfrm>
          <a:prstGeom prst="line">
            <a:avLst/>
          </a:prstGeom>
          <a:noFill/>
          <a:ln w="108000">
            <a:solidFill>
              <a:srgbClr val="CCCCCC"/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3" name="Connecteur droit 32"/>
          <p:cNvSpPr/>
          <p:nvPr/>
        </p:nvSpPr>
        <p:spPr>
          <a:xfrm>
            <a:off x="7053839" y="3817080"/>
            <a:ext cx="928081" cy="929617"/>
          </a:xfrm>
          <a:prstGeom prst="line">
            <a:avLst/>
          </a:prstGeom>
          <a:noFill/>
          <a:ln w="108000">
            <a:solidFill>
              <a:srgbClr val="CCCCCC"/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4" name="Connecteur droit 33"/>
          <p:cNvSpPr/>
          <p:nvPr/>
        </p:nvSpPr>
        <p:spPr>
          <a:xfrm flipH="1">
            <a:off x="5066839" y="3962160"/>
            <a:ext cx="609819" cy="996304"/>
          </a:xfrm>
          <a:prstGeom prst="line">
            <a:avLst/>
          </a:prstGeom>
          <a:noFill/>
          <a:ln w="108000">
            <a:solidFill>
              <a:srgbClr val="CCCCCC"/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5" name="Connecteur droit 34"/>
          <p:cNvSpPr/>
          <p:nvPr/>
        </p:nvSpPr>
        <p:spPr>
          <a:xfrm flipH="1">
            <a:off x="3267000" y="3672000"/>
            <a:ext cx="1413000" cy="944820"/>
          </a:xfrm>
          <a:prstGeom prst="line">
            <a:avLst/>
          </a:prstGeom>
          <a:noFill/>
          <a:ln w="108000">
            <a:solidFill>
              <a:srgbClr val="CCCCCC"/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6" name="Connecteur droit 35"/>
          <p:cNvSpPr/>
          <p:nvPr/>
        </p:nvSpPr>
        <p:spPr>
          <a:xfrm flipH="1" flipV="1">
            <a:off x="2344859" y="3230640"/>
            <a:ext cx="2119141" cy="225360"/>
          </a:xfrm>
          <a:prstGeom prst="line">
            <a:avLst/>
          </a:prstGeom>
          <a:noFill/>
          <a:ln w="108000">
            <a:solidFill>
              <a:srgbClr val="CCCCCC"/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7" name="ZoneTexte 25"/>
          <p:cNvSpPr/>
          <p:nvPr/>
        </p:nvSpPr>
        <p:spPr>
          <a:xfrm>
            <a:off x="204300" y="5849168"/>
            <a:ext cx="11345580" cy="88725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0">
            <a:solidFill>
              <a:srgbClr val="0D0D0D"/>
            </a:solidFill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spc="0" dirty="0" smtClean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Autre </a:t>
            </a:r>
            <a:r>
              <a:rPr lang="fr-FR" sz="1800" b="0" i="0" u="none" strike="noStrike" kern="1200" spc="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proposition:_____________________________________________________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spc="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3"/>
          <p:cNvSpPr/>
          <p:nvPr/>
        </p:nvSpPr>
        <p:spPr>
          <a:xfrm>
            <a:off x="1025999" y="541800"/>
            <a:ext cx="10981800" cy="137462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32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Les enfants à  besoins particuliers sont ceux qui questionnent nos  pratiques et les font évoluer au service de tous les enfants</a:t>
            </a:r>
            <a:r>
              <a:rPr lang="fr-FR" sz="3200" b="1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.</a:t>
            </a:r>
            <a:r>
              <a:rPr lang="fr-FR" sz="20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stellar" pitchFamily="18"/>
                <a:ea typeface="Microsoft YaHei" pitchFamily="2"/>
                <a:cs typeface="Mangal" pitchFamily="2"/>
              </a:rPr>
              <a:t>  </a:t>
            </a:r>
            <a:r>
              <a:rPr lang="fr-FR" sz="2000" b="1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stellar" pitchFamily="18"/>
                <a:ea typeface="Microsoft YaHei" pitchFamily="2"/>
                <a:cs typeface="Mangal" pitchFamily="2"/>
              </a:rPr>
              <a:t> </a:t>
            </a:r>
            <a:endParaRPr lang="fr-FR" sz="2000" b="1" i="0" u="none" strike="noStrike" kern="1200" spc="0" dirty="0">
              <a:ln>
                <a:noFill/>
              </a:ln>
              <a:solidFill>
                <a:srgbClr val="000000"/>
              </a:solidFill>
              <a:latin typeface="Castellar" pitchFamily="18"/>
              <a:ea typeface="Microsoft YaHei" pitchFamily="2"/>
              <a:cs typeface="Mangal" pitchFamily="2"/>
            </a:endParaRP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Espace réservé du pied de page 2"/>
          <p:cNvSpPr txBox="1">
            <a:spLocks noGrp="1"/>
          </p:cNvSpPr>
          <p:nvPr>
            <p:ph type="ftr" sz="quarter" idx="9"/>
          </p:nvPr>
        </p:nvSpPr>
        <p:spPr>
          <a:xfrm>
            <a:off x="11574639" y="6146271"/>
            <a:ext cx="617361" cy="332656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/>
          <a:p>
            <a:pPr lvl="0"/>
            <a:r>
              <a:rPr lang="fr-FR" dirty="0" smtClean="0">
                <a:solidFill>
                  <a:srgbClr val="000000"/>
                </a:solidFill>
                <a:latin typeface="Calibri"/>
                <a:cs typeface="Tahoma" pitchFamily="2"/>
              </a:rPr>
              <a:t>                            </a:t>
            </a:r>
            <a:r>
              <a:rPr lang="fr-FR" dirty="0">
                <a:solidFill>
                  <a:srgbClr val="000000"/>
                </a:solidFill>
                <a:latin typeface="Calibri"/>
                <a:cs typeface="Tahoma" pitchFamily="2"/>
              </a:rPr>
              <a:t>13</a:t>
            </a:r>
          </a:p>
        </p:txBody>
      </p:sp>
      <p:sp>
        <p:nvSpPr>
          <p:cNvPr id="6" name="AutoShape 2" descr="RÃ©sultat de recherche d'images pour &quot;Les enfants Ã  besoins particuliers sont ceux qui questionnent nos pratiques et les font Ã©voluer au service de tous les enfants.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3632" y="2204863"/>
            <a:ext cx="6698155" cy="3833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 txBox="1">
            <a:spLocks noGrp="1"/>
          </p:cNvSpPr>
          <p:nvPr>
            <p:ph type="ftr" sz="quarter" idx="9"/>
          </p:nvPr>
        </p:nvSpPr>
        <p:spPr>
          <a:xfrm>
            <a:off x="11471919" y="6453336"/>
            <a:ext cx="720081" cy="31284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/>
          <a:p>
            <a:pPr lvl="0" algn="ctr" hangingPunct="0"/>
            <a:r>
              <a:rPr lang="fr-FR" dirty="0">
                <a:latin typeface="Times New Roman" pitchFamily="18"/>
                <a:cs typeface="Tahoma" pitchFamily="2"/>
              </a:rPr>
              <a:t>2</a:t>
            </a:r>
          </a:p>
        </p:txBody>
      </p:sp>
      <p:sp>
        <p:nvSpPr>
          <p:cNvPr id="3" name="ZoneTexte 2"/>
          <p:cNvSpPr/>
          <p:nvPr/>
        </p:nvSpPr>
        <p:spPr>
          <a:xfrm>
            <a:off x="517319" y="433079"/>
            <a:ext cx="11092680" cy="5851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La mémoire de travail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Fonction cognitive indispensable qui permet de garder l’information pendant son utilisation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• Cruciale dans le processus du stockage de l’information dans la mémoire à long terme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• Rôle clé dans la récupération en mémoire de l’information déjà apprise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• L’information est gérée, manipulée, transformée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• Etroitement liée aux capacités attentionnelles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 </a:t>
            </a: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Difficultés dans la vie quotidienne liées au déficit de MT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•Réaliser 2 actions en même temps ex: écouter et écrire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• Se souvenir d’une série de chiffre ou phrase, à l’oral ou à l’écrit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• Prendre en compte une modification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• Intégrer de longues phrases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 </a:t>
            </a: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Pb de MT chez l’élève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• Avoir des difficultés à se rappeler des faits et des procédures (nouveaux mots de vocabulaire, conjugaisons de verbe , procédures mathématiques)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• Faire preuve de lenteur en récupérant de l’information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• Difficultés à suivre les consignes malgré leur répétition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• Ne porter qu’une faible attention aux détails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• Avoir de la difficulté à commencer un travail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• Effets négatifs sur les acquisitions scolaires (lecture, écriture, maths)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3"/>
          <p:cNvSpPr txBox="1">
            <a:spLocks noGrp="1"/>
          </p:cNvSpPr>
          <p:nvPr>
            <p:ph type="title" idx="4294967295"/>
          </p:nvPr>
        </p:nvSpPr>
        <p:spPr>
          <a:xfrm>
            <a:off x="335360" y="96252"/>
            <a:ext cx="4871680" cy="3116724"/>
          </a:xfrm>
          <a:ln>
            <a:solidFill>
              <a:schemeClr val="tx1"/>
            </a:solidFill>
          </a:ln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lnSpc>
                <a:spcPct val="150000"/>
              </a:lnSpc>
              <a:buNone/>
            </a:pPr>
            <a:r>
              <a:rPr lang="fr-FR" sz="1600" b="1" dirty="0" smtClean="0"/>
              <a:t>	         </a:t>
            </a:r>
            <a:r>
              <a:rPr lang="fr-FR" sz="1800" b="1" dirty="0" smtClean="0">
                <a:latin typeface="+mn-lt"/>
              </a:rPr>
              <a:t>PPRE </a:t>
            </a:r>
            <a:r>
              <a:rPr lang="fr-FR" sz="1800" b="1" dirty="0">
                <a:latin typeface="+mn-lt"/>
              </a:rPr>
              <a:t>Mémoire de travail</a:t>
            </a:r>
            <a:r>
              <a:rPr lang="fr-FR" sz="1600" b="1" dirty="0">
                <a:latin typeface="Calibri"/>
              </a:rPr>
              <a:t/>
            </a:r>
            <a:br>
              <a:rPr lang="fr-FR" sz="1600" b="1" dirty="0">
                <a:latin typeface="Calibri"/>
              </a:rPr>
            </a:br>
            <a:r>
              <a:rPr lang="fr-FR" sz="1400" dirty="0">
                <a:latin typeface="Calibri"/>
              </a:rPr>
              <a:t>Ecole :</a:t>
            </a:r>
            <a:br>
              <a:rPr lang="fr-FR" sz="1400" dirty="0">
                <a:latin typeface="Calibri"/>
              </a:rPr>
            </a:br>
            <a:r>
              <a:rPr lang="fr-FR" sz="1400" dirty="0">
                <a:latin typeface="Calibri"/>
              </a:rPr>
              <a:t>Classe :</a:t>
            </a:r>
            <a:br>
              <a:rPr lang="fr-FR" sz="1400" dirty="0">
                <a:latin typeface="Calibri"/>
              </a:rPr>
            </a:br>
            <a:r>
              <a:rPr lang="fr-FR" sz="1400" dirty="0">
                <a:latin typeface="Calibri"/>
              </a:rPr>
              <a:t>Nom :</a:t>
            </a:r>
            <a:br>
              <a:rPr lang="fr-FR" sz="1400" dirty="0">
                <a:latin typeface="Calibri"/>
              </a:rPr>
            </a:br>
            <a:r>
              <a:rPr lang="fr-FR" sz="1400" dirty="0">
                <a:latin typeface="Calibri"/>
              </a:rPr>
              <a:t>Prénom : </a:t>
            </a:r>
            <a:br>
              <a:rPr lang="fr-FR" sz="1400" dirty="0">
                <a:latin typeface="Calibri"/>
              </a:rPr>
            </a:br>
            <a:r>
              <a:rPr lang="fr-FR" sz="1400" dirty="0">
                <a:latin typeface="Calibri"/>
              </a:rPr>
              <a:t>Date de naissance :</a:t>
            </a:r>
            <a:br>
              <a:rPr lang="fr-FR" sz="1400" dirty="0">
                <a:latin typeface="Calibri"/>
              </a:rPr>
            </a:br>
            <a:r>
              <a:rPr lang="fr-FR" sz="1400" dirty="0">
                <a:latin typeface="Calibri"/>
              </a:rPr>
              <a:t>Bilan psychométrique effectué par :</a:t>
            </a:r>
            <a:br>
              <a:rPr lang="fr-FR" sz="1400" dirty="0">
                <a:latin typeface="Calibri"/>
              </a:rPr>
            </a:br>
            <a:r>
              <a:rPr lang="fr-FR" sz="1400" dirty="0">
                <a:latin typeface="Calibri"/>
              </a:rPr>
              <a:t>Bilan effectué le :</a:t>
            </a:r>
            <a:br>
              <a:rPr lang="fr-FR" sz="1400" dirty="0">
                <a:latin typeface="Calibri"/>
              </a:rPr>
            </a:br>
            <a:r>
              <a:rPr lang="fr-FR" sz="1400" dirty="0">
                <a:latin typeface="Calibri"/>
              </a:rPr>
              <a:t>Autres projets (PAI/ PAP…) :</a:t>
            </a:r>
            <a:endParaRPr lang="fr-FR" sz="1800" dirty="0"/>
          </a:p>
        </p:txBody>
      </p:sp>
      <p:sp>
        <p:nvSpPr>
          <p:cNvPr id="3" name="Espace réservé du contenu 4"/>
          <p:cNvSpPr txBox="1">
            <a:spLocks noGrp="1"/>
          </p:cNvSpPr>
          <p:nvPr>
            <p:ph type="body" idx="4294967295"/>
          </p:nvPr>
        </p:nvSpPr>
        <p:spPr>
          <a:xfrm>
            <a:off x="5519936" y="40656"/>
            <a:ext cx="6469560" cy="386688"/>
          </a:xfrm>
        </p:spPr>
        <p:txBody>
          <a:bodyPr/>
          <a:lstStyle>
            <a:defPPr marL="432000" lvl="0" indent="-324000" algn="l" rtl="0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fr-FR" sz="2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defPPr>
            <a:lvl1pPr marL="432000" lvl="0" indent="-324000" algn="l" rtl="0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fr-FR" sz="2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1pPr>
            <a:lvl2pPr marL="864000" lvl="1" indent="-324000" algn="l" rtl="0" hangingPunct="1">
              <a:lnSpc>
                <a:spcPct val="9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2pPr>
            <a:lvl3pPr marL="1295999" lvl="2" indent="-288000" algn="l" rtl="0" hangingPunct="1">
              <a:lnSpc>
                <a:spcPct val="9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fr-FR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3pPr>
            <a:lvl4pPr marL="1728000" lvl="3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fr-FR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4pPr>
            <a:lvl5pPr marL="2160000" lvl="4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5pPr>
            <a:lvl6pPr marL="2592000" lvl="5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6pPr>
            <a:lvl7pPr marL="3024000" lvl="6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7pPr>
            <a:lvl8pPr marL="3456000" lvl="7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8pPr>
            <a:lvl9pPr marL="3887999" lvl="8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9pPr>
          </a:lstStyle>
          <a:p>
            <a:pPr marL="0" lvl="0" indent="0" algn="ctr">
              <a:spcBef>
                <a:spcPts val="1001"/>
              </a:spcBef>
              <a:buNone/>
            </a:pPr>
            <a:r>
              <a:rPr lang="fr-FR" dirty="0"/>
              <a:t>Scolarité</a:t>
            </a:r>
          </a:p>
          <a:p>
            <a:pPr marL="0" lvl="0" indent="0">
              <a:spcBef>
                <a:spcPts val="1001"/>
              </a:spcBef>
              <a:buNone/>
            </a:pPr>
            <a:endParaRPr lang="fr-FR" sz="1800" dirty="0"/>
          </a:p>
        </p:txBody>
      </p:sp>
      <p:sp>
        <p:nvSpPr>
          <p:cNvPr id="4" name="Espace réservé du texte 5"/>
          <p:cNvSpPr txBox="1">
            <a:spLocks noGrp="1"/>
          </p:cNvSpPr>
          <p:nvPr>
            <p:ph type="body" idx="4294967295"/>
          </p:nvPr>
        </p:nvSpPr>
        <p:spPr>
          <a:xfrm>
            <a:off x="314664" y="3304128"/>
            <a:ext cx="4917240" cy="3461846"/>
          </a:xfr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/>
          <a:lstStyle>
            <a:defPPr marL="432000" lvl="0" indent="-324000" algn="l" rtl="0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fr-FR" sz="2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defPPr>
            <a:lvl1pPr marL="432000" lvl="0" indent="-324000" algn="l" rtl="0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fr-FR" sz="2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1pPr>
            <a:lvl2pPr marL="864000" lvl="1" indent="-324000" algn="l" rtl="0" hangingPunct="1">
              <a:lnSpc>
                <a:spcPct val="9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2pPr>
            <a:lvl3pPr marL="1295999" lvl="2" indent="-288000" algn="l" rtl="0" hangingPunct="1">
              <a:lnSpc>
                <a:spcPct val="9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fr-FR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3pPr>
            <a:lvl4pPr marL="1728000" lvl="3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fr-FR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4pPr>
            <a:lvl5pPr marL="2160000" lvl="4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5pPr>
            <a:lvl6pPr marL="2592000" lvl="5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6pPr>
            <a:lvl7pPr marL="3024000" lvl="6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7pPr>
            <a:lvl8pPr marL="3456000" lvl="7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8pPr>
            <a:lvl9pPr marL="3887999" lvl="8" indent="-216000" algn="l" rtl="0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9pPr>
          </a:lstStyle>
          <a:p>
            <a:pPr marL="0" lvl="0" indent="0" algn="ctr">
              <a:lnSpc>
                <a:spcPct val="100000"/>
              </a:lnSpc>
              <a:spcAft>
                <a:spcPts val="0"/>
              </a:spcAft>
              <a:buNone/>
            </a:pPr>
            <a:r>
              <a:rPr lang="fr-FR" sz="1800" b="1" dirty="0" smtClean="0"/>
              <a:t>Parties </a:t>
            </a:r>
            <a:r>
              <a:rPr lang="fr-FR" sz="1800" b="1" dirty="0"/>
              <a:t>prenantes</a:t>
            </a:r>
          </a:p>
          <a:p>
            <a:pPr marL="0" lvl="0" indent="0">
              <a:lnSpc>
                <a:spcPct val="100000"/>
              </a:lnSpc>
              <a:spcAft>
                <a:spcPts val="0"/>
              </a:spcAft>
              <a:buNone/>
            </a:pPr>
            <a:endParaRPr lang="fr-FR" sz="1400" dirty="0" smtClean="0"/>
          </a:p>
          <a:p>
            <a:pPr marL="0" lv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fr-FR" sz="1400" dirty="0" smtClean="0"/>
              <a:t>Père </a:t>
            </a:r>
            <a:r>
              <a:rPr lang="fr-FR" sz="1400" dirty="0"/>
              <a:t>: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1400" dirty="0"/>
              <a:t>Mère :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1400" dirty="0"/>
              <a:t>Elève :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1400" dirty="0"/>
              <a:t>Enseignant :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1400" dirty="0"/>
              <a:t>Directeur :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1400" dirty="0"/>
              <a:t>RASED :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1400" dirty="0"/>
              <a:t>Médecin/infirmière </a:t>
            </a:r>
            <a:r>
              <a:rPr lang="fr-FR" sz="1400" dirty="0" smtClean="0"/>
              <a:t>:</a:t>
            </a:r>
            <a:endParaRPr lang="fr-FR" sz="1400" dirty="0"/>
          </a:p>
          <a:p>
            <a:pPr marL="0" lvl="0" indent="0">
              <a:lnSpc>
                <a:spcPct val="100000"/>
              </a:lnSpc>
              <a:spcBef>
                <a:spcPts val="1001"/>
              </a:spcBef>
              <a:buNone/>
            </a:pPr>
            <a:r>
              <a:rPr lang="fr-FR" sz="1400" dirty="0"/>
              <a:t>Fait le :</a:t>
            </a:r>
          </a:p>
        </p:txBody>
      </p:sp>
      <p:sp>
        <p:nvSpPr>
          <p:cNvPr id="9" name="Espace réservé du pied de page 1"/>
          <p:cNvSpPr txBox="1">
            <a:spLocks noGrp="1"/>
          </p:cNvSpPr>
          <p:nvPr>
            <p:ph type="ftr" sz="quarter" idx="9"/>
          </p:nvPr>
        </p:nvSpPr>
        <p:spPr>
          <a:xfrm>
            <a:off x="11208568" y="6496345"/>
            <a:ext cx="1127448" cy="499386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/>
          <a:p>
            <a:pPr lvl="0"/>
            <a:r>
              <a:rPr lang="fr-FR" dirty="0" smtClean="0">
                <a:solidFill>
                  <a:srgbClr val="000000"/>
                </a:solidFill>
                <a:latin typeface="Calibri"/>
                <a:cs typeface="Tahoma" pitchFamily="2"/>
              </a:rPr>
              <a:t>         3</a:t>
            </a:r>
            <a:endParaRPr lang="fr-FR" dirty="0">
              <a:solidFill>
                <a:srgbClr val="000000"/>
              </a:solidFill>
              <a:latin typeface="Calibri"/>
              <a:cs typeface="Tahoma" pitchFamily="2"/>
            </a:endParaRP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26448"/>
              </p:ext>
            </p:extLst>
          </p:nvPr>
        </p:nvGraphicFramePr>
        <p:xfrm>
          <a:off x="5552020" y="476672"/>
          <a:ext cx="6480720" cy="6026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6028"/>
                <a:gridCol w="864096"/>
                <a:gridCol w="1873547"/>
                <a:gridCol w="2767049"/>
              </a:tblGrid>
              <a:tr h="95752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Année scolaire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Niveau de classe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École fréquentées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Dispositifs mis en place</a:t>
                      </a:r>
                    </a:p>
                    <a:p>
                      <a:pPr algn="ctr"/>
                      <a:r>
                        <a:rPr lang="fr-FR" dirty="0" smtClean="0"/>
                        <a:t>Bilans</a:t>
                      </a:r>
                      <a:endParaRPr lang="fr-FR" dirty="0"/>
                    </a:p>
                  </a:txBody>
                  <a:tcPr/>
                </a:tc>
              </a:tr>
              <a:tr h="633606"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</a:tr>
              <a:tr h="633606"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</a:tr>
              <a:tr h="633606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GS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</a:tr>
              <a:tr h="633606"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CP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</a:tr>
              <a:tr h="633606"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CE1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</a:tr>
              <a:tr h="633606"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CE2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</a:tr>
              <a:tr h="633606"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CM1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</a:tr>
              <a:tr h="633606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CM2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99275" y="2420888"/>
            <a:ext cx="78488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000" b="1" dirty="0" smtClean="0"/>
              <a:t>AMENAGEMENTS PEDAGOGIQUES</a:t>
            </a:r>
            <a:endParaRPr lang="fr-FR" sz="4000" dirty="0" smtClean="0"/>
          </a:p>
          <a:p>
            <a:r>
              <a:rPr lang="fr-FR" sz="4000" b="1" dirty="0" smtClean="0"/>
              <a:t>                ENVISAGEABLES</a:t>
            </a:r>
            <a:endParaRPr lang="fr-FR" sz="4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247" b="-601"/>
          <a:stretch/>
        </p:blipFill>
        <p:spPr bwMode="auto">
          <a:xfrm>
            <a:off x="335360" y="260648"/>
            <a:ext cx="2664296" cy="274231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11775929" y="631191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4</a:t>
            </a:r>
            <a:endParaRPr lang="fr-FR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CrisscrossEtching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7006" y="3082607"/>
            <a:ext cx="3244287" cy="324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6"/>
          <p:cNvSpPr/>
          <p:nvPr/>
        </p:nvSpPr>
        <p:spPr>
          <a:xfrm>
            <a:off x="3911400" y="2919240"/>
            <a:ext cx="4752360" cy="10321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noFill/>
          <a:ln w="76320">
            <a:solidFill>
              <a:schemeClr val="accent6">
                <a:lumMod val="60000"/>
                <a:lumOff val="40000"/>
              </a:schemeClr>
            </a:solidFill>
            <a:prstDash val="solid"/>
            <a:miter/>
          </a:ln>
        </p:spPr>
        <p:txBody>
          <a:bodyPr vert="horz" wrap="square" lIns="121320" tIns="76320" rIns="121320" bIns="7632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Rectangle 1"/>
          <p:cNvSpPr/>
          <p:nvPr/>
        </p:nvSpPr>
        <p:spPr>
          <a:xfrm>
            <a:off x="4661279" y="3018960"/>
            <a:ext cx="2912400" cy="4687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Rectangle 2"/>
          <p:cNvSpPr/>
          <p:nvPr/>
        </p:nvSpPr>
        <p:spPr>
          <a:xfrm flipH="1">
            <a:off x="8968680" y="3042360"/>
            <a:ext cx="2676600" cy="394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37279" y="602640"/>
            <a:ext cx="3614399" cy="381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6" name="ZoneTexte 18"/>
          <p:cNvSpPr/>
          <p:nvPr/>
        </p:nvSpPr>
        <p:spPr>
          <a:xfrm>
            <a:off x="1508760" y="615240"/>
            <a:ext cx="4141800" cy="3751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7" name="ZoneTexte 21"/>
          <p:cNvSpPr/>
          <p:nvPr/>
        </p:nvSpPr>
        <p:spPr>
          <a:xfrm>
            <a:off x="691200" y="5278320"/>
            <a:ext cx="3440880" cy="3751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8" name="ZoneTexte 35"/>
          <p:cNvSpPr/>
          <p:nvPr/>
        </p:nvSpPr>
        <p:spPr>
          <a:xfrm>
            <a:off x="8863560" y="4754520"/>
            <a:ext cx="3044160" cy="3646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angal" pitchFamily="2"/>
              </a:rPr>
              <a:t> </a:t>
            </a:r>
          </a:p>
        </p:txBody>
      </p:sp>
      <p:sp>
        <p:nvSpPr>
          <p:cNvPr id="9" name="ZoneTexte 58"/>
          <p:cNvSpPr/>
          <p:nvPr/>
        </p:nvSpPr>
        <p:spPr>
          <a:xfrm>
            <a:off x="4475160" y="774000"/>
            <a:ext cx="2570760" cy="368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0" name="ZoneTexte 7"/>
          <p:cNvSpPr/>
          <p:nvPr/>
        </p:nvSpPr>
        <p:spPr>
          <a:xfrm rot="10800000" flipV="1">
            <a:off x="539640" y="4156589"/>
            <a:ext cx="3056760" cy="93630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ea typeface="Microsoft YaHei" pitchFamily="2"/>
                <a:cs typeface="Mangal" pitchFamily="2"/>
              </a:rPr>
              <a:t>Apprendre à s’auto- corriger au fur et à mesure de l’exercice</a:t>
            </a:r>
          </a:p>
        </p:txBody>
      </p:sp>
      <p:sp>
        <p:nvSpPr>
          <p:cNvPr id="11" name="Rectangle 13"/>
          <p:cNvSpPr/>
          <p:nvPr/>
        </p:nvSpPr>
        <p:spPr>
          <a:xfrm>
            <a:off x="8156160" y="5614920"/>
            <a:ext cx="3393720" cy="3718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2" name="Rectangle 16"/>
          <p:cNvSpPr/>
          <p:nvPr/>
        </p:nvSpPr>
        <p:spPr>
          <a:xfrm>
            <a:off x="8893800" y="1786680"/>
            <a:ext cx="2747160" cy="3751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3" name="Rectangle 17"/>
          <p:cNvSpPr/>
          <p:nvPr/>
        </p:nvSpPr>
        <p:spPr>
          <a:xfrm>
            <a:off x="5145480" y="4961160"/>
            <a:ext cx="1964520" cy="3751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4" name="ZoneTexte 25"/>
          <p:cNvSpPr/>
          <p:nvPr/>
        </p:nvSpPr>
        <p:spPr>
          <a:xfrm>
            <a:off x="204300" y="5849168"/>
            <a:ext cx="11345580" cy="88725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0">
            <a:solidFill>
              <a:srgbClr val="0D0D0D"/>
            </a:solidFill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spc="0" dirty="0" smtClean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Autre </a:t>
            </a:r>
            <a:r>
              <a:rPr lang="fr-FR" sz="1800" b="0" i="0" u="none" strike="noStrike" kern="1200" spc="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proposition:_____________________________________________________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spc="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5" name="ZoneTexte 19"/>
          <p:cNvSpPr/>
          <p:nvPr/>
        </p:nvSpPr>
        <p:spPr>
          <a:xfrm>
            <a:off x="8058240" y="1189080"/>
            <a:ext cx="177120" cy="3751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6" name="Espace réservé du pied de page 27"/>
          <p:cNvSpPr txBox="1">
            <a:spLocks noGrp="1"/>
          </p:cNvSpPr>
          <p:nvPr>
            <p:ph type="ftr" sz="quarter" idx="9"/>
          </p:nvPr>
        </p:nvSpPr>
        <p:spPr>
          <a:xfrm>
            <a:off x="11720031" y="6387532"/>
            <a:ext cx="418089" cy="376674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/>
          <a:p>
            <a:pPr lvl="0"/>
            <a:r>
              <a:rPr lang="fr-FR" dirty="0">
                <a:solidFill>
                  <a:srgbClr val="000000"/>
                </a:solidFill>
                <a:latin typeface="Calibri"/>
                <a:cs typeface="Tahoma" pitchFamily="2"/>
              </a:rPr>
              <a:t>5</a:t>
            </a:r>
          </a:p>
        </p:txBody>
      </p:sp>
      <p:sp>
        <p:nvSpPr>
          <p:cNvPr id="17" name="ZoneTexte 33"/>
          <p:cNvSpPr/>
          <p:nvPr/>
        </p:nvSpPr>
        <p:spPr>
          <a:xfrm>
            <a:off x="277200" y="16920"/>
            <a:ext cx="11725200" cy="63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sng" strike="noStrike" kern="1200" spc="0">
                <a:ln>
                  <a:noFill/>
                </a:ln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Mangal" pitchFamily="2"/>
              </a:rPr>
              <a:t>Aménagements pédagogiques</a:t>
            </a:r>
            <a:r>
              <a:rPr lang="fr-FR" sz="18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 </a:t>
            </a:r>
            <a:r>
              <a:rPr lang="fr-FR" sz="1800" b="1" i="0" u="sng" strike="noStrike" kern="1200" spc="0">
                <a:ln>
                  <a:noFill/>
                </a:ln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Mangal" pitchFamily="2"/>
              </a:rPr>
              <a:t>envisageables</a:t>
            </a:r>
            <a:r>
              <a:rPr lang="fr-FR" sz="18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: </a:t>
            </a:r>
            <a:r>
              <a:rPr lang="fr-FR" sz="1800" b="1" i="0" u="sng" strike="noStrike" kern="1200" spc="0">
                <a:ln>
                  <a:noFill/>
                </a:ln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Mangal" pitchFamily="2"/>
              </a:rPr>
              <a:t>afin d’éviter que l’élève oublie une partie des consignes, il importe de contrôler le déroulement de son activité</a:t>
            </a:r>
          </a:p>
        </p:txBody>
      </p:sp>
      <p:sp>
        <p:nvSpPr>
          <p:cNvPr id="18" name="ZoneTexte 11"/>
          <p:cNvSpPr/>
          <p:nvPr/>
        </p:nvSpPr>
        <p:spPr>
          <a:xfrm flipH="1">
            <a:off x="4197960" y="3239640"/>
            <a:ext cx="4202640" cy="3646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Guider l’enfant dans ses apprentissages</a:t>
            </a:r>
          </a:p>
        </p:txBody>
      </p:sp>
      <p:sp>
        <p:nvSpPr>
          <p:cNvPr id="19" name="ZoneTexte 26"/>
          <p:cNvSpPr/>
          <p:nvPr/>
        </p:nvSpPr>
        <p:spPr>
          <a:xfrm flipH="1">
            <a:off x="8690760" y="1130302"/>
            <a:ext cx="3447360" cy="1187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Aider à la planification et l’organisation des étapes de son exercice et y associer des référents visuels</a:t>
            </a:r>
          </a:p>
        </p:txBody>
      </p:sp>
      <p:sp>
        <p:nvSpPr>
          <p:cNvPr id="20" name="ZoneTexte 28"/>
          <p:cNvSpPr/>
          <p:nvPr/>
        </p:nvSpPr>
        <p:spPr>
          <a:xfrm>
            <a:off x="9600164" y="2465304"/>
            <a:ext cx="2413440" cy="913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Surligner les mots-clés pour attirer son attention</a:t>
            </a:r>
          </a:p>
        </p:txBody>
      </p:sp>
      <p:sp>
        <p:nvSpPr>
          <p:cNvPr id="21" name="ZoneTexte 31"/>
          <p:cNvSpPr/>
          <p:nvPr/>
        </p:nvSpPr>
        <p:spPr>
          <a:xfrm flipH="1">
            <a:off x="650160" y="3249000"/>
            <a:ext cx="1416959" cy="3646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Tutorat</a:t>
            </a:r>
          </a:p>
        </p:txBody>
      </p:sp>
      <p:sp>
        <p:nvSpPr>
          <p:cNvPr id="22" name="ZoneTexte 44"/>
          <p:cNvSpPr/>
          <p:nvPr/>
        </p:nvSpPr>
        <p:spPr>
          <a:xfrm>
            <a:off x="916919" y="810802"/>
            <a:ext cx="2395080" cy="913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Contextualiser en l’aidant à se remémorer la séance précédente</a:t>
            </a:r>
          </a:p>
        </p:txBody>
      </p:sp>
      <p:sp>
        <p:nvSpPr>
          <p:cNvPr id="23" name="ZoneTexte 12"/>
          <p:cNvSpPr/>
          <p:nvPr/>
        </p:nvSpPr>
        <p:spPr>
          <a:xfrm>
            <a:off x="4139279" y="1040399"/>
            <a:ext cx="4244400" cy="121811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Associer informations visuelle et </a:t>
            </a:r>
            <a:r>
              <a:rPr lang="fr-FR" sz="18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auditive; décrire </a:t>
            </a: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l’information visuelle mettre des mots sur les gestes et illustrer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l’information l’auditive</a:t>
            </a:r>
          </a:p>
        </p:txBody>
      </p:sp>
      <p:sp>
        <p:nvSpPr>
          <p:cNvPr id="24" name="ZoneTexte 20"/>
          <p:cNvSpPr/>
          <p:nvPr/>
        </p:nvSpPr>
        <p:spPr>
          <a:xfrm>
            <a:off x="7522920" y="4767547"/>
            <a:ext cx="2891520" cy="93630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Veiller à ce que ses affaires soient toujours à la même </a:t>
            </a:r>
            <a:r>
              <a:rPr lang="fr-FR" sz="18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place</a:t>
            </a:r>
            <a:endParaRPr lang="fr-FR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</p:txBody>
      </p:sp>
      <p:sp>
        <p:nvSpPr>
          <p:cNvPr id="25" name="ZoneTexte 9"/>
          <p:cNvSpPr/>
          <p:nvPr/>
        </p:nvSpPr>
        <p:spPr>
          <a:xfrm>
            <a:off x="3915990" y="4810168"/>
            <a:ext cx="3091944" cy="93630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Donner un emploi du temps, horloge avec repère...pour mieux  anticiper</a:t>
            </a:r>
          </a:p>
        </p:txBody>
      </p:sp>
      <p:sp>
        <p:nvSpPr>
          <p:cNvPr id="26" name="ZoneTexte 15"/>
          <p:cNvSpPr/>
          <p:nvPr/>
        </p:nvSpPr>
        <p:spPr>
          <a:xfrm>
            <a:off x="582840" y="2071439"/>
            <a:ext cx="3020040" cy="913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Favoriser l’organisation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et la mémorisation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en utilisant des codes couleurs</a:t>
            </a:r>
          </a:p>
        </p:txBody>
      </p:sp>
      <p:sp>
        <p:nvSpPr>
          <p:cNvPr id="27" name="ZoneTexte 46"/>
          <p:cNvSpPr/>
          <p:nvPr/>
        </p:nvSpPr>
        <p:spPr>
          <a:xfrm>
            <a:off x="9318954" y="4050467"/>
            <a:ext cx="2285280" cy="3646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Répéter régulièrement</a:t>
            </a:r>
          </a:p>
        </p:txBody>
      </p:sp>
      <p:sp>
        <p:nvSpPr>
          <p:cNvPr id="28" name="Connecteur droit 27"/>
          <p:cNvSpPr/>
          <p:nvPr/>
        </p:nvSpPr>
        <p:spPr>
          <a:xfrm flipH="1" flipV="1">
            <a:off x="3311998" y="1649454"/>
            <a:ext cx="1008001" cy="1510986"/>
          </a:xfrm>
          <a:prstGeom prst="line">
            <a:avLst/>
          </a:prstGeom>
          <a:noFill/>
          <a:ln w="108000">
            <a:solidFill>
              <a:schemeClr val="accent6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9" name="Connecteur droit 28"/>
          <p:cNvSpPr/>
          <p:nvPr/>
        </p:nvSpPr>
        <p:spPr>
          <a:xfrm flipV="1">
            <a:off x="6258620" y="1922284"/>
            <a:ext cx="484199" cy="999680"/>
          </a:xfrm>
          <a:prstGeom prst="line">
            <a:avLst/>
          </a:prstGeom>
          <a:noFill/>
          <a:ln w="108000">
            <a:solidFill>
              <a:schemeClr val="accent6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0" name="Connecteur droit 29"/>
          <p:cNvSpPr/>
          <p:nvPr/>
        </p:nvSpPr>
        <p:spPr>
          <a:xfrm flipV="1">
            <a:off x="7848000" y="1728000"/>
            <a:ext cx="842760" cy="1296000"/>
          </a:xfrm>
          <a:prstGeom prst="line">
            <a:avLst/>
          </a:prstGeom>
          <a:noFill/>
          <a:ln w="108000">
            <a:solidFill>
              <a:schemeClr val="accent6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1" name="Connecteur droit 30"/>
          <p:cNvSpPr/>
          <p:nvPr/>
        </p:nvSpPr>
        <p:spPr>
          <a:xfrm flipV="1">
            <a:off x="8544272" y="2780926"/>
            <a:ext cx="1055892" cy="472393"/>
          </a:xfrm>
          <a:prstGeom prst="line">
            <a:avLst/>
          </a:prstGeom>
          <a:noFill/>
          <a:ln w="108000">
            <a:solidFill>
              <a:schemeClr val="accent6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2" name="Connecteur droit 31"/>
          <p:cNvSpPr/>
          <p:nvPr/>
        </p:nvSpPr>
        <p:spPr>
          <a:xfrm>
            <a:off x="8383679" y="3671998"/>
            <a:ext cx="1024689" cy="496441"/>
          </a:xfrm>
          <a:prstGeom prst="line">
            <a:avLst/>
          </a:prstGeom>
          <a:noFill/>
          <a:ln w="108000">
            <a:solidFill>
              <a:schemeClr val="accent6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3" name="Connecteur droit 32"/>
          <p:cNvSpPr/>
          <p:nvPr/>
        </p:nvSpPr>
        <p:spPr>
          <a:xfrm>
            <a:off x="7601400" y="3887999"/>
            <a:ext cx="667980" cy="879547"/>
          </a:xfrm>
          <a:prstGeom prst="line">
            <a:avLst/>
          </a:prstGeom>
          <a:noFill/>
          <a:ln w="108000">
            <a:solidFill>
              <a:schemeClr val="accent6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4" name="Connecteur droit 33"/>
          <p:cNvSpPr/>
          <p:nvPr/>
        </p:nvSpPr>
        <p:spPr>
          <a:xfrm flipH="1">
            <a:off x="4968000" y="3887999"/>
            <a:ext cx="216000" cy="1048859"/>
          </a:xfrm>
          <a:prstGeom prst="line">
            <a:avLst/>
          </a:prstGeom>
          <a:noFill/>
          <a:ln w="108000">
            <a:solidFill>
              <a:schemeClr val="accent6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5" name="Connecteur droit 34"/>
          <p:cNvSpPr/>
          <p:nvPr/>
        </p:nvSpPr>
        <p:spPr>
          <a:xfrm flipH="1">
            <a:off x="3311998" y="3671998"/>
            <a:ext cx="885962" cy="743148"/>
          </a:xfrm>
          <a:prstGeom prst="line">
            <a:avLst/>
          </a:prstGeom>
          <a:noFill/>
          <a:ln w="108000">
            <a:solidFill>
              <a:schemeClr val="accent6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6" name="Connecteur droit 35"/>
          <p:cNvSpPr/>
          <p:nvPr/>
        </p:nvSpPr>
        <p:spPr>
          <a:xfrm flipH="1">
            <a:off x="1584000" y="3456000"/>
            <a:ext cx="2327400" cy="0"/>
          </a:xfrm>
          <a:prstGeom prst="line">
            <a:avLst/>
          </a:prstGeom>
          <a:noFill/>
          <a:ln w="108000">
            <a:solidFill>
              <a:schemeClr val="accent6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4074480" y="2996280"/>
            <a:ext cx="3762000" cy="3751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Rectangle 4"/>
          <p:cNvSpPr/>
          <p:nvPr/>
        </p:nvSpPr>
        <p:spPr>
          <a:xfrm flipH="1">
            <a:off x="-472680" y="4647960"/>
            <a:ext cx="2782440" cy="368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Rectangle 6"/>
          <p:cNvSpPr/>
          <p:nvPr/>
        </p:nvSpPr>
        <p:spPr>
          <a:xfrm flipH="1">
            <a:off x="8420400" y="1830960"/>
            <a:ext cx="3038759" cy="368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6" name="Rectangle 9"/>
          <p:cNvSpPr/>
          <p:nvPr/>
        </p:nvSpPr>
        <p:spPr>
          <a:xfrm>
            <a:off x="89639" y="3153779"/>
            <a:ext cx="2628000" cy="820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Mangal" pitchFamily="2"/>
              </a:rPr>
              <a:t>Segmenter les informations, en donnant une seule information à la fois</a:t>
            </a:r>
          </a:p>
        </p:txBody>
      </p:sp>
      <p:sp>
        <p:nvSpPr>
          <p:cNvPr id="7" name="Rectangle 10"/>
          <p:cNvSpPr/>
          <p:nvPr/>
        </p:nvSpPr>
        <p:spPr>
          <a:xfrm>
            <a:off x="12802" y="4836759"/>
            <a:ext cx="4104630" cy="89475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457200" marR="0" lvl="0" indent="0" rtl="0" hangingPunc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Calibri" pitchFamily="1"/>
                <a:cs typeface="Times New Roman" pitchFamily="18"/>
              </a:rPr>
              <a:t>Utiliser des pictogrammes pour les enfants non lecteurs et ceux en difficulté dans l’acquisition du langage écrit</a:t>
            </a:r>
          </a:p>
        </p:txBody>
      </p:sp>
      <p:sp>
        <p:nvSpPr>
          <p:cNvPr id="8" name="Ellipse 11"/>
          <p:cNvSpPr/>
          <p:nvPr/>
        </p:nvSpPr>
        <p:spPr>
          <a:xfrm>
            <a:off x="3564000" y="2785680"/>
            <a:ext cx="4625640" cy="113508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noFill/>
          <a:ln w="76320">
            <a:solidFill>
              <a:schemeClr val="accent5">
                <a:lumMod val="60000"/>
                <a:lumOff val="40000"/>
              </a:schemeClr>
            </a:solidFill>
            <a:prstDash val="solid"/>
            <a:miter/>
          </a:ln>
        </p:spPr>
        <p:txBody>
          <a:bodyPr vert="horz" wrap="square" lIns="121680" tIns="76680" rIns="121680" bIns="7668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9" name="ZoneTexte 12"/>
          <p:cNvSpPr/>
          <p:nvPr/>
        </p:nvSpPr>
        <p:spPr>
          <a:xfrm>
            <a:off x="89639" y="1853100"/>
            <a:ext cx="3582360" cy="8513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Mangal" pitchFamily="2"/>
              </a:rPr>
              <a:t>Reformuler et simplifier les consignes. Centrer les propos sur les informations pertinentes</a:t>
            </a: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angal" pitchFamily="2"/>
              </a:rPr>
              <a:t>.</a:t>
            </a:r>
          </a:p>
        </p:txBody>
      </p:sp>
      <p:sp>
        <p:nvSpPr>
          <p:cNvPr id="10" name="ZoneTexte 30"/>
          <p:cNvSpPr/>
          <p:nvPr/>
        </p:nvSpPr>
        <p:spPr>
          <a:xfrm>
            <a:off x="6867939" y="831820"/>
            <a:ext cx="4796640" cy="59178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Mangal" pitchFamily="2"/>
              </a:rPr>
              <a:t>Consigne brève et  aussi simple que possible;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Mangal" pitchFamily="2"/>
              </a:rPr>
              <a:t>procéder par étapes pour une consigne plus complexe</a:t>
            </a:r>
          </a:p>
        </p:txBody>
      </p:sp>
      <p:sp>
        <p:nvSpPr>
          <p:cNvPr id="11" name="ZoneTexte 33"/>
          <p:cNvSpPr/>
          <p:nvPr/>
        </p:nvSpPr>
        <p:spPr>
          <a:xfrm rot="10800000" flipV="1">
            <a:off x="8699040" y="3160081"/>
            <a:ext cx="2778480" cy="368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2" name="ZoneTexte 38"/>
          <p:cNvSpPr/>
          <p:nvPr/>
        </p:nvSpPr>
        <p:spPr>
          <a:xfrm rot="10800000" flipV="1">
            <a:off x="4995180" y="1147413"/>
            <a:ext cx="1623240" cy="59178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Mangal" pitchFamily="2"/>
              </a:rPr>
              <a:t>Capter l’attention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Mangal" pitchFamily="2"/>
              </a:rPr>
              <a:t>de l’enfant</a:t>
            </a:r>
          </a:p>
        </p:txBody>
      </p:sp>
      <p:sp>
        <p:nvSpPr>
          <p:cNvPr id="13" name="ZoneTexte 13"/>
          <p:cNvSpPr/>
          <p:nvPr/>
        </p:nvSpPr>
        <p:spPr>
          <a:xfrm>
            <a:off x="5955840" y="4351680"/>
            <a:ext cx="184320" cy="368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4" name="Espace réservé du pied de page 34"/>
          <p:cNvSpPr txBox="1">
            <a:spLocks noGrp="1"/>
          </p:cNvSpPr>
          <p:nvPr>
            <p:ph type="ftr" sz="quarter" idx="9"/>
          </p:nvPr>
        </p:nvSpPr>
        <p:spPr>
          <a:xfrm>
            <a:off x="11807639" y="6419220"/>
            <a:ext cx="353521" cy="384848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/>
          <a:p>
            <a:pPr lvl="0"/>
            <a:r>
              <a:rPr lang="fr-FR" dirty="0">
                <a:solidFill>
                  <a:srgbClr val="000000"/>
                </a:solidFill>
                <a:latin typeface="Calibri"/>
                <a:cs typeface="Tahoma" pitchFamily="2"/>
              </a:rPr>
              <a:t>6</a:t>
            </a:r>
          </a:p>
        </p:txBody>
      </p:sp>
      <p:sp>
        <p:nvSpPr>
          <p:cNvPr id="16" name="ZoneTexte 28"/>
          <p:cNvSpPr/>
          <p:nvPr/>
        </p:nvSpPr>
        <p:spPr>
          <a:xfrm>
            <a:off x="2739960" y="135360"/>
            <a:ext cx="7036920" cy="63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sng" strike="noStrike" kern="1200" spc="0">
                <a:ln>
                  <a:noFill/>
                </a:ln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Mangal" pitchFamily="2"/>
              </a:rPr>
              <a:t>Aménagements pédagogiques envisageables : s’assurer de la bonne intégration de la consigne avant de commencer un exercice.</a:t>
            </a:r>
          </a:p>
        </p:txBody>
      </p:sp>
      <p:sp>
        <p:nvSpPr>
          <p:cNvPr id="17" name="ZoneTexte 2"/>
          <p:cNvSpPr/>
          <p:nvPr/>
        </p:nvSpPr>
        <p:spPr>
          <a:xfrm>
            <a:off x="9251769" y="2262757"/>
            <a:ext cx="2960702" cy="59178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Éviter les digressions pendant la consigne</a:t>
            </a:r>
          </a:p>
        </p:txBody>
      </p:sp>
      <p:sp>
        <p:nvSpPr>
          <p:cNvPr id="18" name="ZoneTexte 5"/>
          <p:cNvSpPr/>
          <p:nvPr/>
        </p:nvSpPr>
        <p:spPr>
          <a:xfrm>
            <a:off x="8526744" y="1542420"/>
            <a:ext cx="3020040" cy="57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Ecrire les consignes au tableau ou sur une feuille aide-mémoire</a:t>
            </a:r>
          </a:p>
        </p:txBody>
      </p:sp>
      <p:sp>
        <p:nvSpPr>
          <p:cNvPr id="19" name="ZoneTexte 15"/>
          <p:cNvSpPr/>
          <p:nvPr/>
        </p:nvSpPr>
        <p:spPr>
          <a:xfrm>
            <a:off x="8309900" y="4655131"/>
            <a:ext cx="3545640" cy="10637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Pour une consigne complexe, faciliter le repérage de la chronologie des étapes de la tâche par une liste en colonne avec tiret ou chiffre</a:t>
            </a:r>
          </a:p>
        </p:txBody>
      </p:sp>
      <p:sp>
        <p:nvSpPr>
          <p:cNvPr id="20" name="ZoneTexte 47"/>
          <p:cNvSpPr/>
          <p:nvPr/>
        </p:nvSpPr>
        <p:spPr>
          <a:xfrm>
            <a:off x="4028474" y="5284135"/>
            <a:ext cx="3702052" cy="59178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Demander à  l’élève d’expliquer les étapes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de résolution de la tâche</a:t>
            </a:r>
          </a:p>
        </p:txBody>
      </p:sp>
      <p:sp>
        <p:nvSpPr>
          <p:cNvPr id="21" name="ZoneTexte 50"/>
          <p:cNvSpPr/>
          <p:nvPr/>
        </p:nvSpPr>
        <p:spPr>
          <a:xfrm>
            <a:off x="1199456" y="822239"/>
            <a:ext cx="3819240" cy="820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Aider l’enfant à réguler sa précipitation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à agir en utilisant des pictogrammes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(feux rouge, vert, stop)</a:t>
            </a:r>
          </a:p>
        </p:txBody>
      </p:sp>
      <p:sp>
        <p:nvSpPr>
          <p:cNvPr id="22" name="ZoneTexte 55"/>
          <p:cNvSpPr/>
          <p:nvPr/>
        </p:nvSpPr>
        <p:spPr>
          <a:xfrm>
            <a:off x="4183920" y="3040739"/>
            <a:ext cx="3385800" cy="63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Donner des consignes de manière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                         adaptée</a:t>
            </a:r>
          </a:p>
        </p:txBody>
      </p:sp>
      <p:sp>
        <p:nvSpPr>
          <p:cNvPr id="23" name="ZoneTexte 1"/>
          <p:cNvSpPr/>
          <p:nvPr/>
        </p:nvSpPr>
        <p:spPr>
          <a:xfrm>
            <a:off x="9845967" y="3193379"/>
            <a:ext cx="1881360" cy="3337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Imager les consignes</a:t>
            </a:r>
          </a:p>
        </p:txBody>
      </p:sp>
      <p:sp>
        <p:nvSpPr>
          <p:cNvPr id="24" name="ZoneTexte 31"/>
          <p:cNvSpPr/>
          <p:nvPr/>
        </p:nvSpPr>
        <p:spPr>
          <a:xfrm>
            <a:off x="6223249" y="4788841"/>
            <a:ext cx="1812197" cy="341757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Parler lentement</a:t>
            </a:r>
          </a:p>
        </p:txBody>
      </p:sp>
      <p:sp>
        <p:nvSpPr>
          <p:cNvPr id="25" name="ZoneTexte 32"/>
          <p:cNvSpPr/>
          <p:nvPr/>
        </p:nvSpPr>
        <p:spPr>
          <a:xfrm>
            <a:off x="9372726" y="3822840"/>
            <a:ext cx="2594880" cy="57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Accentuer la communication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non verbale (mimique, geste)</a:t>
            </a:r>
          </a:p>
        </p:txBody>
      </p:sp>
      <p:sp>
        <p:nvSpPr>
          <p:cNvPr id="26" name="ZoneTexte 54"/>
          <p:cNvSpPr/>
          <p:nvPr/>
        </p:nvSpPr>
        <p:spPr>
          <a:xfrm>
            <a:off x="713880" y="4308479"/>
            <a:ext cx="1950120" cy="3337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Donner des exemples</a:t>
            </a:r>
          </a:p>
        </p:txBody>
      </p:sp>
      <p:sp>
        <p:nvSpPr>
          <p:cNvPr id="27" name="Connecteur droit 26"/>
          <p:cNvSpPr/>
          <p:nvPr/>
        </p:nvSpPr>
        <p:spPr>
          <a:xfrm flipV="1">
            <a:off x="7343998" y="1853100"/>
            <a:ext cx="1233001" cy="1026900"/>
          </a:xfrm>
          <a:prstGeom prst="line">
            <a:avLst/>
          </a:prstGeom>
          <a:noFill/>
          <a:ln w="108000">
            <a:solidFill>
              <a:schemeClr val="accent5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8" name="Connecteur droit 27"/>
          <p:cNvSpPr/>
          <p:nvPr/>
        </p:nvSpPr>
        <p:spPr>
          <a:xfrm>
            <a:off x="8013878" y="3564000"/>
            <a:ext cx="1252382" cy="702826"/>
          </a:xfrm>
          <a:prstGeom prst="line">
            <a:avLst/>
          </a:prstGeom>
          <a:noFill/>
          <a:ln w="108000">
            <a:solidFill>
              <a:schemeClr val="accent5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9" name="Connecteur droit 28"/>
          <p:cNvSpPr/>
          <p:nvPr/>
        </p:nvSpPr>
        <p:spPr>
          <a:xfrm>
            <a:off x="7513198" y="3780214"/>
            <a:ext cx="894600" cy="898919"/>
          </a:xfrm>
          <a:prstGeom prst="line">
            <a:avLst/>
          </a:prstGeom>
          <a:noFill/>
          <a:ln w="108000">
            <a:solidFill>
              <a:schemeClr val="accent5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0" name="Connecteur droit 29"/>
          <p:cNvSpPr/>
          <p:nvPr/>
        </p:nvSpPr>
        <p:spPr>
          <a:xfrm flipV="1">
            <a:off x="8198786" y="3340657"/>
            <a:ext cx="1647181" cy="18530"/>
          </a:xfrm>
          <a:prstGeom prst="line">
            <a:avLst/>
          </a:prstGeom>
          <a:noFill/>
          <a:ln w="108000">
            <a:solidFill>
              <a:schemeClr val="accent5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1" name="Connecteur droit 30"/>
          <p:cNvSpPr/>
          <p:nvPr/>
        </p:nvSpPr>
        <p:spPr>
          <a:xfrm flipH="1" flipV="1">
            <a:off x="3744000" y="1484784"/>
            <a:ext cx="648000" cy="1395216"/>
          </a:xfrm>
          <a:prstGeom prst="line">
            <a:avLst/>
          </a:prstGeom>
          <a:noFill/>
          <a:ln w="108000">
            <a:solidFill>
              <a:schemeClr val="accent5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2" name="Connecteur droit 31"/>
          <p:cNvSpPr/>
          <p:nvPr/>
        </p:nvSpPr>
        <p:spPr>
          <a:xfrm flipV="1">
            <a:off x="7848000" y="2483998"/>
            <a:ext cx="1448447" cy="587159"/>
          </a:xfrm>
          <a:prstGeom prst="line">
            <a:avLst/>
          </a:prstGeom>
          <a:noFill/>
          <a:ln w="108000">
            <a:solidFill>
              <a:schemeClr val="accent5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3" name="Connecteur droit 32"/>
          <p:cNvSpPr/>
          <p:nvPr/>
        </p:nvSpPr>
        <p:spPr>
          <a:xfrm flipV="1">
            <a:off x="6666120" y="1423604"/>
            <a:ext cx="677878" cy="1384395"/>
          </a:xfrm>
          <a:prstGeom prst="line">
            <a:avLst/>
          </a:prstGeom>
          <a:noFill/>
          <a:ln w="108000">
            <a:solidFill>
              <a:schemeClr val="accent5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4" name="Connecteur droit 33"/>
          <p:cNvSpPr/>
          <p:nvPr/>
        </p:nvSpPr>
        <p:spPr>
          <a:xfrm flipH="1" flipV="1">
            <a:off x="5616000" y="1642679"/>
            <a:ext cx="0" cy="1165321"/>
          </a:xfrm>
          <a:prstGeom prst="line">
            <a:avLst/>
          </a:prstGeom>
          <a:noFill/>
          <a:ln w="108000">
            <a:solidFill>
              <a:schemeClr val="accent5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5" name="Connecteur droit 34"/>
          <p:cNvSpPr/>
          <p:nvPr/>
        </p:nvSpPr>
        <p:spPr>
          <a:xfrm flipH="1" flipV="1">
            <a:off x="2065117" y="2520000"/>
            <a:ext cx="1606882" cy="648000"/>
          </a:xfrm>
          <a:prstGeom prst="line">
            <a:avLst/>
          </a:prstGeom>
          <a:noFill/>
          <a:ln w="108000">
            <a:solidFill>
              <a:schemeClr val="accent5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6" name="Connecteur droit 35"/>
          <p:cNvSpPr/>
          <p:nvPr/>
        </p:nvSpPr>
        <p:spPr>
          <a:xfrm flipH="1">
            <a:off x="5090696" y="3920759"/>
            <a:ext cx="0" cy="1363375"/>
          </a:xfrm>
          <a:prstGeom prst="line">
            <a:avLst/>
          </a:prstGeom>
          <a:noFill/>
          <a:ln w="108000">
            <a:solidFill>
              <a:schemeClr val="accent5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7" name="Connecteur droit 36"/>
          <p:cNvSpPr/>
          <p:nvPr/>
        </p:nvSpPr>
        <p:spPr>
          <a:xfrm>
            <a:off x="6456039" y="3924000"/>
            <a:ext cx="549020" cy="908459"/>
          </a:xfrm>
          <a:prstGeom prst="line">
            <a:avLst/>
          </a:prstGeom>
          <a:noFill/>
          <a:ln w="108000">
            <a:solidFill>
              <a:schemeClr val="accent5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8" name="Connecteur droit 37"/>
          <p:cNvSpPr/>
          <p:nvPr/>
        </p:nvSpPr>
        <p:spPr>
          <a:xfrm flipH="1">
            <a:off x="2309760" y="3383999"/>
            <a:ext cx="1254240" cy="295739"/>
          </a:xfrm>
          <a:prstGeom prst="line">
            <a:avLst/>
          </a:prstGeom>
          <a:noFill/>
          <a:ln w="108000">
            <a:solidFill>
              <a:schemeClr val="accent5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9" name="Connecteur droit 38"/>
          <p:cNvSpPr/>
          <p:nvPr/>
        </p:nvSpPr>
        <p:spPr>
          <a:xfrm flipH="1">
            <a:off x="2739960" y="3679739"/>
            <a:ext cx="1195800" cy="795599"/>
          </a:xfrm>
          <a:prstGeom prst="line">
            <a:avLst/>
          </a:prstGeom>
          <a:noFill/>
          <a:ln w="108000">
            <a:solidFill>
              <a:schemeClr val="accent5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0" name="Connecteur droit 39"/>
          <p:cNvSpPr/>
          <p:nvPr/>
        </p:nvSpPr>
        <p:spPr>
          <a:xfrm flipH="1">
            <a:off x="3744000" y="3822840"/>
            <a:ext cx="792000" cy="1136880"/>
          </a:xfrm>
          <a:prstGeom prst="line">
            <a:avLst/>
          </a:prstGeom>
          <a:noFill/>
          <a:ln w="108000">
            <a:solidFill>
              <a:schemeClr val="accent5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2" name="ZoneTexte 25"/>
          <p:cNvSpPr/>
          <p:nvPr/>
        </p:nvSpPr>
        <p:spPr>
          <a:xfrm>
            <a:off x="283050" y="5916817"/>
            <a:ext cx="11345580" cy="88725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0">
            <a:solidFill>
              <a:srgbClr val="0D0D0D"/>
            </a:solidFill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spc="0" dirty="0" smtClean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Autre </a:t>
            </a:r>
            <a:r>
              <a:rPr lang="fr-FR" sz="1800" b="0" i="0" u="none" strike="noStrike" kern="1200" spc="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proposition:_____________________________________________________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spc="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26680" y="2710080"/>
            <a:ext cx="3687839" cy="4698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Rectangle 3"/>
          <p:cNvSpPr/>
          <p:nvPr/>
        </p:nvSpPr>
        <p:spPr>
          <a:xfrm>
            <a:off x="345960" y="2937600"/>
            <a:ext cx="2882520" cy="3751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Rectangle 5"/>
          <p:cNvSpPr/>
          <p:nvPr/>
        </p:nvSpPr>
        <p:spPr>
          <a:xfrm flipH="1">
            <a:off x="7815240" y="541800"/>
            <a:ext cx="3855599" cy="6080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Calibri" pitchFamily="1"/>
                <a:cs typeface="Times New Roman" pitchFamily="18"/>
              </a:rPr>
              <a:t>Rappeler à l’élève la nécessité d’organiser son travail, de planifier ses actions</a:t>
            </a:r>
            <a:r>
              <a:rPr lang="fr-FR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Calibri" pitchFamily="1"/>
                <a:cs typeface="Times New Roman" pitchFamily="18"/>
              </a:rPr>
              <a:t>.</a:t>
            </a:r>
          </a:p>
        </p:txBody>
      </p:sp>
      <p:sp>
        <p:nvSpPr>
          <p:cNvPr id="5" name="Rectangle 6"/>
          <p:cNvSpPr/>
          <p:nvPr/>
        </p:nvSpPr>
        <p:spPr>
          <a:xfrm rot="10800000" flipV="1">
            <a:off x="6404039" y="4701600"/>
            <a:ext cx="4606560" cy="3751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7" name="Ellipse 8"/>
          <p:cNvSpPr/>
          <p:nvPr/>
        </p:nvSpPr>
        <p:spPr>
          <a:xfrm>
            <a:off x="3894480" y="2613960"/>
            <a:ext cx="4069080" cy="11563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noFill/>
          <a:ln w="76320">
            <a:solidFill>
              <a:schemeClr val="accent3">
                <a:lumMod val="60000"/>
                <a:lumOff val="40000"/>
              </a:schemeClr>
            </a:solidFill>
            <a:prstDash val="solid"/>
            <a:miter/>
          </a:ln>
        </p:spPr>
        <p:txBody>
          <a:bodyPr vert="horz" wrap="square" lIns="121680" tIns="76680" rIns="121680" bIns="7668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8" name="ZoneTexte 9"/>
          <p:cNvSpPr/>
          <p:nvPr/>
        </p:nvSpPr>
        <p:spPr>
          <a:xfrm>
            <a:off x="647267" y="5135641"/>
            <a:ext cx="3146039" cy="57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Mangal" pitchFamily="2"/>
              </a:rPr>
              <a:t>L’amener à se référer aux outils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Mangal" pitchFamily="2"/>
              </a:rPr>
              <a:t>visuels de la classe</a:t>
            </a:r>
          </a:p>
        </p:txBody>
      </p:sp>
      <p:sp>
        <p:nvSpPr>
          <p:cNvPr id="9" name="ZoneTexte 15"/>
          <p:cNvSpPr/>
          <p:nvPr/>
        </p:nvSpPr>
        <p:spPr>
          <a:xfrm>
            <a:off x="4724640" y="386640"/>
            <a:ext cx="7453440" cy="368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0" name="ZoneTexte 30"/>
          <p:cNvSpPr/>
          <p:nvPr/>
        </p:nvSpPr>
        <p:spPr>
          <a:xfrm>
            <a:off x="423720" y="1720800"/>
            <a:ext cx="2643120" cy="7596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7000"/>
              </a:lnSpc>
              <a:spcBef>
                <a:spcPts val="0"/>
              </a:spcBef>
              <a:spcAft>
                <a:spcPts val="799"/>
              </a:spcAft>
              <a:buNone/>
              <a:tabLst/>
            </a:pPr>
            <a:endParaRPr lang="fr-FR" sz="18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Calibri" pitchFamily="1"/>
              <a:cs typeface="Times New Roman" pitchFamily="18"/>
            </a:endParaRPr>
          </a:p>
          <a:p>
            <a:pPr marL="0" marR="0" lvl="0" indent="0" rtl="0" hangingPunct="0">
              <a:lnSpc>
                <a:spcPct val="107000"/>
              </a:lnSpc>
              <a:spcBef>
                <a:spcPts val="0"/>
              </a:spcBef>
              <a:spcAft>
                <a:spcPts val="799"/>
              </a:spcAft>
              <a:buNone/>
              <a:tabLst/>
            </a:pPr>
            <a:endParaRPr lang="fr-FR" sz="18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Calibri" pitchFamily="1"/>
              <a:cs typeface="Times New Roman" pitchFamily="18"/>
            </a:endParaRPr>
          </a:p>
        </p:txBody>
      </p:sp>
      <p:sp>
        <p:nvSpPr>
          <p:cNvPr id="11" name="ZoneTexte 44"/>
          <p:cNvSpPr/>
          <p:nvPr/>
        </p:nvSpPr>
        <p:spPr>
          <a:xfrm>
            <a:off x="6544800" y="5240520"/>
            <a:ext cx="5366880" cy="57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Mangal" pitchFamily="2"/>
              </a:rPr>
              <a:t>Prendre en compte la lenteur induite en réduisant les exercices ou en donnant plus de temps à l’élève</a:t>
            </a:r>
          </a:p>
        </p:txBody>
      </p:sp>
      <p:sp>
        <p:nvSpPr>
          <p:cNvPr id="12" name="ZoneTexte 16"/>
          <p:cNvSpPr/>
          <p:nvPr/>
        </p:nvSpPr>
        <p:spPr>
          <a:xfrm>
            <a:off x="180872" y="2052745"/>
            <a:ext cx="4856040" cy="57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latin typeface="Calibri" pitchFamily="34"/>
                <a:ea typeface="Microsoft YaHei" pitchFamily="2"/>
                <a:cs typeface="Mangal" pitchFamily="2"/>
              </a:rPr>
              <a:t>Rappeler à l’élève de d</a:t>
            </a: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Mangal" pitchFamily="2"/>
              </a:rPr>
              <a:t>emander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Mangal" pitchFamily="2"/>
              </a:rPr>
              <a:t>de l’aide si besoin</a:t>
            </a:r>
          </a:p>
        </p:txBody>
      </p:sp>
      <p:sp>
        <p:nvSpPr>
          <p:cNvPr id="13" name="Rectangle 40"/>
          <p:cNvSpPr/>
          <p:nvPr/>
        </p:nvSpPr>
        <p:spPr>
          <a:xfrm>
            <a:off x="8260920" y="4012922"/>
            <a:ext cx="3888720" cy="10637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Mangal" pitchFamily="2"/>
              </a:rPr>
              <a:t>Encourager l’élève à essayer de faire des liens entre des informations nouvelles et des informations qu’il connait bien et qui sont stockées dans la mémoire à long terme</a:t>
            </a:r>
          </a:p>
        </p:txBody>
      </p:sp>
      <p:sp>
        <p:nvSpPr>
          <p:cNvPr id="14" name="ZoneTexte 20"/>
          <p:cNvSpPr/>
          <p:nvPr/>
        </p:nvSpPr>
        <p:spPr>
          <a:xfrm>
            <a:off x="309960" y="3895200"/>
            <a:ext cx="184320" cy="368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5" name="Espace réservé du pied de page 25"/>
          <p:cNvSpPr txBox="1">
            <a:spLocks noGrp="1"/>
          </p:cNvSpPr>
          <p:nvPr>
            <p:ph type="ftr" sz="quarter" idx="9"/>
          </p:nvPr>
        </p:nvSpPr>
        <p:spPr>
          <a:xfrm>
            <a:off x="11722625" y="6445840"/>
            <a:ext cx="377820" cy="384848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/>
          <a:p>
            <a:pPr lvl="0"/>
            <a:r>
              <a:rPr lang="fr-FR" dirty="0">
                <a:solidFill>
                  <a:srgbClr val="000000"/>
                </a:solidFill>
                <a:latin typeface="Calibri"/>
                <a:cs typeface="Tahoma" pitchFamily="2"/>
              </a:rPr>
              <a:t>7</a:t>
            </a:r>
          </a:p>
        </p:txBody>
      </p:sp>
      <p:sp>
        <p:nvSpPr>
          <p:cNvPr id="17" name="ZoneTexte 33"/>
          <p:cNvSpPr/>
          <p:nvPr/>
        </p:nvSpPr>
        <p:spPr>
          <a:xfrm>
            <a:off x="1898280" y="29520"/>
            <a:ext cx="7843320" cy="3646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sng" strike="noStrike" kern="1200" spc="0">
                <a:ln>
                  <a:noFill/>
                </a:ln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Mangal" pitchFamily="2"/>
              </a:rPr>
              <a:t>Aménagements pédagogiques envisageables : Apprendre des stratégies à l’élève</a:t>
            </a:r>
          </a:p>
        </p:txBody>
      </p:sp>
      <p:sp>
        <p:nvSpPr>
          <p:cNvPr id="18" name="ZoneTexte 4"/>
          <p:cNvSpPr/>
          <p:nvPr/>
        </p:nvSpPr>
        <p:spPr>
          <a:xfrm>
            <a:off x="4407830" y="2852632"/>
            <a:ext cx="3407410" cy="65449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Calibri" pitchFamily="1"/>
                <a:cs typeface="Times New Roman" pitchFamily="18"/>
              </a:rPr>
              <a:t>Amener l’élève à adopter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Calibri" pitchFamily="1"/>
                <a:cs typeface="Times New Roman" pitchFamily="18"/>
              </a:rPr>
              <a:t>une stratégie de </a:t>
            </a:r>
            <a:r>
              <a:rPr lang="fr-FR" sz="1800" b="1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Calibri" pitchFamily="1"/>
                <a:cs typeface="Times New Roman" pitchFamily="18"/>
              </a:rPr>
              <a:t>compensation</a:t>
            </a:r>
            <a:endParaRPr lang="fr-FR" sz="1800" b="1" i="0" u="none" strike="noStrike" kern="1200" spc="0" dirty="0">
              <a:ln>
                <a:noFill/>
              </a:ln>
              <a:solidFill>
                <a:srgbClr val="000000"/>
              </a:solidFill>
              <a:latin typeface="Calibri" pitchFamily="18"/>
              <a:ea typeface="Calibri" pitchFamily="1"/>
              <a:cs typeface="Times New Roman" pitchFamily="18"/>
            </a:endParaRPr>
          </a:p>
        </p:txBody>
      </p:sp>
      <p:sp>
        <p:nvSpPr>
          <p:cNvPr id="19" name="ZoneTexte 21"/>
          <p:cNvSpPr/>
          <p:nvPr/>
        </p:nvSpPr>
        <p:spPr>
          <a:xfrm>
            <a:off x="1279980" y="595453"/>
            <a:ext cx="4649040" cy="57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Rappeler à l’élève qu’il doit répéter dans sa tête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afin de bien mémoriser</a:t>
            </a:r>
          </a:p>
        </p:txBody>
      </p:sp>
      <p:sp>
        <p:nvSpPr>
          <p:cNvPr id="20" name="ZoneTexte 2"/>
          <p:cNvSpPr/>
          <p:nvPr/>
        </p:nvSpPr>
        <p:spPr>
          <a:xfrm>
            <a:off x="475020" y="4399914"/>
            <a:ext cx="2846520" cy="57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Privilégier des livres avec illustrations</a:t>
            </a:r>
          </a:p>
        </p:txBody>
      </p:sp>
      <p:sp>
        <p:nvSpPr>
          <p:cNvPr id="21" name="ZoneTexte 28"/>
          <p:cNvSpPr/>
          <p:nvPr/>
        </p:nvSpPr>
        <p:spPr>
          <a:xfrm>
            <a:off x="9406771" y="2538668"/>
            <a:ext cx="2683295" cy="34133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Mettre en place des </a:t>
            </a:r>
            <a:r>
              <a:rPr lang="fr-FR" sz="16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routines</a:t>
            </a:r>
            <a:endParaRPr lang="fr-FR" sz="1600" b="0" i="0" u="none" strike="noStrike" kern="1200" spc="0" dirty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</p:txBody>
      </p:sp>
      <p:sp>
        <p:nvSpPr>
          <p:cNvPr id="22" name="ZoneTexte 49"/>
          <p:cNvSpPr/>
          <p:nvPr/>
        </p:nvSpPr>
        <p:spPr>
          <a:xfrm flipH="1">
            <a:off x="8787620" y="1516358"/>
            <a:ext cx="3412800" cy="57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Renforcer la mémoire  par des jeux type </a:t>
            </a:r>
            <a:r>
              <a:rPr lang="fr-FR" sz="16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Mémory</a:t>
            </a: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 en petit groupe</a:t>
            </a:r>
          </a:p>
        </p:txBody>
      </p:sp>
      <p:sp>
        <p:nvSpPr>
          <p:cNvPr id="23" name="ZoneTexte 52"/>
          <p:cNvSpPr/>
          <p:nvPr/>
        </p:nvSpPr>
        <p:spPr>
          <a:xfrm>
            <a:off x="5708160" y="755639"/>
            <a:ext cx="1797840" cy="57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Fournir des moyens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 mnémotechniques</a:t>
            </a:r>
          </a:p>
        </p:txBody>
      </p:sp>
      <p:sp>
        <p:nvSpPr>
          <p:cNvPr id="24" name="ZoneTexte 55"/>
          <p:cNvSpPr/>
          <p:nvPr/>
        </p:nvSpPr>
        <p:spPr>
          <a:xfrm>
            <a:off x="4111199" y="4718700"/>
            <a:ext cx="2292840" cy="10637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Permettre l’utilisation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d’aide-mémoire: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tables de multiplications,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Conjugaison…</a:t>
            </a:r>
          </a:p>
        </p:txBody>
      </p:sp>
      <p:sp>
        <p:nvSpPr>
          <p:cNvPr id="25" name="ZoneTexte 26"/>
          <p:cNvSpPr/>
          <p:nvPr/>
        </p:nvSpPr>
        <p:spPr>
          <a:xfrm>
            <a:off x="-21208" y="3007080"/>
            <a:ext cx="3088048" cy="84223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Privilégier le fond (la compétence)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travaillée plutôt que la forme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(production rendue)</a:t>
            </a:r>
          </a:p>
        </p:txBody>
      </p:sp>
      <p:sp>
        <p:nvSpPr>
          <p:cNvPr id="26" name="ZoneTexte 38"/>
          <p:cNvSpPr/>
          <p:nvPr/>
        </p:nvSpPr>
        <p:spPr>
          <a:xfrm>
            <a:off x="9603215" y="3180960"/>
            <a:ext cx="2308320" cy="57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Accepter les schémas et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les réponses non rédigées</a:t>
            </a:r>
          </a:p>
        </p:txBody>
      </p:sp>
      <p:sp>
        <p:nvSpPr>
          <p:cNvPr id="27" name="ZoneTexte 58"/>
          <p:cNvSpPr/>
          <p:nvPr/>
        </p:nvSpPr>
        <p:spPr>
          <a:xfrm>
            <a:off x="180872" y="1408240"/>
            <a:ext cx="3851999" cy="3337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Permettre l’utilisation de l’outil informatique</a:t>
            </a:r>
          </a:p>
        </p:txBody>
      </p:sp>
      <p:sp>
        <p:nvSpPr>
          <p:cNvPr id="30" name="Connecteur droit 29"/>
          <p:cNvSpPr/>
          <p:nvPr/>
        </p:nvSpPr>
        <p:spPr>
          <a:xfrm flipH="1" flipV="1">
            <a:off x="4449392" y="911537"/>
            <a:ext cx="1093348" cy="1718287"/>
          </a:xfrm>
          <a:prstGeom prst="line">
            <a:avLst/>
          </a:prstGeom>
          <a:noFill/>
          <a:ln w="108000">
            <a:solidFill>
              <a:schemeClr val="accent3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1" name="Connecteur droit 30"/>
          <p:cNvSpPr/>
          <p:nvPr/>
        </p:nvSpPr>
        <p:spPr>
          <a:xfrm flipH="1" flipV="1">
            <a:off x="2608892" y="2376000"/>
            <a:ext cx="1351108" cy="631080"/>
          </a:xfrm>
          <a:prstGeom prst="line">
            <a:avLst/>
          </a:prstGeom>
          <a:noFill/>
          <a:ln w="108000">
            <a:solidFill>
              <a:schemeClr val="accent3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2" name="Connecteur droit 31"/>
          <p:cNvSpPr/>
          <p:nvPr/>
        </p:nvSpPr>
        <p:spPr>
          <a:xfrm flipH="1" flipV="1">
            <a:off x="3611880" y="1821420"/>
            <a:ext cx="1188720" cy="914580"/>
          </a:xfrm>
          <a:prstGeom prst="line">
            <a:avLst/>
          </a:prstGeom>
          <a:noFill/>
          <a:ln w="108000">
            <a:solidFill>
              <a:schemeClr val="accent3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3" name="Connecteur droit 32"/>
          <p:cNvSpPr/>
          <p:nvPr/>
        </p:nvSpPr>
        <p:spPr>
          <a:xfrm flipV="1">
            <a:off x="6974639" y="1149840"/>
            <a:ext cx="1286281" cy="1541700"/>
          </a:xfrm>
          <a:prstGeom prst="line">
            <a:avLst/>
          </a:prstGeom>
          <a:noFill/>
          <a:ln w="108000">
            <a:solidFill>
              <a:schemeClr val="accent3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4" name="Connecteur droit 33"/>
          <p:cNvSpPr/>
          <p:nvPr/>
        </p:nvSpPr>
        <p:spPr>
          <a:xfrm flipV="1">
            <a:off x="6171841" y="1267918"/>
            <a:ext cx="435240" cy="1346042"/>
          </a:xfrm>
          <a:prstGeom prst="line">
            <a:avLst/>
          </a:prstGeom>
          <a:noFill/>
          <a:ln w="108000">
            <a:solidFill>
              <a:schemeClr val="accent3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5" name="Connecteur droit 34"/>
          <p:cNvSpPr/>
          <p:nvPr/>
        </p:nvSpPr>
        <p:spPr>
          <a:xfrm flipH="1">
            <a:off x="2495600" y="3311999"/>
            <a:ext cx="1464400" cy="258749"/>
          </a:xfrm>
          <a:prstGeom prst="line">
            <a:avLst/>
          </a:prstGeom>
          <a:noFill/>
          <a:ln w="108000">
            <a:solidFill>
              <a:schemeClr val="accent3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7" name="Connecteur droit 36"/>
          <p:cNvSpPr/>
          <p:nvPr/>
        </p:nvSpPr>
        <p:spPr>
          <a:xfrm flipH="1">
            <a:off x="3384000" y="3671999"/>
            <a:ext cx="1296000" cy="1578601"/>
          </a:xfrm>
          <a:prstGeom prst="line">
            <a:avLst/>
          </a:prstGeom>
          <a:noFill/>
          <a:ln w="108000">
            <a:solidFill>
              <a:schemeClr val="accent3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8" name="Connecteur droit 37"/>
          <p:cNvSpPr/>
          <p:nvPr/>
        </p:nvSpPr>
        <p:spPr>
          <a:xfrm flipH="1">
            <a:off x="2608892" y="3527999"/>
            <a:ext cx="1639108" cy="933299"/>
          </a:xfrm>
          <a:prstGeom prst="line">
            <a:avLst/>
          </a:prstGeom>
          <a:noFill/>
          <a:ln w="108000">
            <a:solidFill>
              <a:schemeClr val="accent3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0" name="Connecteur droit 39"/>
          <p:cNvSpPr/>
          <p:nvPr/>
        </p:nvSpPr>
        <p:spPr>
          <a:xfrm flipH="1">
            <a:off x="4996066" y="3747960"/>
            <a:ext cx="619934" cy="1033560"/>
          </a:xfrm>
          <a:prstGeom prst="line">
            <a:avLst/>
          </a:prstGeom>
          <a:noFill/>
          <a:ln w="108000">
            <a:solidFill>
              <a:schemeClr val="accent3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1" name="Connecteur droit 40"/>
          <p:cNvSpPr/>
          <p:nvPr/>
        </p:nvSpPr>
        <p:spPr>
          <a:xfrm>
            <a:off x="7176120" y="3672000"/>
            <a:ext cx="1032502" cy="973310"/>
          </a:xfrm>
          <a:prstGeom prst="line">
            <a:avLst/>
          </a:prstGeom>
          <a:noFill/>
          <a:ln w="108000">
            <a:solidFill>
              <a:schemeClr val="accent3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2" name="Connecteur droit 41"/>
          <p:cNvSpPr/>
          <p:nvPr/>
        </p:nvSpPr>
        <p:spPr>
          <a:xfrm>
            <a:off x="6348959" y="3739320"/>
            <a:ext cx="1157041" cy="1511280"/>
          </a:xfrm>
          <a:prstGeom prst="line">
            <a:avLst/>
          </a:prstGeom>
          <a:noFill/>
          <a:ln w="108000">
            <a:solidFill>
              <a:schemeClr val="accent3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3" name="Connecteur droit 42"/>
          <p:cNvSpPr/>
          <p:nvPr/>
        </p:nvSpPr>
        <p:spPr>
          <a:xfrm>
            <a:off x="7730639" y="3469499"/>
            <a:ext cx="1872575" cy="202499"/>
          </a:xfrm>
          <a:prstGeom prst="line">
            <a:avLst/>
          </a:prstGeom>
          <a:noFill/>
          <a:ln w="108000">
            <a:solidFill>
              <a:schemeClr val="accent3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4" name="Connecteur droit 43"/>
          <p:cNvSpPr/>
          <p:nvPr/>
        </p:nvSpPr>
        <p:spPr>
          <a:xfrm flipV="1">
            <a:off x="7781040" y="2735999"/>
            <a:ext cx="1627328" cy="215999"/>
          </a:xfrm>
          <a:prstGeom prst="line">
            <a:avLst/>
          </a:prstGeom>
          <a:noFill/>
          <a:ln w="108000">
            <a:solidFill>
              <a:schemeClr val="accent3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5" name="Connecteur droit 44"/>
          <p:cNvSpPr/>
          <p:nvPr/>
        </p:nvSpPr>
        <p:spPr>
          <a:xfrm flipV="1">
            <a:off x="7506001" y="1897920"/>
            <a:ext cx="1281620" cy="928080"/>
          </a:xfrm>
          <a:prstGeom prst="line">
            <a:avLst/>
          </a:prstGeom>
          <a:noFill/>
          <a:ln w="108000">
            <a:solidFill>
              <a:schemeClr val="accent3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6" name="ZoneTexte 25"/>
          <p:cNvSpPr/>
          <p:nvPr/>
        </p:nvSpPr>
        <p:spPr>
          <a:xfrm>
            <a:off x="283050" y="5916817"/>
            <a:ext cx="11345580" cy="88725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0">
            <a:solidFill>
              <a:srgbClr val="0D0D0D"/>
            </a:solidFill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spc="0" dirty="0" smtClean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Autre </a:t>
            </a:r>
            <a:r>
              <a:rPr lang="fr-FR" sz="1800" b="0" i="0" u="none" strike="noStrike" kern="1200" spc="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proposition:_____________________________________________________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spc="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34"/>
          <p:cNvSpPr txBox="1">
            <a:spLocks noGrp="1"/>
          </p:cNvSpPr>
          <p:nvPr>
            <p:ph type="ftr" sz="quarter" idx="9"/>
          </p:nvPr>
        </p:nvSpPr>
        <p:spPr>
          <a:xfrm>
            <a:off x="11626750" y="6364079"/>
            <a:ext cx="461185" cy="384848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/>
          <a:p>
            <a:pPr lvl="0"/>
            <a:r>
              <a:rPr lang="fr-FR">
                <a:solidFill>
                  <a:srgbClr val="000000"/>
                </a:solidFill>
                <a:latin typeface="Calibri"/>
                <a:cs typeface="Tahoma" pitchFamily="2"/>
              </a:rPr>
              <a:t>8</a:t>
            </a:r>
          </a:p>
        </p:txBody>
      </p:sp>
      <p:sp>
        <p:nvSpPr>
          <p:cNvPr id="3" name="Rectangle 1"/>
          <p:cNvSpPr/>
          <p:nvPr/>
        </p:nvSpPr>
        <p:spPr>
          <a:xfrm>
            <a:off x="4128840" y="3233880"/>
            <a:ext cx="4521960" cy="3646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Calibri" pitchFamily="1"/>
                <a:cs typeface="Times New Roman" pitchFamily="18"/>
              </a:rPr>
              <a:t> Aider à l’apprentissage des leçons</a:t>
            </a:r>
          </a:p>
        </p:txBody>
      </p:sp>
      <p:sp>
        <p:nvSpPr>
          <p:cNvPr id="4" name="Rectangle 2"/>
          <p:cNvSpPr/>
          <p:nvPr/>
        </p:nvSpPr>
        <p:spPr>
          <a:xfrm flipH="1">
            <a:off x="8177760" y="5298120"/>
            <a:ext cx="4038479" cy="368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3"/>
          <p:cNvSpPr/>
          <p:nvPr/>
        </p:nvSpPr>
        <p:spPr>
          <a:xfrm>
            <a:off x="258779" y="800507"/>
            <a:ext cx="2903400" cy="820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Calibri" pitchFamily="1"/>
                <a:cs typeface="Times New Roman" pitchFamily="18"/>
              </a:rPr>
              <a:t>Faire des liens entre ses connaissances puis l’entraîner à faire des liens</a:t>
            </a:r>
          </a:p>
        </p:txBody>
      </p:sp>
      <p:sp>
        <p:nvSpPr>
          <p:cNvPr id="6" name="Rectangle 4"/>
          <p:cNvSpPr/>
          <p:nvPr/>
        </p:nvSpPr>
        <p:spPr>
          <a:xfrm>
            <a:off x="864000" y="3832919"/>
            <a:ext cx="2786400" cy="368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7" name="Ellipse 7"/>
          <p:cNvSpPr/>
          <p:nvPr/>
        </p:nvSpPr>
        <p:spPr>
          <a:xfrm>
            <a:off x="4248000" y="2849760"/>
            <a:ext cx="4320000" cy="125748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noFill/>
          <a:ln w="76320">
            <a:solidFill>
              <a:schemeClr val="accent4">
                <a:lumMod val="60000"/>
                <a:lumOff val="40000"/>
              </a:schemeClr>
            </a:solidFill>
            <a:prstDash val="solid"/>
            <a:miter/>
          </a:ln>
        </p:spPr>
        <p:txBody>
          <a:bodyPr vert="horz" wrap="square" lIns="121680" tIns="76680" rIns="121680" bIns="7668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8" name="ZoneTexte 21"/>
          <p:cNvSpPr/>
          <p:nvPr/>
        </p:nvSpPr>
        <p:spPr>
          <a:xfrm>
            <a:off x="8901360" y="1296720"/>
            <a:ext cx="3280320" cy="362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9" name="ZoneTexte 31"/>
          <p:cNvSpPr/>
          <p:nvPr/>
        </p:nvSpPr>
        <p:spPr>
          <a:xfrm>
            <a:off x="9830160" y="2988000"/>
            <a:ext cx="2386079" cy="10637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Mangal" pitchFamily="2"/>
              </a:rPr>
              <a:t>Sensibiliser la famille à l’importance de l’utilisation de cartes mentales</a:t>
            </a:r>
          </a:p>
        </p:txBody>
      </p:sp>
      <p:sp>
        <p:nvSpPr>
          <p:cNvPr id="10" name="ZoneTexte 19"/>
          <p:cNvSpPr/>
          <p:nvPr/>
        </p:nvSpPr>
        <p:spPr>
          <a:xfrm>
            <a:off x="9407160" y="4384800"/>
            <a:ext cx="2774520" cy="820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>
                <a:ln>
                  <a:noFill/>
                </a:ln>
                <a:latin typeface="Calibri" pitchFamily="34"/>
                <a:ea typeface="Microsoft YaHei" pitchFamily="2"/>
                <a:cs typeface="Mangal" pitchFamily="2"/>
              </a:rPr>
              <a:t>Lui apprendre à surligner ou souligner les informations importantes, faire des fiches</a:t>
            </a:r>
          </a:p>
        </p:txBody>
      </p:sp>
      <p:sp>
        <p:nvSpPr>
          <p:cNvPr id="11" name="ZoneTexte 8"/>
          <p:cNvSpPr/>
          <p:nvPr/>
        </p:nvSpPr>
        <p:spPr>
          <a:xfrm>
            <a:off x="8946720" y="765000"/>
            <a:ext cx="3269520" cy="57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>
                <a:ln>
                  <a:noFill/>
                </a:ln>
                <a:latin typeface="Calibri" pitchFamily="34"/>
                <a:ea typeface="Microsoft YaHei" pitchFamily="2"/>
                <a:cs typeface="Mangal" pitchFamily="2"/>
              </a:rPr>
              <a:t>Proposer des traces écrites sous forme de carte mentale</a:t>
            </a:r>
          </a:p>
        </p:txBody>
      </p:sp>
      <p:sp>
        <p:nvSpPr>
          <p:cNvPr id="12" name="ZoneTexte 18"/>
          <p:cNvSpPr/>
          <p:nvPr/>
        </p:nvSpPr>
        <p:spPr>
          <a:xfrm>
            <a:off x="9296640" y="1764720"/>
            <a:ext cx="2817360" cy="57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>
                <a:ln>
                  <a:noFill/>
                </a:ln>
                <a:latin typeface="Calibri" pitchFamily="34"/>
                <a:ea typeface="Microsoft YaHei" pitchFamily="2"/>
                <a:cs typeface="Mangal" pitchFamily="2"/>
              </a:rPr>
              <a:t>Lui apprendre à créer lui-même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>
                <a:ln>
                  <a:noFill/>
                </a:ln>
                <a:latin typeface="Calibri" pitchFamily="34"/>
                <a:ea typeface="Microsoft YaHei" pitchFamily="2"/>
                <a:cs typeface="Mangal" pitchFamily="2"/>
              </a:rPr>
              <a:t>ses propres cartes mentales</a:t>
            </a:r>
          </a:p>
        </p:txBody>
      </p:sp>
      <p:sp>
        <p:nvSpPr>
          <p:cNvPr id="13" name="ZoneTexte 26"/>
          <p:cNvSpPr/>
          <p:nvPr/>
        </p:nvSpPr>
        <p:spPr>
          <a:xfrm>
            <a:off x="5566680" y="1007999"/>
            <a:ext cx="3290759" cy="57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latin typeface="Calibri" pitchFamily="34"/>
                <a:ea typeface="Microsoft YaHei" pitchFamily="2"/>
                <a:cs typeface="Mangal" pitchFamily="2"/>
              </a:rPr>
              <a:t>S’assurer que l’enfant a bien noté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latin typeface="Calibri" pitchFamily="34"/>
                <a:ea typeface="Microsoft YaHei" pitchFamily="2"/>
                <a:cs typeface="Mangal" pitchFamily="2"/>
              </a:rPr>
              <a:t>l’ensemble des leçons à faire</a:t>
            </a:r>
          </a:p>
        </p:txBody>
      </p:sp>
      <p:sp>
        <p:nvSpPr>
          <p:cNvPr id="14" name="ZoneTexte 30"/>
          <p:cNvSpPr/>
          <p:nvPr/>
        </p:nvSpPr>
        <p:spPr>
          <a:xfrm>
            <a:off x="254004" y="5834633"/>
            <a:ext cx="11424600" cy="93630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0">
            <a:solidFill>
              <a:srgbClr val="0D0D0D"/>
            </a:solidFill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spc="0" dirty="0" smtClean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dirty="0">
                <a:latin typeface="Arial" pitchFamily="18"/>
                <a:ea typeface="Microsoft YaHei" pitchFamily="2"/>
                <a:cs typeface="Mangal" pitchFamily="2"/>
              </a:rPr>
              <a:t>Autre proposition</a:t>
            </a: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: site sur </a:t>
            </a:r>
            <a:r>
              <a:rPr lang="fr-FR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you</a:t>
            </a: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 tube: « Apprendre à apprendre »  école </a:t>
            </a:r>
            <a:r>
              <a:rPr lang="fr-FR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Joliot</a:t>
            </a: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 </a:t>
            </a:r>
            <a:r>
              <a:rPr lang="fr-FR" sz="18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Curie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</p:txBody>
      </p:sp>
      <p:sp>
        <p:nvSpPr>
          <p:cNvPr id="15" name="ZoneTexte 32"/>
          <p:cNvSpPr/>
          <p:nvPr/>
        </p:nvSpPr>
        <p:spPr>
          <a:xfrm>
            <a:off x="3523679" y="85320"/>
            <a:ext cx="7201800" cy="3646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sng" strike="noStrike" kern="1200" spc="0">
                <a:ln>
                  <a:noFill/>
                </a:ln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Mangal" pitchFamily="2"/>
              </a:rPr>
              <a:t>Aménagements pédagogiques envisageables : lui apprendre à synthétiser</a:t>
            </a:r>
          </a:p>
        </p:txBody>
      </p:sp>
      <p:sp>
        <p:nvSpPr>
          <p:cNvPr id="16" name="ZoneTexte 43"/>
          <p:cNvSpPr/>
          <p:nvPr/>
        </p:nvSpPr>
        <p:spPr>
          <a:xfrm>
            <a:off x="3407800" y="649938"/>
            <a:ext cx="2282760" cy="57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Associer des images aux textes</a:t>
            </a:r>
          </a:p>
        </p:txBody>
      </p:sp>
      <p:sp>
        <p:nvSpPr>
          <p:cNvPr id="17" name="ZoneTexte 47"/>
          <p:cNvSpPr/>
          <p:nvPr/>
        </p:nvSpPr>
        <p:spPr>
          <a:xfrm>
            <a:off x="285161" y="3168000"/>
            <a:ext cx="2422080" cy="820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Lui demander d’épeler les mots pour les mémoriser orthographiquement</a:t>
            </a:r>
          </a:p>
        </p:txBody>
      </p:sp>
      <p:sp>
        <p:nvSpPr>
          <p:cNvPr id="18" name="ZoneTexte 52"/>
          <p:cNvSpPr/>
          <p:nvPr/>
        </p:nvSpPr>
        <p:spPr>
          <a:xfrm>
            <a:off x="393840" y="2144339"/>
            <a:ext cx="2434680" cy="57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Le questionner et l’amener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à s’</a:t>
            </a:r>
            <a:r>
              <a:rPr lang="fr-FR" sz="16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auto-contrôler</a:t>
            </a:r>
            <a:endParaRPr lang="fr-FR" sz="1600" b="0" i="0" u="none" strike="noStrike" kern="1200" spc="0" dirty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</p:txBody>
      </p:sp>
      <p:sp>
        <p:nvSpPr>
          <p:cNvPr id="19" name="ZoneTexte 56"/>
          <p:cNvSpPr/>
          <p:nvPr/>
        </p:nvSpPr>
        <p:spPr>
          <a:xfrm>
            <a:off x="6499074" y="5194079"/>
            <a:ext cx="2543039" cy="57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Favoriser un environnement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propice aux apprentissages</a:t>
            </a:r>
          </a:p>
        </p:txBody>
      </p:sp>
      <p:sp>
        <p:nvSpPr>
          <p:cNvPr id="20" name="ZoneTexte 67"/>
          <p:cNvSpPr/>
          <p:nvPr/>
        </p:nvSpPr>
        <p:spPr>
          <a:xfrm>
            <a:off x="342360" y="4429620"/>
            <a:ext cx="2537640" cy="11257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L</a:t>
            </a: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’inciter à s’enregistrer et réécouter plusieurs fois dans la semaine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</p:txBody>
      </p:sp>
      <p:sp>
        <p:nvSpPr>
          <p:cNvPr id="21" name="ZoneTexte 71"/>
          <p:cNvSpPr/>
          <p:nvPr/>
        </p:nvSpPr>
        <p:spPr>
          <a:xfrm>
            <a:off x="2877480" y="5006160"/>
            <a:ext cx="2689200" cy="57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L’élève doit anticiper :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savoir ce que l’on attend de lui</a:t>
            </a:r>
          </a:p>
        </p:txBody>
      </p:sp>
      <p:sp>
        <p:nvSpPr>
          <p:cNvPr id="22" name="Connecteur droit 21"/>
          <p:cNvSpPr/>
          <p:nvPr/>
        </p:nvSpPr>
        <p:spPr>
          <a:xfrm>
            <a:off x="8573040" y="3456000"/>
            <a:ext cx="1257120" cy="0"/>
          </a:xfrm>
          <a:prstGeom prst="line">
            <a:avLst/>
          </a:prstGeom>
          <a:noFill/>
          <a:ln w="108000">
            <a:solidFill>
              <a:schemeClr val="accent4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3" name="Connecteur droit 22"/>
          <p:cNvSpPr/>
          <p:nvPr/>
        </p:nvSpPr>
        <p:spPr>
          <a:xfrm flipV="1">
            <a:off x="8280000" y="2341800"/>
            <a:ext cx="1016640" cy="826200"/>
          </a:xfrm>
          <a:prstGeom prst="line">
            <a:avLst/>
          </a:prstGeom>
          <a:noFill/>
          <a:ln w="108000">
            <a:solidFill>
              <a:schemeClr val="accent4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4" name="Connecteur droit 23"/>
          <p:cNvSpPr/>
          <p:nvPr/>
        </p:nvSpPr>
        <p:spPr>
          <a:xfrm flipV="1">
            <a:off x="7608169" y="1296718"/>
            <a:ext cx="1338552" cy="1691279"/>
          </a:xfrm>
          <a:prstGeom prst="line">
            <a:avLst/>
          </a:prstGeom>
          <a:noFill/>
          <a:ln w="108000">
            <a:solidFill>
              <a:schemeClr val="accent4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5" name="Connecteur droit 24"/>
          <p:cNvSpPr/>
          <p:nvPr/>
        </p:nvSpPr>
        <p:spPr>
          <a:xfrm flipV="1">
            <a:off x="6552000" y="1529584"/>
            <a:ext cx="362976" cy="1320175"/>
          </a:xfrm>
          <a:prstGeom prst="line">
            <a:avLst/>
          </a:prstGeom>
          <a:noFill/>
          <a:ln w="108000">
            <a:solidFill>
              <a:schemeClr val="accent4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6" name="Connecteur droit 25"/>
          <p:cNvSpPr/>
          <p:nvPr/>
        </p:nvSpPr>
        <p:spPr>
          <a:xfrm flipH="1" flipV="1">
            <a:off x="4751994" y="1053535"/>
            <a:ext cx="720006" cy="1832583"/>
          </a:xfrm>
          <a:prstGeom prst="line">
            <a:avLst/>
          </a:prstGeom>
          <a:noFill/>
          <a:ln w="108000">
            <a:solidFill>
              <a:schemeClr val="accent4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7" name="Connecteur droit 26"/>
          <p:cNvSpPr/>
          <p:nvPr/>
        </p:nvSpPr>
        <p:spPr>
          <a:xfrm flipH="1" flipV="1">
            <a:off x="2877480" y="1390086"/>
            <a:ext cx="1923474" cy="1689840"/>
          </a:xfrm>
          <a:prstGeom prst="line">
            <a:avLst/>
          </a:prstGeom>
          <a:noFill/>
          <a:ln w="108000">
            <a:solidFill>
              <a:schemeClr val="accent4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8" name="Connecteur droit 27"/>
          <p:cNvSpPr/>
          <p:nvPr/>
        </p:nvSpPr>
        <p:spPr>
          <a:xfrm flipH="1" flipV="1">
            <a:off x="2495600" y="2432879"/>
            <a:ext cx="1824400" cy="906481"/>
          </a:xfrm>
          <a:prstGeom prst="line">
            <a:avLst/>
          </a:prstGeom>
          <a:noFill/>
          <a:ln w="108000">
            <a:solidFill>
              <a:schemeClr val="accent4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9" name="Connecteur droit 28"/>
          <p:cNvSpPr/>
          <p:nvPr/>
        </p:nvSpPr>
        <p:spPr>
          <a:xfrm flipH="1">
            <a:off x="2495600" y="3641558"/>
            <a:ext cx="1824400" cy="102442"/>
          </a:xfrm>
          <a:prstGeom prst="line">
            <a:avLst/>
          </a:prstGeom>
          <a:noFill/>
          <a:ln w="108000">
            <a:solidFill>
              <a:schemeClr val="accent4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0" name="Connecteur droit 29"/>
          <p:cNvSpPr/>
          <p:nvPr/>
        </p:nvSpPr>
        <p:spPr>
          <a:xfrm flipH="1">
            <a:off x="2828519" y="3832919"/>
            <a:ext cx="1779480" cy="817739"/>
          </a:xfrm>
          <a:prstGeom prst="line">
            <a:avLst/>
          </a:prstGeom>
          <a:noFill/>
          <a:ln w="108000">
            <a:solidFill>
              <a:schemeClr val="accent4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1" name="Connecteur droit 30"/>
          <p:cNvSpPr/>
          <p:nvPr/>
        </p:nvSpPr>
        <p:spPr>
          <a:xfrm flipH="1">
            <a:off x="4752000" y="4076091"/>
            <a:ext cx="720001" cy="1118160"/>
          </a:xfrm>
          <a:prstGeom prst="line">
            <a:avLst/>
          </a:prstGeom>
          <a:noFill/>
          <a:ln w="108000">
            <a:solidFill>
              <a:schemeClr val="accent4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2" name="Connecteur droit 31"/>
          <p:cNvSpPr/>
          <p:nvPr/>
        </p:nvSpPr>
        <p:spPr>
          <a:xfrm>
            <a:off x="6552000" y="4107239"/>
            <a:ext cx="572579" cy="1098001"/>
          </a:xfrm>
          <a:prstGeom prst="line">
            <a:avLst/>
          </a:prstGeom>
          <a:noFill/>
          <a:ln w="108000">
            <a:solidFill>
              <a:schemeClr val="accent4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3" name="Connecteur droit 32"/>
          <p:cNvSpPr/>
          <p:nvPr/>
        </p:nvSpPr>
        <p:spPr>
          <a:xfrm>
            <a:off x="8083028" y="3868110"/>
            <a:ext cx="1324132" cy="1033379"/>
          </a:xfrm>
          <a:prstGeom prst="line">
            <a:avLst/>
          </a:prstGeom>
          <a:noFill/>
          <a:ln w="108000">
            <a:solidFill>
              <a:schemeClr val="accent4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76880" y="3013200"/>
            <a:ext cx="4807800" cy="3646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sng" strike="noStrike" kern="1200" spc="0">
                <a:ln>
                  <a:noFill/>
                </a:ln>
                <a:solidFill>
                  <a:srgbClr val="000000"/>
                </a:solidFill>
                <a:uFillTx/>
                <a:latin typeface="Arial" pitchFamily="18"/>
                <a:ea typeface="Calibri" pitchFamily="1"/>
                <a:cs typeface="Times New Roman" pitchFamily="18"/>
              </a:rPr>
              <a:t> </a:t>
            </a:r>
          </a:p>
        </p:txBody>
      </p:sp>
      <p:sp>
        <p:nvSpPr>
          <p:cNvPr id="3" name="Rectangle 2"/>
          <p:cNvSpPr/>
          <p:nvPr/>
        </p:nvSpPr>
        <p:spPr>
          <a:xfrm rot="10800000" flipH="1" flipV="1">
            <a:off x="5681879" y="5020201"/>
            <a:ext cx="3233520" cy="3646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51920" y="754559"/>
            <a:ext cx="4263120" cy="352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9240" y="3020400"/>
            <a:ext cx="2337480" cy="352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7" name="Rectangle 6"/>
          <p:cNvSpPr/>
          <p:nvPr/>
        </p:nvSpPr>
        <p:spPr>
          <a:xfrm flipH="1">
            <a:off x="8934480" y="2929515"/>
            <a:ext cx="2939040" cy="8542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7000"/>
              </a:lnSpc>
              <a:spcBef>
                <a:spcPts val="0"/>
              </a:spcBef>
              <a:spcAft>
                <a:spcPts val="799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latin typeface="Calibri" pitchFamily="34"/>
                <a:ea typeface="Microsoft YaHei" pitchFamily="2"/>
                <a:cs typeface="Mangal" pitchFamily="2"/>
              </a:rPr>
              <a:t>L’aider à acquérir plus d’autonomie et de confiance en lui</a:t>
            </a:r>
          </a:p>
        </p:txBody>
      </p:sp>
      <p:sp>
        <p:nvSpPr>
          <p:cNvPr id="8" name="Ellipse 7"/>
          <p:cNvSpPr/>
          <p:nvPr/>
        </p:nvSpPr>
        <p:spPr>
          <a:xfrm>
            <a:off x="4771080" y="2608920"/>
            <a:ext cx="2860920" cy="126648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noFill/>
          <a:ln w="76320">
            <a:solidFill>
              <a:schemeClr val="accent2">
                <a:lumMod val="60000"/>
                <a:lumOff val="40000"/>
              </a:schemeClr>
            </a:solidFill>
            <a:prstDash val="solid"/>
            <a:miter/>
          </a:ln>
        </p:spPr>
        <p:txBody>
          <a:bodyPr vert="horz" wrap="square" lIns="121680" tIns="76680" rIns="121680" bIns="7668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9" name="ZoneTexte 17"/>
          <p:cNvSpPr/>
          <p:nvPr/>
        </p:nvSpPr>
        <p:spPr>
          <a:xfrm>
            <a:off x="8421840" y="1707840"/>
            <a:ext cx="3634200" cy="370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0" name="ZoneTexte 8"/>
          <p:cNvSpPr/>
          <p:nvPr/>
        </p:nvSpPr>
        <p:spPr>
          <a:xfrm>
            <a:off x="103456" y="4134670"/>
            <a:ext cx="3252960" cy="134314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Mangal" pitchFamily="2"/>
              </a:rPr>
              <a:t>Lui montrer que ses efforts seront payants, l’intérêt de faire des efforts. Rappeler la finalité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Mangal" pitchFamily="2"/>
              </a:rPr>
              <a:t>de l’effort exigé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600" b="0" i="0" u="none" strike="noStrike" kern="1200" spc="0" dirty="0">
              <a:ln>
                <a:noFill/>
              </a:ln>
              <a:solidFill>
                <a:srgbClr val="000000"/>
              </a:solidFill>
              <a:latin typeface="Calibri" pitchFamily="34"/>
              <a:ea typeface="Microsoft YaHei" pitchFamily="2"/>
              <a:cs typeface="Mangal" pitchFamily="2"/>
            </a:endParaRPr>
          </a:p>
        </p:txBody>
      </p:sp>
      <p:sp>
        <p:nvSpPr>
          <p:cNvPr id="11" name="ZoneTexte 16"/>
          <p:cNvSpPr/>
          <p:nvPr/>
        </p:nvSpPr>
        <p:spPr>
          <a:xfrm>
            <a:off x="289440" y="570600"/>
            <a:ext cx="201240" cy="3466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2" name="ZoneTexte 14"/>
          <p:cNvSpPr/>
          <p:nvPr/>
        </p:nvSpPr>
        <p:spPr>
          <a:xfrm>
            <a:off x="8776080" y="4434480"/>
            <a:ext cx="3385800" cy="3466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3" name="Espace réservé du pied de page 10"/>
          <p:cNvSpPr txBox="1">
            <a:spLocks noGrp="1"/>
          </p:cNvSpPr>
          <p:nvPr>
            <p:ph type="ftr" sz="quarter" idx="9"/>
          </p:nvPr>
        </p:nvSpPr>
        <p:spPr>
          <a:xfrm>
            <a:off x="11768760" y="6393600"/>
            <a:ext cx="325438" cy="31284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/>
          <a:p>
            <a:pPr lvl="0"/>
            <a:r>
              <a:rPr lang="fr-FR" dirty="0">
                <a:solidFill>
                  <a:srgbClr val="000000"/>
                </a:solidFill>
                <a:latin typeface="Calibri"/>
                <a:cs typeface="Tahoma" pitchFamily="2"/>
              </a:rPr>
              <a:t>9</a:t>
            </a:r>
          </a:p>
        </p:txBody>
      </p:sp>
      <p:sp>
        <p:nvSpPr>
          <p:cNvPr id="14" name="ZoneTexte 26"/>
          <p:cNvSpPr/>
          <p:nvPr/>
        </p:nvSpPr>
        <p:spPr>
          <a:xfrm>
            <a:off x="289440" y="5810994"/>
            <a:ext cx="11424600" cy="93630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0">
            <a:solidFill>
              <a:srgbClr val="0D0D0D"/>
            </a:solidFill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spc="0" dirty="0" smtClean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dirty="0">
                <a:latin typeface="Arial" pitchFamily="18"/>
                <a:ea typeface="Microsoft YaHei" pitchFamily="2"/>
                <a:cs typeface="Mangal" pitchFamily="2"/>
              </a:rPr>
              <a:t>Autre proposition</a:t>
            </a: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:  </a:t>
            </a: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  <a:hlinkClick r:id="rId3"/>
              </a:rPr>
              <a:t>http://</a:t>
            </a:r>
            <a:r>
              <a:rPr lang="fr-FR" sz="18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  <a:hlinkClick r:id="rId3"/>
              </a:rPr>
              <a:t>ecolepositive.fr/8-astuces-motiver-eleves-89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  <a:hlinkClick r:id="rId3"/>
            </a:endParaRPr>
          </a:p>
        </p:txBody>
      </p:sp>
      <p:sp>
        <p:nvSpPr>
          <p:cNvPr id="15" name="ZoneTexte 27"/>
          <p:cNvSpPr/>
          <p:nvPr/>
        </p:nvSpPr>
        <p:spPr>
          <a:xfrm>
            <a:off x="2021759" y="-2520"/>
            <a:ext cx="7719840" cy="913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sng" strike="noStrike" kern="1200" spc="0">
                <a:ln>
                  <a:noFill/>
                </a:ln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Mangal" pitchFamily="2"/>
              </a:rPr>
              <a:t>Faire un effort consiste à vaincre une résistance,</a:t>
            </a: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sng" strike="noStrike" kern="1200" spc="0">
                <a:ln>
                  <a:noFill/>
                </a:ln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Mangal" pitchFamily="2"/>
              </a:rPr>
              <a:t>extérieure ou intérieure, pour résoudre une difficulté ou parvenir à un objectif.</a:t>
            </a: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sng" strike="noStrike" kern="1200" spc="0">
                <a:ln>
                  <a:noFill/>
                </a:ln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Mangal" pitchFamily="2"/>
              </a:rPr>
              <a:t>Une fois cet obstacle franchi, l’enfant se sent fier.</a:t>
            </a:r>
          </a:p>
        </p:txBody>
      </p:sp>
      <p:sp>
        <p:nvSpPr>
          <p:cNvPr id="16" name="ZoneTexte 21"/>
          <p:cNvSpPr/>
          <p:nvPr/>
        </p:nvSpPr>
        <p:spPr>
          <a:xfrm>
            <a:off x="4822920" y="3017880"/>
            <a:ext cx="3892680" cy="3646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7" name="ZoneTexte 25"/>
          <p:cNvSpPr/>
          <p:nvPr/>
        </p:nvSpPr>
        <p:spPr>
          <a:xfrm>
            <a:off x="6695129" y="1106999"/>
            <a:ext cx="5446001" cy="62314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I</a:t>
            </a: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nciter l’enfant à parler, à s’exprimer même s’il se trompe et valoriser le moindre effort et tout progrès de l </a:t>
            </a:r>
            <a:r>
              <a:rPr lang="fr-FR" sz="16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’enfant</a:t>
            </a:r>
            <a:endParaRPr lang="fr-FR" sz="1600" b="0" i="0" u="none" strike="noStrike" kern="1200" spc="0" dirty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</p:txBody>
      </p:sp>
      <p:sp>
        <p:nvSpPr>
          <p:cNvPr id="18" name="Rectangle 28"/>
          <p:cNvSpPr/>
          <p:nvPr/>
        </p:nvSpPr>
        <p:spPr>
          <a:xfrm rot="10800000" flipV="1">
            <a:off x="5521597" y="5202541"/>
            <a:ext cx="5419560" cy="59178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2"/>
                <a:cs typeface="Mangal" pitchFamily="2"/>
              </a:rPr>
              <a:t>Amener l’enfant à tolérer des contraintes adaptées à son âge et en y incluant une notion de plaisir</a:t>
            </a:r>
          </a:p>
        </p:txBody>
      </p:sp>
      <p:sp>
        <p:nvSpPr>
          <p:cNvPr id="19" name="ZoneTexte 36"/>
          <p:cNvSpPr/>
          <p:nvPr/>
        </p:nvSpPr>
        <p:spPr>
          <a:xfrm>
            <a:off x="8421840" y="4123183"/>
            <a:ext cx="4024440" cy="8513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I</a:t>
            </a: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l est important d’apprendre à l’enfant à analyser pourquoi ses efforts n’ont pas été couronnés de succès. </a:t>
            </a:r>
          </a:p>
        </p:txBody>
      </p:sp>
      <p:sp>
        <p:nvSpPr>
          <p:cNvPr id="20" name="ZoneTexte 37"/>
          <p:cNvSpPr/>
          <p:nvPr/>
        </p:nvSpPr>
        <p:spPr>
          <a:xfrm>
            <a:off x="1070065" y="2144215"/>
            <a:ext cx="2256291" cy="59178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Mettre en place un tableau de motivation</a:t>
            </a:r>
          </a:p>
        </p:txBody>
      </p:sp>
      <p:sp>
        <p:nvSpPr>
          <p:cNvPr id="21" name="ZoneTexte 40"/>
          <p:cNvSpPr/>
          <p:nvPr/>
        </p:nvSpPr>
        <p:spPr>
          <a:xfrm>
            <a:off x="8231377" y="1892880"/>
            <a:ext cx="4050581" cy="59178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Axer les efforts vers le dépassement de soi,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le progrès continu et non sur la performance</a:t>
            </a:r>
          </a:p>
        </p:txBody>
      </p:sp>
      <p:sp>
        <p:nvSpPr>
          <p:cNvPr id="22" name="ZoneTexte 38"/>
          <p:cNvSpPr/>
          <p:nvPr/>
        </p:nvSpPr>
        <p:spPr>
          <a:xfrm>
            <a:off x="133516" y="2836213"/>
            <a:ext cx="3192840" cy="109269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Donner un retour bienveillant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rapide, précis et opérationnel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( sur la tâche, l’écart à la réussite,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les stratégies)</a:t>
            </a:r>
          </a:p>
        </p:txBody>
      </p:sp>
      <p:sp>
        <p:nvSpPr>
          <p:cNvPr id="23" name="ZoneTexte 52"/>
          <p:cNvSpPr/>
          <p:nvPr/>
        </p:nvSpPr>
        <p:spPr>
          <a:xfrm>
            <a:off x="1901348" y="1171506"/>
            <a:ext cx="4155112" cy="84223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Montrer à l’élève et faire savoir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à l’élève que l’on </a:t>
            </a:r>
            <a:r>
              <a:rPr lang="fr-FR" sz="16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comprend ses </a:t>
            </a: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difficultés et que l’on est à ses côtés</a:t>
            </a:r>
          </a:p>
        </p:txBody>
      </p:sp>
      <p:sp>
        <p:nvSpPr>
          <p:cNvPr id="24" name="ZoneTexte 62"/>
          <p:cNvSpPr/>
          <p:nvPr/>
        </p:nvSpPr>
        <p:spPr>
          <a:xfrm>
            <a:off x="3020821" y="4949921"/>
            <a:ext cx="2629440" cy="34133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Eviter les situations d’échec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5109911" y="3059999"/>
            <a:ext cx="2306159" cy="5126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Encourager les efforts</a:t>
            </a:r>
            <a:endParaRPr lang="fr-FR" sz="1800" b="1" i="0" u="none" strike="noStrike" kern="1200" spc="0" dirty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</p:txBody>
      </p:sp>
      <p:sp>
        <p:nvSpPr>
          <p:cNvPr id="26" name="Connecteur droit 25"/>
          <p:cNvSpPr/>
          <p:nvPr/>
        </p:nvSpPr>
        <p:spPr>
          <a:xfrm>
            <a:off x="7104111" y="3744536"/>
            <a:ext cx="1371817" cy="726478"/>
          </a:xfrm>
          <a:prstGeom prst="line">
            <a:avLst/>
          </a:prstGeom>
          <a:noFill/>
          <a:ln w="108000">
            <a:solidFill>
              <a:schemeClr val="accent2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7" name="Connecteur droit 26"/>
          <p:cNvSpPr/>
          <p:nvPr/>
        </p:nvSpPr>
        <p:spPr>
          <a:xfrm flipV="1">
            <a:off x="7632000" y="3316318"/>
            <a:ext cx="1283040" cy="1"/>
          </a:xfrm>
          <a:prstGeom prst="line">
            <a:avLst/>
          </a:prstGeom>
          <a:noFill/>
          <a:ln w="108000">
            <a:solidFill>
              <a:schemeClr val="accent2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8" name="Connecteur droit 27"/>
          <p:cNvSpPr/>
          <p:nvPr/>
        </p:nvSpPr>
        <p:spPr>
          <a:xfrm flipV="1">
            <a:off x="7272000" y="2188772"/>
            <a:ext cx="959377" cy="619228"/>
          </a:xfrm>
          <a:prstGeom prst="line">
            <a:avLst/>
          </a:prstGeom>
          <a:noFill/>
          <a:ln w="108000">
            <a:solidFill>
              <a:schemeClr val="accent2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9" name="Connecteur droit 28"/>
          <p:cNvSpPr/>
          <p:nvPr/>
        </p:nvSpPr>
        <p:spPr>
          <a:xfrm flipV="1">
            <a:off x="6128505" y="1418569"/>
            <a:ext cx="566623" cy="1190351"/>
          </a:xfrm>
          <a:prstGeom prst="line">
            <a:avLst/>
          </a:prstGeom>
          <a:noFill/>
          <a:ln w="108000">
            <a:solidFill>
              <a:schemeClr val="accent2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0" name="Connecteur droit 29"/>
          <p:cNvSpPr/>
          <p:nvPr/>
        </p:nvSpPr>
        <p:spPr>
          <a:xfrm flipH="1" flipV="1">
            <a:off x="4363917" y="1730140"/>
            <a:ext cx="964081" cy="1005860"/>
          </a:xfrm>
          <a:prstGeom prst="line">
            <a:avLst/>
          </a:prstGeom>
          <a:noFill/>
          <a:ln w="108000">
            <a:solidFill>
              <a:schemeClr val="accent2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1" name="Connecteur droit 30"/>
          <p:cNvSpPr/>
          <p:nvPr/>
        </p:nvSpPr>
        <p:spPr>
          <a:xfrm flipH="1" flipV="1">
            <a:off x="3151512" y="2470072"/>
            <a:ext cx="1694446" cy="547807"/>
          </a:xfrm>
          <a:prstGeom prst="line">
            <a:avLst/>
          </a:prstGeom>
          <a:noFill/>
          <a:ln w="108000">
            <a:solidFill>
              <a:schemeClr val="accent2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2" name="Connecteur droit 31"/>
          <p:cNvSpPr/>
          <p:nvPr/>
        </p:nvSpPr>
        <p:spPr>
          <a:xfrm flipH="1">
            <a:off x="3064290" y="3356654"/>
            <a:ext cx="1706790" cy="54345"/>
          </a:xfrm>
          <a:prstGeom prst="line">
            <a:avLst/>
          </a:prstGeom>
          <a:noFill/>
          <a:ln w="108000">
            <a:solidFill>
              <a:schemeClr val="accent2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3" name="Connecteur droit 32"/>
          <p:cNvSpPr/>
          <p:nvPr/>
        </p:nvSpPr>
        <p:spPr>
          <a:xfrm flipH="1">
            <a:off x="3215680" y="3572640"/>
            <a:ext cx="1776800" cy="773100"/>
          </a:xfrm>
          <a:prstGeom prst="line">
            <a:avLst/>
          </a:prstGeom>
          <a:noFill/>
          <a:ln w="108000">
            <a:solidFill>
              <a:schemeClr val="accent2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4" name="Connecteur droit 33"/>
          <p:cNvSpPr/>
          <p:nvPr/>
        </p:nvSpPr>
        <p:spPr>
          <a:xfrm flipH="1">
            <a:off x="4845958" y="3743999"/>
            <a:ext cx="554042" cy="1205922"/>
          </a:xfrm>
          <a:prstGeom prst="line">
            <a:avLst/>
          </a:prstGeom>
          <a:noFill/>
          <a:ln w="108000">
            <a:solidFill>
              <a:schemeClr val="accent2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5" name="Connecteur droit 34"/>
          <p:cNvSpPr/>
          <p:nvPr/>
        </p:nvSpPr>
        <p:spPr>
          <a:xfrm>
            <a:off x="6411816" y="3875400"/>
            <a:ext cx="322206" cy="1245187"/>
          </a:xfrm>
          <a:prstGeom prst="line">
            <a:avLst/>
          </a:prstGeom>
          <a:noFill/>
          <a:ln w="108000">
            <a:solidFill>
              <a:schemeClr val="accent2">
                <a:lumMod val="60000"/>
                <a:lumOff val="40000"/>
              </a:schemeClr>
            </a:solidFill>
            <a:prstDash val="solid"/>
            <a:tailEnd type="arrow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efault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1412</Words>
  <Application>Microsoft Office PowerPoint</Application>
  <PresentationFormat>Personnalisé</PresentationFormat>
  <Paragraphs>233</Paragraphs>
  <Slides>13</Slides>
  <Notes>13</Notes>
  <HiddenSlides>3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13</vt:i4>
      </vt:variant>
    </vt:vector>
  </HeadingPairs>
  <TitlesOfParts>
    <vt:vector size="16" baseType="lpstr">
      <vt:lpstr>Default</vt:lpstr>
      <vt:lpstr>Default 1</vt:lpstr>
      <vt:lpstr>Default 2</vt:lpstr>
      <vt:lpstr>Présentation PowerPoint</vt:lpstr>
      <vt:lpstr>Présentation PowerPoint</vt:lpstr>
      <vt:lpstr>          PPRE Mémoire de travail Ecole : Classe : Nom : Prénom :  Date de naissance : Bilan psychométrique effectué par : Bilan effectué le : Autres projets (PAI/ PAP…) :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Gregory Wirth</dc:creator>
  <cp:lastModifiedBy>Sylvain Le-Loch</cp:lastModifiedBy>
  <cp:revision>67</cp:revision>
  <dcterms:modified xsi:type="dcterms:W3CDTF">2019-04-24T21:24:35Z</dcterms:modified>
</cp:coreProperties>
</file>