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539" r:id="rId3"/>
    <p:sldId id="543" r:id="rId4"/>
    <p:sldId id="517" r:id="rId5"/>
    <p:sldId id="483" r:id="rId6"/>
    <p:sldId id="527" r:id="rId7"/>
    <p:sldId id="542" r:id="rId8"/>
    <p:sldId id="531" r:id="rId9"/>
    <p:sldId id="536" r:id="rId10"/>
    <p:sldId id="528" r:id="rId11"/>
    <p:sldId id="535" r:id="rId12"/>
    <p:sldId id="532" r:id="rId13"/>
    <p:sldId id="529" r:id="rId14"/>
    <p:sldId id="537" r:id="rId15"/>
    <p:sldId id="509" r:id="rId16"/>
    <p:sldId id="541" r:id="rId17"/>
  </p:sldIdLst>
  <p:sldSz cx="9144000" cy="5143500" type="screen16x9"/>
  <p:notesSz cx="6742113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Piriou" initials="MP" lastIdx="2" clrIdx="0">
    <p:extLst>
      <p:ext uri="{19B8F6BF-5375-455C-9EA6-DF929625EA0E}">
        <p15:presenceInfo xmlns:p15="http://schemas.microsoft.com/office/powerpoint/2012/main" userId="S-1-5-21-1195878943-631205347-2665487357-24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A19"/>
    <a:srgbClr val="002857"/>
    <a:srgbClr val="9B9B9B"/>
    <a:srgbClr val="6E6E6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86518" autoAdjust="0"/>
  </p:normalViewPr>
  <p:slideViewPr>
    <p:cSldViewPr snapToGrid="0" snapToObjects="1">
      <p:cViewPr varScale="1">
        <p:scale>
          <a:sx n="75" d="100"/>
          <a:sy n="75" d="100"/>
        </p:scale>
        <p:origin x="1060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7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8971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t>02/09/2020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8971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EE48-4E68-9343-AEBE-A8480D8633D2}" type="datetimeFigureOut">
              <a:rPr lang="fr-FR" smtClean="0"/>
              <a:t>02/09/2020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624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97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632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93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Comité éditorial FFT x Réseau </a:t>
            </a:r>
            <a:r>
              <a:rPr lang="fr-FR" baseline="0" dirty="0" err="1" smtClean="0"/>
              <a:t>Canopé</a:t>
            </a:r>
            <a:r>
              <a:rPr lang="fr-FR" baseline="0" dirty="0" smtClean="0"/>
              <a:t> planifié début septembre pour approfondir la matière existante du </a:t>
            </a:r>
            <a:r>
              <a:rPr lang="fr-FR" baseline="0" dirty="0" err="1" smtClean="0"/>
              <a:t>webdocumentaire</a:t>
            </a:r>
            <a:r>
              <a:rPr lang="fr-FR" baseline="0" dirty="0" smtClean="0"/>
              <a:t> et du livret pédagogique (montrer l’évolution des 8 exercices depuis la petite jusqu’à la grande section en 2021 puis enrichissement de la matière pour ouverture au CP en 2022)</a:t>
            </a:r>
          </a:p>
          <a:p>
            <a:pPr marL="171450" lvl="0" indent="-171450">
              <a:buFontTx/>
              <a:buChar char="-"/>
            </a:pPr>
            <a:r>
              <a:rPr lang="fr-FR" baseline="0" dirty="0" smtClean="0"/>
              <a:t>COM : </a:t>
            </a:r>
          </a:p>
          <a:p>
            <a:pPr marL="0" lvl="0" indent="0">
              <a:buFontTx/>
              <a:buNone/>
            </a:pP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Semaine du 24 août : CP initial </a:t>
            </a:r>
          </a:p>
          <a:p>
            <a:pPr lvl="0"/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septembre lors de la journée nationale du sport scolaire : CP incluant des chiffres sur l’expérimentation (nombre d’écoles, de classes, d’enfants)</a:t>
            </a:r>
          </a:p>
          <a:p>
            <a:pPr lvl="0"/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Semaine du 12 octobre : sé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quence tournage FFT / media TV en école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maternelle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89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smtClean="0"/>
              <a:t>COMMUNICATION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Budget prévisionnel pour créer 2</a:t>
            </a:r>
            <a:r>
              <a:rPr lang="fr-FR" baseline="0" dirty="0" smtClean="0"/>
              <a:t> personnages Galaxie Tennis en 3D : 20K€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prévisionnel pour réaliser une série de livres jeunesse : négociable avec l’éditeur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5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 1 avec possibilité d’étendre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CP en fonction des écoles (mélange de classes possibles)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8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Possibilité (à la discrétion des Ligues) : c</a:t>
            </a:r>
            <a:r>
              <a:rPr lang="fr-FR" dirty="0" smtClean="0"/>
              <a:t>réer du lien et favoriser la passerelle</a:t>
            </a:r>
            <a:r>
              <a:rPr lang="fr-FR" baseline="0" dirty="0" smtClean="0"/>
              <a:t> avec le club </a:t>
            </a:r>
            <a:r>
              <a:rPr lang="fr-FR" i="1" baseline="0" dirty="0" smtClean="0"/>
              <a:t>via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-animation DE x professeur de écoles dans le cadre du cycle de développement moteur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26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1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1 rassemblement RTS</a:t>
            </a:r>
            <a:r>
              <a:rPr lang="fr-FR" baseline="0" dirty="0" smtClean="0"/>
              <a:t> au CNE en novembre 2019 + </a:t>
            </a:r>
            <a:r>
              <a:rPr lang="fr-FR" dirty="0" smtClean="0"/>
              <a:t>3 visioconférences RTS </a:t>
            </a:r>
            <a:r>
              <a:rPr lang="fr-FR" baseline="0" dirty="0" smtClean="0"/>
              <a:t>début juin 2020 pour préparer le lancement du programme à la rentrée 2020/2021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Comité éditoriaux mensuels FFT x Réseau </a:t>
            </a:r>
            <a:r>
              <a:rPr lang="fr-FR" baseline="0" dirty="0" err="1" smtClean="0"/>
              <a:t>Canopé</a:t>
            </a:r>
            <a:r>
              <a:rPr lang="fr-FR" baseline="0" dirty="0" smtClean="0"/>
              <a:t> en présentiel et par visioconférence en 2019/2020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Réunions de travail avec Véronique Moreira, Présidente USEP le 02.10.19 + avec membres du Bureau USEP le 22.06.20 pour définir les missions opérationnelle de l’USEP (communication + aide à la mise en relation locale)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3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fonction des besoins en matériel des écoles (à sonder au préalable), la Ligue commande les quantités de produits nécessaires sur La Centrale FFT à leur attention.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règlement des produits est intégralement couvert par la Ligue qui peut bien entendu s’accorder avec les établissements scolaires pour définir un niveau de participation financière de ces derniers.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07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https://www.reseau-canope.fr/de-la-cour-au-court/#Prehome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80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8BE8-4E5E-3440-A5E7-AA67017625E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30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1_FFT_POWERPOINT_16-9_FOND_COUV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4174056"/>
            <a:ext cx="7772400" cy="33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56547"/>
            <a:ext cx="6400800" cy="269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97" y="385961"/>
            <a:ext cx="675807" cy="10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_FFT_POWERPOINT_16-9_FOND_CHAPIT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396091"/>
            <a:ext cx="7772400" cy="3343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653"/>
            <a:ext cx="6400800" cy="269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505463" y="229136"/>
            <a:ext cx="7998588" cy="3066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PAGE 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505463" y="579839"/>
            <a:ext cx="7998588" cy="289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93674" y="986342"/>
            <a:ext cx="8028499" cy="35099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400">
                <a:solidFill>
                  <a:srgbClr val="002857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505463" y="229136"/>
            <a:ext cx="7998588" cy="3066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PAGE 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505463" y="579839"/>
            <a:ext cx="7998588" cy="289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7248" y="1173956"/>
            <a:ext cx="47228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857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529896" y="1173956"/>
            <a:ext cx="3139000" cy="30861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85A19"/>
              </a:buClr>
              <a:buFont typeface="Arial"/>
              <a:buChar char="•"/>
              <a:defRPr sz="1400">
                <a:solidFill>
                  <a:srgbClr val="002857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05463" y="229136"/>
            <a:ext cx="7998588" cy="3066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PAGE 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505463" y="579839"/>
            <a:ext cx="7998588" cy="289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7248" y="1173956"/>
            <a:ext cx="47228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857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529896" y="1173956"/>
            <a:ext cx="3139000" cy="3086100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marL="285750" indent="-285750">
              <a:buClr>
                <a:srgbClr val="C85A19"/>
              </a:buClr>
              <a:buFont typeface="Arial"/>
              <a:buChar char="•"/>
              <a:defRPr sz="1400">
                <a:solidFill>
                  <a:srgbClr val="6E6E6E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6E6E6E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6E6E6E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6E6E6E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6E6E6E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05463" y="229136"/>
            <a:ext cx="7998588" cy="3066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PAGE 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505463" y="579839"/>
            <a:ext cx="7998588" cy="289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51680" y="986342"/>
            <a:ext cx="3960000" cy="3509998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marL="0" indent="0">
              <a:buClr>
                <a:srgbClr val="C85A19"/>
              </a:buClr>
              <a:buNone/>
              <a:defRPr sz="1400">
                <a:solidFill>
                  <a:srgbClr val="6E6E6E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6E6E6E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6E6E6E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6E6E6E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6E6E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94224" y="986341"/>
            <a:ext cx="3960000" cy="35099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None/>
              <a:defRPr sz="1400">
                <a:solidFill>
                  <a:srgbClr val="002857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05463" y="229136"/>
            <a:ext cx="7998588" cy="3066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02857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DE LA PAGE 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505463" y="579839"/>
            <a:ext cx="7998588" cy="289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800" b="1" baseline="0">
                <a:solidFill>
                  <a:srgbClr val="C85A1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5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_FFT_POWERPOINT_16-9_FOND_4_COUV_BI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43228"/>
            <a:ext cx="6400800" cy="682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/ Nom / Fonction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2882900" y="3965267"/>
            <a:ext cx="3238500" cy="211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78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_FFT_POWERPOINT_16-9_FOND_4_COUV_BI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2349500" y="4197461"/>
            <a:ext cx="4737100" cy="683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MESSAGE DE FIN DE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_FFT_POWERPOINT_16-9_FOND_PAGE_TEX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759573" y="4783010"/>
            <a:ext cx="4223985" cy="21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00" b="1" baseline="0" dirty="0" smtClean="0">
                <a:solidFill>
                  <a:srgbClr val="002857"/>
                </a:solidFill>
                <a:latin typeface="Arial"/>
                <a:cs typeface="Arial"/>
              </a:rPr>
              <a:t>Service Développement de la Pratique Tennis - Pôle Fédéral</a:t>
            </a:r>
            <a:endParaRPr lang="fr-FR" sz="1000" dirty="0">
              <a:solidFill>
                <a:srgbClr val="002857"/>
              </a:solidFill>
              <a:latin typeface="Arial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6173529" y="4783010"/>
            <a:ext cx="2748046" cy="21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200" b="1" smtClean="0">
                <a:solidFill>
                  <a:srgbClr val="002857"/>
                </a:solidFill>
                <a:latin typeface="Arial"/>
                <a:cs typeface="Arial"/>
              </a:rPr>
              <a:t>‹N°›</a:t>
            </a:fld>
            <a:endParaRPr lang="fr-FR" sz="1200" b="1" dirty="0">
              <a:solidFill>
                <a:srgbClr val="002857"/>
              </a:solidFill>
              <a:latin typeface="Arial"/>
              <a:cs typeface="Arial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94585" y="890471"/>
            <a:ext cx="897316" cy="0"/>
          </a:xfrm>
          <a:prstGeom prst="line">
            <a:avLst/>
          </a:prstGeom>
          <a:ln w="19050" cmpd="sng">
            <a:solidFill>
              <a:srgbClr val="9B9B9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54" r:id="rId4"/>
    <p:sldLayoutId id="2147483656" r:id="rId5"/>
    <p:sldLayoutId id="2147483660" r:id="rId6"/>
    <p:sldLayoutId id="2147483661" r:id="rId7"/>
    <p:sldLayoutId id="2147483653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proshop.fft.fr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6ijCJLDoSW0" TargetMode="External"/><Relationship Id="rId4" Type="http://schemas.openxmlformats.org/officeDocument/2006/relationships/hyperlink" Target="https://www.reseau-canope.fr/de-la-cour-au-court/#Preho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34353"/>
            <a:ext cx="7772400" cy="334394"/>
          </a:xfrm>
        </p:spPr>
        <p:txBody>
          <a:bodyPr>
            <a:normAutofit fontScale="90000"/>
          </a:bodyPr>
          <a:lstStyle/>
          <a:p>
            <a:r>
              <a:rPr lang="fr-FR" smtClean="0"/>
              <a:t>DEPLOIEMENT DU PROGRAMME </a:t>
            </a:r>
            <a:r>
              <a:rPr lang="fr-FR" dirty="0" smtClean="0"/>
              <a:t>« </a:t>
            </a:r>
            <a:r>
              <a:rPr lang="fr-FR" i="1" dirty="0" smtClean="0"/>
              <a:t>DE LA COUR AU COURT »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POINT D’AVANCEMENT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Pôle Fédéral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3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REACTIVATION DES REFERENTS TENNIS SCOLAIRE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Animation de 3 visioconférences les 16, 17 et 18 juin 2020 avec les RTS des Ligues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5463" y="1701803"/>
            <a:ext cx="5006337" cy="2692398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002060"/>
                </a:solidFill>
              </a:rPr>
              <a:t>Activer les réseaux locaux (EN, USEP, UGSEL) </a:t>
            </a:r>
            <a:r>
              <a:rPr lang="fr-FR" sz="1400" dirty="0" smtClean="0">
                <a:solidFill>
                  <a:srgbClr val="002060"/>
                </a:solidFill>
              </a:rPr>
              <a:t>pour mettre en relation Ligue/Comité, CPD et directeurs d’école</a:t>
            </a:r>
            <a:endParaRPr lang="fr-FR" sz="1400" strike="sngStrike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C85A19"/>
                </a:solidFill>
              </a:rPr>
              <a:t>Organiser une demi-journée de formation par an</a:t>
            </a:r>
            <a:r>
              <a:rPr lang="fr-FR" sz="1400" dirty="0" smtClean="0">
                <a:solidFill>
                  <a:srgbClr val="C85A19"/>
                </a:solidFill>
              </a:rPr>
              <a:t> destinée aux Professeurs des écoles volontaires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002060"/>
                </a:solidFill>
              </a:rPr>
              <a:t>Acheter </a:t>
            </a:r>
            <a:r>
              <a:rPr lang="fr-FR" sz="1400" b="1" dirty="0">
                <a:solidFill>
                  <a:srgbClr val="002060"/>
                </a:solidFill>
              </a:rPr>
              <a:t>les kits </a:t>
            </a:r>
            <a:r>
              <a:rPr lang="fr-FR" sz="1400" b="1" dirty="0" smtClean="0">
                <a:solidFill>
                  <a:srgbClr val="002060"/>
                </a:solidFill>
              </a:rPr>
              <a:t>pédagogiques sur </a:t>
            </a:r>
            <a:r>
              <a:rPr lang="fr-FR" sz="1400" b="1" dirty="0" err="1" smtClean="0">
                <a:solidFill>
                  <a:srgbClr val="002060"/>
                </a:solidFill>
              </a:rPr>
              <a:t>Proshop</a:t>
            </a:r>
            <a:r>
              <a:rPr lang="fr-FR" sz="1400" b="1" dirty="0" smtClean="0">
                <a:solidFill>
                  <a:srgbClr val="002060"/>
                </a:solidFill>
              </a:rPr>
              <a:t> FFT        </a:t>
            </a:r>
            <a:r>
              <a:rPr lang="fr-FR" sz="1400" dirty="0" smtClean="0">
                <a:solidFill>
                  <a:srgbClr val="002060"/>
                </a:solidFill>
              </a:rPr>
              <a:t>en fonction des besoins des écoles maternelles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C85A19"/>
                </a:solidFill>
              </a:rPr>
              <a:t>Coordonner, </a:t>
            </a:r>
            <a:r>
              <a:rPr lang="fr-FR" sz="1400" b="1" dirty="0">
                <a:solidFill>
                  <a:srgbClr val="C85A19"/>
                </a:solidFill>
              </a:rPr>
              <a:t>le cas échéant, les interventions des DE </a:t>
            </a:r>
            <a:r>
              <a:rPr lang="fr-FR" sz="1400" dirty="0">
                <a:solidFill>
                  <a:srgbClr val="C85A19"/>
                </a:solidFill>
              </a:rPr>
              <a:t>dans les </a:t>
            </a:r>
            <a:r>
              <a:rPr lang="fr-FR" sz="1400" dirty="0" smtClean="0">
                <a:solidFill>
                  <a:srgbClr val="C85A19"/>
                </a:solidFill>
              </a:rPr>
              <a:t>écoles maternelles qui le souhaitent</a:t>
            </a:r>
            <a:endParaRPr lang="fr-FR" sz="1400" strike="sngStrike" dirty="0">
              <a:solidFill>
                <a:srgbClr val="C85A1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002060"/>
                </a:solidFill>
              </a:rPr>
              <a:t>Orienter les enfants / familles «</a:t>
            </a:r>
            <a:r>
              <a:rPr lang="fr-FR" sz="1400" b="1" dirty="0">
                <a:solidFill>
                  <a:srgbClr val="002060"/>
                </a:solidFill>
              </a:rPr>
              <a:t> demandeurs </a:t>
            </a:r>
            <a:r>
              <a:rPr lang="fr-FR" sz="1400" b="1" dirty="0" smtClean="0">
                <a:solidFill>
                  <a:srgbClr val="002060"/>
                </a:solidFill>
              </a:rPr>
              <a:t>» vers les clubs FFT</a:t>
            </a:r>
            <a:endParaRPr lang="fr-FR" sz="1400" b="1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C85A19"/>
                </a:solidFill>
              </a:rPr>
              <a:t>Assumer </a:t>
            </a:r>
            <a:r>
              <a:rPr lang="fr-FR" sz="1400" b="1" dirty="0">
                <a:solidFill>
                  <a:srgbClr val="C85A19"/>
                </a:solidFill>
              </a:rPr>
              <a:t>la charge </a:t>
            </a:r>
            <a:r>
              <a:rPr lang="fr-FR" sz="1400" b="1" dirty="0" smtClean="0">
                <a:solidFill>
                  <a:srgbClr val="C85A19"/>
                </a:solidFill>
              </a:rPr>
              <a:t>budgétaire </a:t>
            </a:r>
            <a:r>
              <a:rPr lang="fr-FR" sz="1400" dirty="0" smtClean="0">
                <a:solidFill>
                  <a:srgbClr val="C85A19"/>
                </a:solidFill>
              </a:rPr>
              <a:t>de ces missions</a:t>
            </a:r>
            <a:endParaRPr lang="fr-FR" sz="1400" dirty="0">
              <a:solidFill>
                <a:srgbClr val="C85A19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3" b="5911"/>
          <a:stretch/>
        </p:blipFill>
        <p:spPr>
          <a:xfrm>
            <a:off x="5545176" y="1701803"/>
            <a:ext cx="3573423" cy="269239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77332" y="1127678"/>
            <a:ext cx="7775910" cy="34562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FOCUS SUR LES MISSIONS DES LIGUES</a:t>
            </a:r>
            <a:endParaRPr lang="fr-FR" b="1" dirty="0">
              <a:solidFill>
                <a:srgbClr val="C85A19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8504051" y="153850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57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RESEAU RTS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7845" y="4612029"/>
            <a:ext cx="4395888" cy="428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>
          <a:xfrm>
            <a:off x="505463" y="579839"/>
            <a:ext cx="7998588" cy="28992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Ligues &amp; Comités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27" y="0"/>
            <a:ext cx="3479945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rganigramme : Connecteur 6"/>
          <p:cNvSpPr/>
          <p:nvPr/>
        </p:nvSpPr>
        <p:spPr>
          <a:xfrm>
            <a:off x="8504051" y="153850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0793" y="1900797"/>
            <a:ext cx="2326564" cy="1346200"/>
          </a:xfrm>
          <a:prstGeom prst="rect">
            <a:avLst/>
          </a:prstGeom>
          <a:solidFill>
            <a:srgbClr val="002857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72 référents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Tennis Scolaire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à l’échelle nationale</a:t>
            </a:r>
          </a:p>
          <a:p>
            <a:pPr algn="ctr"/>
            <a:r>
              <a:rPr lang="fr-FR" sz="1200" i="1" dirty="0" smtClean="0">
                <a:solidFill>
                  <a:schemeClr val="bg1"/>
                </a:solidFill>
              </a:rPr>
              <a:t>(à date)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04260" y="1898650"/>
            <a:ext cx="2326564" cy="1346200"/>
          </a:xfrm>
          <a:prstGeom prst="rect">
            <a:avLst/>
          </a:prstGeom>
          <a:solidFill>
            <a:srgbClr val="C85A19"/>
          </a:solidFill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Renforcement du réseau en cours</a:t>
            </a:r>
          </a:p>
        </p:txBody>
      </p:sp>
    </p:spTree>
    <p:extLst>
      <p:ext uri="{BB962C8B-B14F-4D97-AF65-F5344CB8AC3E}">
        <p14:creationId xmlns:p14="http://schemas.microsoft.com/office/powerpoint/2010/main" val="29120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AVANCEES OPERATIONNELLES DES LIGUES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Indicateurs clés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507074" y="1771462"/>
            <a:ext cx="1397000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EDUCATION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NATIONALE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7074" y="2392798"/>
            <a:ext cx="1397000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USEP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07074" y="3014134"/>
            <a:ext cx="1397000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UGSEL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80274" y="1771462"/>
            <a:ext cx="1397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>
                <a:solidFill>
                  <a:srgbClr val="002857"/>
                </a:solidFill>
              </a:rPr>
              <a:t>9</a:t>
            </a:r>
            <a:r>
              <a:rPr lang="fr-FR" sz="1400" b="1" dirty="0" smtClean="0">
                <a:solidFill>
                  <a:srgbClr val="002857"/>
                </a:solidFill>
              </a:rPr>
              <a:t> 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+ </a:t>
            </a:r>
            <a:r>
              <a:rPr lang="fr-FR" sz="1000" b="1" dirty="0">
                <a:solidFill>
                  <a:srgbClr val="002857"/>
                </a:solidFill>
              </a:rPr>
              <a:t>3</a:t>
            </a:r>
            <a:r>
              <a:rPr lang="fr-FR" sz="1000" b="1" dirty="0" smtClean="0">
                <a:solidFill>
                  <a:srgbClr val="002857"/>
                </a:solidFill>
              </a:rPr>
              <a:t> partiellement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80274" y="2392798"/>
            <a:ext cx="1397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>
                <a:solidFill>
                  <a:srgbClr val="002857"/>
                </a:solidFill>
              </a:rPr>
              <a:t>7</a:t>
            </a:r>
            <a:r>
              <a:rPr lang="fr-FR" sz="1400" b="1" dirty="0" smtClean="0">
                <a:solidFill>
                  <a:srgbClr val="002857"/>
                </a:solidFill>
              </a:rPr>
              <a:t>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+ </a:t>
            </a:r>
            <a:r>
              <a:rPr lang="fr-FR" sz="1000" b="1" dirty="0">
                <a:solidFill>
                  <a:srgbClr val="002857"/>
                </a:solidFill>
              </a:rPr>
              <a:t>3</a:t>
            </a:r>
            <a:r>
              <a:rPr lang="fr-FR" sz="1000" b="1" dirty="0" smtClean="0">
                <a:solidFill>
                  <a:srgbClr val="002857"/>
                </a:solidFill>
              </a:rPr>
              <a:t> partiellement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80274" y="3014134"/>
            <a:ext cx="1397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 smtClean="0">
                <a:solidFill>
                  <a:srgbClr val="002857"/>
                </a:solidFill>
              </a:rPr>
              <a:t>2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+ 1 partiellement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6445" y="1771462"/>
            <a:ext cx="1591733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 CLASSES ENGAGEES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(au 28.08.20)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846444" y="2392798"/>
            <a:ext cx="1591733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PRECOMMANDES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KITS 2021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(au 28.08.20)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07074" y="3635470"/>
            <a:ext cx="1397000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RTS DEPARTEMENTAL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80274" y="3634506"/>
            <a:ext cx="1397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 smtClean="0">
                <a:solidFill>
                  <a:srgbClr val="002857"/>
                </a:solidFill>
              </a:rPr>
              <a:t>11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07074" y="1144928"/>
            <a:ext cx="1397000" cy="53340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ACTIVATION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RESEAU LOCAL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80274" y="1141132"/>
            <a:ext cx="1397000" cy="53340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NOMBRE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LIGUES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14380" y="1150126"/>
            <a:ext cx="1591733" cy="53340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DONNEES QUANTI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46443" y="3014134"/>
            <a:ext cx="1591733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LIGUES ACHETANT AU DETAIL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(au 28.08.20)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14380" y="1771462"/>
            <a:ext cx="1591733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 smtClean="0">
                <a:solidFill>
                  <a:srgbClr val="002857"/>
                </a:solidFill>
              </a:rPr>
              <a:t>558 </a:t>
            </a:r>
          </a:p>
          <a:p>
            <a:pPr algn="ctr"/>
            <a:r>
              <a:rPr lang="fr-FR" sz="1000" dirty="0" smtClean="0">
                <a:solidFill>
                  <a:srgbClr val="002857"/>
                </a:solidFill>
              </a:rPr>
              <a:t>(soit 14 000 élèves)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14381" y="2392798"/>
            <a:ext cx="1591733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 smtClean="0">
                <a:solidFill>
                  <a:srgbClr val="002857"/>
                </a:solidFill>
              </a:rPr>
              <a:t>151*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514381" y="3014134"/>
            <a:ext cx="1591733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400" b="1" dirty="0" smtClean="0">
                <a:solidFill>
                  <a:srgbClr val="002857"/>
                </a:solidFill>
              </a:rPr>
              <a:t>3*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07074" y="4288370"/>
            <a:ext cx="7030845" cy="406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algn="l"/>
            <a:r>
              <a:rPr lang="fr-FR" sz="1000" i="1" dirty="0">
                <a:solidFill>
                  <a:srgbClr val="002857"/>
                </a:solidFill>
              </a:rPr>
              <a:t>6</a:t>
            </a:r>
            <a:r>
              <a:rPr lang="fr-FR" sz="1000" i="1" dirty="0" smtClean="0">
                <a:solidFill>
                  <a:srgbClr val="002857"/>
                </a:solidFill>
              </a:rPr>
              <a:t> ligues n’ont pas répondu au recensement de juin 2020 malgré 2 relances dont 2 pourtant très actives lors des visioconférences</a:t>
            </a:r>
          </a:p>
          <a:p>
            <a:pPr algn="l"/>
            <a:r>
              <a:rPr lang="fr-FR" sz="1000" i="1" dirty="0" smtClean="0">
                <a:solidFill>
                  <a:srgbClr val="002857"/>
                </a:solidFill>
              </a:rPr>
              <a:t>6 ligues ayant répondu ne sont pas encore en capacité de communiquer le nombre d’écoles engagées dans leur territoire (en cours)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42934" y="3547534"/>
            <a:ext cx="3263179" cy="6203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fr-FR" sz="1000" dirty="0" smtClean="0">
                <a:solidFill>
                  <a:srgbClr val="002857"/>
                </a:solidFill>
              </a:rPr>
              <a:t>*Plusieurs Ligues et Comités avaient déjà acheté des kits </a:t>
            </a:r>
          </a:p>
          <a:p>
            <a:pPr algn="l"/>
            <a:r>
              <a:rPr lang="fr-FR" sz="1000" dirty="0" smtClean="0">
                <a:solidFill>
                  <a:srgbClr val="002857"/>
                </a:solidFill>
              </a:rPr>
              <a:t>et du matériel au détail selon les besoins pour l’AS 2020</a:t>
            </a:r>
          </a:p>
          <a:p>
            <a:pPr marL="171450" indent="-171450" algn="l">
              <a:buFontTx/>
              <a:buChar char="-"/>
            </a:pPr>
            <a:r>
              <a:rPr lang="fr-FR" sz="1000" dirty="0" smtClean="0">
                <a:solidFill>
                  <a:srgbClr val="002857"/>
                </a:solidFill>
              </a:rPr>
              <a:t>IDF = achat de 56 kits 2020</a:t>
            </a:r>
          </a:p>
          <a:p>
            <a:pPr marL="171450" indent="-171450" algn="l">
              <a:buFontTx/>
              <a:buChar char="-"/>
            </a:pPr>
            <a:r>
              <a:rPr lang="fr-FR" sz="1000" dirty="0" smtClean="0">
                <a:solidFill>
                  <a:srgbClr val="002857"/>
                </a:solidFill>
              </a:rPr>
              <a:t>CVL = achat de 36 lots de raquettes </a:t>
            </a:r>
            <a:r>
              <a:rPr lang="fr-FR" sz="1000" dirty="0" err="1" smtClean="0">
                <a:solidFill>
                  <a:srgbClr val="002857"/>
                </a:solidFill>
              </a:rPr>
              <a:t>ini</a:t>
            </a:r>
            <a:r>
              <a:rPr lang="fr-FR" sz="1000" dirty="0" smtClean="0">
                <a:solidFill>
                  <a:srgbClr val="002857"/>
                </a:solidFill>
              </a:rPr>
              <a:t>-tennis</a:t>
            </a:r>
          </a:p>
        </p:txBody>
      </p:sp>
    </p:spTree>
    <p:extLst>
      <p:ext uri="{BB962C8B-B14F-4D97-AF65-F5344CB8AC3E}">
        <p14:creationId xmlns:p14="http://schemas.microsoft.com/office/powerpoint/2010/main" val="7563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97845" y="4612029"/>
            <a:ext cx="4395888" cy="428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NOUVEAU PLANNING DE DEPLOIEMENT 2020/2021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10359" y="576118"/>
            <a:ext cx="8932041" cy="608656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" name="ZoneTexte 2"/>
          <p:cNvSpPr txBox="1"/>
          <p:nvPr/>
        </p:nvSpPr>
        <p:spPr>
          <a:xfrm>
            <a:off x="161161" y="670284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Juin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90710" y="675046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Juillet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884423" y="670283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Août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711531" y="677470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Sept.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573228" y="671718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Oct.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373409" y="673758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Nov.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146121" y="684125"/>
            <a:ext cx="1500996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200" b="1" dirty="0" smtClean="0">
                <a:solidFill>
                  <a:schemeClr val="bg1"/>
                </a:solidFill>
              </a:rPr>
              <a:t>Déc.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51803" y="680345"/>
            <a:ext cx="2651930" cy="4140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Janvier à juin 2021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377329" y="1083657"/>
            <a:ext cx="2789203" cy="86684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Réactivation 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de l’écosystème FFT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47" name="Flèche droite 46"/>
          <p:cNvSpPr/>
          <p:nvPr/>
        </p:nvSpPr>
        <p:spPr>
          <a:xfrm>
            <a:off x="377330" y="1835423"/>
            <a:ext cx="4440203" cy="86684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Réactivation des réseaux EN, USEP &amp; UGSEL</a:t>
            </a:r>
            <a:endParaRPr lang="fr-FR" sz="12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377329" y="2614324"/>
            <a:ext cx="8126721" cy="86684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Mise à disposition et enrichissement des ressources pédagogiques 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(</a:t>
            </a:r>
            <a:r>
              <a:rPr lang="fr-FR" sz="1200" b="1" dirty="0" err="1" smtClean="0">
                <a:solidFill>
                  <a:srgbClr val="002060"/>
                </a:solidFill>
              </a:rPr>
              <a:t>webdocumentaire</a:t>
            </a:r>
            <a:r>
              <a:rPr lang="fr-FR" sz="1200" b="1" dirty="0" smtClean="0">
                <a:solidFill>
                  <a:srgbClr val="002060"/>
                </a:solidFill>
              </a:rPr>
              <a:t> + livret d’exercices + kit)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49" name="Flèche droite 48"/>
          <p:cNvSpPr/>
          <p:nvPr/>
        </p:nvSpPr>
        <p:spPr>
          <a:xfrm>
            <a:off x="3573228" y="3391880"/>
            <a:ext cx="3145786" cy="8668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Formation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des Professeurs des écoles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3835400" y="4128544"/>
            <a:ext cx="4668650" cy="86684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Tennis à la maternelle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990710" y="4153381"/>
            <a:ext cx="2844690" cy="86684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Promotion 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(CP, teaser, média)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6719014" y="1083529"/>
            <a:ext cx="1733899" cy="86684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Tour des Ligues</a:t>
            </a:r>
            <a:endParaRPr lang="fr-F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 LA COUR… AU CLUB FFT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Actions envisagées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5733" y="1329265"/>
            <a:ext cx="2650067" cy="32681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9696" y="3691467"/>
            <a:ext cx="2603503" cy="800097"/>
          </a:xfrm>
          <a:prstGeom prst="rect">
            <a:avLst/>
          </a:prstGeom>
          <a:ln>
            <a:solidFill>
              <a:srgbClr val="002857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indent="-171450" algn="l">
              <a:buFontTx/>
              <a:buChar char="-"/>
            </a:pPr>
            <a:r>
              <a:rPr lang="fr-FR" sz="1000" b="1" dirty="0" smtClean="0">
                <a:solidFill>
                  <a:srgbClr val="002857"/>
                </a:solidFill>
              </a:rPr>
              <a:t>Former les enseignants DE/DES  </a:t>
            </a:r>
            <a:r>
              <a:rPr lang="fr-FR" sz="1000" dirty="0" smtClean="0">
                <a:solidFill>
                  <a:srgbClr val="002857"/>
                </a:solidFill>
              </a:rPr>
              <a:t>dans les Comités des 18 Ligues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00232" y="1435096"/>
            <a:ext cx="2603503" cy="3056467"/>
          </a:xfrm>
          <a:prstGeom prst="rect">
            <a:avLst/>
          </a:prstGeom>
          <a:ln>
            <a:solidFill>
              <a:srgbClr val="002857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lvl="0" indent="-171450">
              <a:buFontTx/>
              <a:buChar char="-"/>
            </a:pPr>
            <a:r>
              <a:rPr lang="fr-FR" sz="1000" b="1" dirty="0" smtClean="0">
                <a:solidFill>
                  <a:srgbClr val="002857"/>
                </a:solidFill>
              </a:rPr>
              <a:t>Créer 2 </a:t>
            </a:r>
            <a:r>
              <a:rPr lang="fr-FR" sz="1000" b="1" dirty="0">
                <a:solidFill>
                  <a:srgbClr val="002857"/>
                </a:solidFill>
              </a:rPr>
              <a:t>personnages 3/4 ans Galaxie </a:t>
            </a:r>
            <a:r>
              <a:rPr lang="fr-FR" sz="1000" b="1" dirty="0" smtClean="0">
                <a:solidFill>
                  <a:srgbClr val="002857"/>
                </a:solidFill>
              </a:rPr>
              <a:t>Tennis F/H </a:t>
            </a:r>
            <a:r>
              <a:rPr lang="fr-FR" sz="1000" dirty="0" smtClean="0">
                <a:solidFill>
                  <a:srgbClr val="002857"/>
                </a:solidFill>
              </a:rPr>
              <a:t>pour faciliter le phénomène d’identification des enfants de cycle 1</a:t>
            </a:r>
          </a:p>
          <a:p>
            <a:pPr lvl="0"/>
            <a:endParaRPr lang="fr-FR" sz="1000" dirty="0" smtClean="0">
              <a:solidFill>
                <a:srgbClr val="002857"/>
              </a:solidFill>
            </a:endParaRPr>
          </a:p>
          <a:p>
            <a:pPr marL="171450" lvl="0" indent="-171450">
              <a:buFontTx/>
              <a:buChar char="-"/>
            </a:pPr>
            <a:r>
              <a:rPr lang="fr-FR" sz="1000" b="1" dirty="0" smtClean="0">
                <a:solidFill>
                  <a:srgbClr val="002857"/>
                </a:solidFill>
              </a:rPr>
              <a:t>Réaliser une série de livres jeunesse </a:t>
            </a:r>
            <a:r>
              <a:rPr lang="fr-FR" sz="1000" dirty="0" smtClean="0">
                <a:solidFill>
                  <a:srgbClr val="002857"/>
                </a:solidFill>
              </a:rPr>
              <a:t>à </a:t>
            </a:r>
            <a:r>
              <a:rPr lang="fr-FR" sz="1000" dirty="0">
                <a:solidFill>
                  <a:srgbClr val="002857"/>
                </a:solidFill>
              </a:rPr>
              <a:t>partir des </a:t>
            </a:r>
            <a:r>
              <a:rPr lang="fr-FR" sz="1000" dirty="0" smtClean="0">
                <a:solidFill>
                  <a:srgbClr val="002857"/>
                </a:solidFill>
              </a:rPr>
              <a:t>2 personnages </a:t>
            </a:r>
            <a:r>
              <a:rPr lang="fr-FR" sz="1000" dirty="0">
                <a:solidFill>
                  <a:srgbClr val="002857"/>
                </a:solidFill>
              </a:rPr>
              <a:t>3/4 ans Galaxie </a:t>
            </a:r>
            <a:r>
              <a:rPr lang="fr-FR" sz="1000" dirty="0" smtClean="0">
                <a:solidFill>
                  <a:srgbClr val="002857"/>
                </a:solidFill>
              </a:rPr>
              <a:t>Tennis F/H </a:t>
            </a:r>
            <a:r>
              <a:rPr lang="fr-FR" sz="1000" dirty="0">
                <a:solidFill>
                  <a:srgbClr val="002857"/>
                </a:solidFill>
              </a:rPr>
              <a:t>pour </a:t>
            </a:r>
            <a:r>
              <a:rPr lang="fr-FR" sz="1000" dirty="0" smtClean="0">
                <a:solidFill>
                  <a:srgbClr val="002857"/>
                </a:solidFill>
              </a:rPr>
              <a:t>rendre le tennis attractif aux yeux </a:t>
            </a:r>
            <a:r>
              <a:rPr lang="fr-FR" sz="1000" dirty="0">
                <a:solidFill>
                  <a:srgbClr val="002857"/>
                </a:solidFill>
              </a:rPr>
              <a:t>d</a:t>
            </a:r>
            <a:r>
              <a:rPr lang="fr-FR" sz="1000" dirty="0" smtClean="0">
                <a:solidFill>
                  <a:srgbClr val="002857"/>
                </a:solidFill>
              </a:rPr>
              <a:t>es enfants de cycle 1 </a:t>
            </a:r>
          </a:p>
          <a:p>
            <a:pPr lvl="0"/>
            <a:endParaRPr lang="fr-FR" sz="1000" dirty="0" smtClean="0">
              <a:solidFill>
                <a:srgbClr val="002857"/>
              </a:solidFill>
            </a:endParaRPr>
          </a:p>
          <a:p>
            <a:pPr marL="177800" lvl="0"/>
            <a:r>
              <a:rPr lang="fr-FR" sz="1000" i="1" dirty="0" smtClean="0">
                <a:solidFill>
                  <a:srgbClr val="002857"/>
                </a:solidFill>
              </a:rPr>
              <a:t>NB : en complément du dessin animé à destination des 7/10 ans qui touchera indirectement la cible (projet validé)</a:t>
            </a:r>
            <a:endParaRPr lang="fr-FR" sz="1000" i="1" dirty="0">
              <a:solidFill>
                <a:srgbClr val="00285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93529" y="2921001"/>
            <a:ext cx="2603503" cy="1570564"/>
          </a:xfrm>
          <a:prstGeom prst="rect">
            <a:avLst/>
          </a:prstGeom>
          <a:ln>
            <a:solidFill>
              <a:srgbClr val="002857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indent="-171450" algn="l">
              <a:buFontTx/>
              <a:buChar char="-"/>
            </a:pPr>
            <a:r>
              <a:rPr lang="fr-FR" sz="1000" b="1" dirty="0" smtClean="0">
                <a:solidFill>
                  <a:srgbClr val="002857"/>
                </a:solidFill>
              </a:rPr>
              <a:t>Créer un kit « </a:t>
            </a:r>
            <a:r>
              <a:rPr lang="fr-FR" sz="1000" b="1" dirty="0" err="1" smtClean="0">
                <a:solidFill>
                  <a:srgbClr val="002857"/>
                </a:solidFill>
              </a:rPr>
              <a:t>Ten’Up</a:t>
            </a:r>
            <a:r>
              <a:rPr lang="fr-FR" sz="1000" b="1" dirty="0" smtClean="0">
                <a:solidFill>
                  <a:srgbClr val="002857"/>
                </a:solidFill>
              </a:rPr>
              <a:t> </a:t>
            </a:r>
            <a:r>
              <a:rPr lang="fr-FR" sz="1000" b="1" dirty="0">
                <a:solidFill>
                  <a:srgbClr val="002857"/>
                </a:solidFill>
              </a:rPr>
              <a:t>F</a:t>
            </a:r>
            <a:r>
              <a:rPr lang="fr-FR" sz="1000" b="1" dirty="0" smtClean="0">
                <a:solidFill>
                  <a:srgbClr val="002857"/>
                </a:solidFill>
              </a:rPr>
              <a:t>amille » à l’attention du grand public permettant une pratique familiale et facile en tout lieu </a:t>
            </a:r>
            <a:r>
              <a:rPr lang="fr-FR" sz="1000" dirty="0" smtClean="0">
                <a:solidFill>
                  <a:srgbClr val="002857"/>
                </a:solidFill>
              </a:rPr>
              <a:t>(intérieur / extérieur, surface dure/plage/gazon), à tout moment en dehors du temps scolaire et à un prix accessible sur </a:t>
            </a:r>
            <a:r>
              <a:rPr lang="fr-FR" sz="1000" dirty="0" err="1" smtClean="0">
                <a:solidFill>
                  <a:srgbClr val="002857"/>
                </a:solidFill>
              </a:rPr>
              <a:t>Proshop</a:t>
            </a:r>
            <a:r>
              <a:rPr lang="fr-FR" sz="1000" dirty="0" smtClean="0">
                <a:solidFill>
                  <a:srgbClr val="002857"/>
                </a:solidFill>
              </a:rPr>
              <a:t> FFT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5463" y="3318558"/>
            <a:ext cx="2607736" cy="338665"/>
          </a:xfrm>
          <a:prstGeom prst="rect">
            <a:avLst/>
          </a:prstGeom>
          <a:solidFill>
            <a:srgbClr val="002857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ACCUEIL DES 3/4 ANS EN CLUB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00231" y="1057618"/>
            <a:ext cx="2603503" cy="338665"/>
          </a:xfrm>
          <a:prstGeom prst="rect">
            <a:avLst/>
          </a:prstGeom>
          <a:solidFill>
            <a:srgbClr val="002857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93527" y="2548464"/>
            <a:ext cx="2603503" cy="338665"/>
          </a:xfrm>
          <a:prstGeom prst="rect">
            <a:avLst/>
          </a:prstGeom>
          <a:solidFill>
            <a:srgbClr val="002857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MATERIEL PEDAGOGIQUE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5463" y="1152219"/>
            <a:ext cx="5391569" cy="12261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b="1" dirty="0" smtClean="0">
                <a:solidFill>
                  <a:srgbClr val="C85A19"/>
                </a:solidFill>
              </a:rPr>
              <a:t>OBJECTIF : CRÉER DU LIEN ENTRE LE PROGRAMME DE LA COUR AU COURT </a:t>
            </a:r>
          </a:p>
          <a:p>
            <a:pPr algn="l"/>
            <a:r>
              <a:rPr lang="fr-FR" b="1" dirty="0" smtClean="0">
                <a:solidFill>
                  <a:srgbClr val="C85A19"/>
                </a:solidFill>
              </a:rPr>
              <a:t>ET LE CLUB GALAXIE TENNIS 3/4 ANS</a:t>
            </a:r>
          </a:p>
        </p:txBody>
      </p:sp>
    </p:spTree>
    <p:extLst>
      <p:ext uri="{BB962C8B-B14F-4D97-AF65-F5344CB8AC3E}">
        <p14:creationId xmlns:p14="http://schemas.microsoft.com/office/powerpoint/2010/main" val="5519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1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05463" y="4616815"/>
            <a:ext cx="4373592" cy="3414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COMPLEMENTARITE AVEC LES DISPOSITIFS EXISTANTS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>
          <a:xfrm>
            <a:off x="505463" y="579839"/>
            <a:ext cx="8110392" cy="28992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tennis scolaire : </a:t>
            </a:r>
            <a:r>
              <a:rPr lang="fr-FR" dirty="0"/>
              <a:t>3</a:t>
            </a:r>
            <a:r>
              <a:rPr lang="fr-FR" dirty="0" smtClean="0"/>
              <a:t> offres spécifiques pour la maternelle, l’école primaire et le collège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5463" y="1430980"/>
            <a:ext cx="2558824" cy="181075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lvl="0"/>
            <a:r>
              <a:rPr lang="fr-FR" sz="1200" b="1" dirty="0">
                <a:solidFill>
                  <a:srgbClr val="002060"/>
                </a:solidFill>
              </a:rPr>
              <a:t>CONCEPT</a:t>
            </a:r>
          </a:p>
          <a:p>
            <a:pPr marL="171450" lvl="0" indent="-171450">
              <a:buFontTx/>
              <a:buChar char="-"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Intégration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transversale du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tennis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dans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l’enseignement général,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le cycle d’EPS de printemps et la pratique libre dans la cour de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récréation</a:t>
            </a:r>
          </a:p>
          <a:p>
            <a:pPr lvl="0"/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fr-FR" sz="1200" b="1" dirty="0" smtClean="0">
                <a:solidFill>
                  <a:srgbClr val="002060"/>
                </a:solidFill>
              </a:rPr>
              <a:t>ENCADREMENT</a:t>
            </a:r>
            <a:endParaRPr lang="fr-FR" sz="1200" b="1" dirty="0">
              <a:solidFill>
                <a:srgbClr val="002060"/>
              </a:solidFill>
            </a:endParaRPr>
          </a:p>
          <a:p>
            <a:pPr marL="171450" lvl="0" indent="-171450">
              <a:buFontTx/>
              <a:buChar char="-"/>
            </a:pPr>
            <a:r>
              <a:rPr lang="fr-FR" sz="1200" dirty="0" smtClean="0">
                <a:solidFill>
                  <a:srgbClr val="6E6E6E"/>
                </a:solidFill>
              </a:rPr>
              <a:t>Professeur des écoles </a:t>
            </a:r>
            <a:r>
              <a:rPr lang="fr-FR" sz="1200" u="sng" dirty="0" smtClean="0">
                <a:solidFill>
                  <a:srgbClr val="6E6E6E"/>
                </a:solidFill>
              </a:rPr>
              <a:t>en maternelle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25345" y="1430982"/>
            <a:ext cx="2558824" cy="1952725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</a:rPr>
              <a:t>CONCEPT</a:t>
            </a:r>
          </a:p>
          <a:p>
            <a:pPr marL="171450" indent="-171450">
              <a:buFontTx/>
              <a:buChar char="-"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Diversification du programme d’EPS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via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l’incorporation d’un cycle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Tennis Evolutif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avec possibilité de délivrance d’un diplôme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Class’Tennis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aux élèves</a:t>
            </a: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200" b="1" dirty="0" smtClean="0">
                <a:solidFill>
                  <a:srgbClr val="002060"/>
                </a:solidFill>
              </a:rPr>
              <a:t>ENCADREMENT</a:t>
            </a:r>
            <a:endParaRPr lang="fr-FR" sz="1200" b="1" dirty="0">
              <a:solidFill>
                <a:srgbClr val="002060"/>
              </a:solidFill>
            </a:endParaRPr>
          </a:p>
          <a:p>
            <a:pPr marL="171450" lvl="0" indent="-171450">
              <a:buFontTx/>
              <a:buChar char="-"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Enseignant DE/DES </a:t>
            </a:r>
            <a:r>
              <a:rPr lang="fr-FR" sz="1200" u="sng" dirty="0" smtClean="0">
                <a:solidFill>
                  <a:schemeClr val="bg1">
                    <a:lumMod val="50000"/>
                  </a:schemeClr>
                </a:solidFill>
              </a:rPr>
              <a:t>soit en club FFT, soit à l’école primaire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45227" y="1430982"/>
            <a:ext cx="2558824" cy="260616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lvl="0"/>
            <a:r>
              <a:rPr lang="fr-FR" sz="1200" b="1" dirty="0" smtClean="0">
                <a:solidFill>
                  <a:srgbClr val="002060"/>
                </a:solidFill>
              </a:rPr>
              <a:t>CONCEPT</a:t>
            </a:r>
          </a:p>
          <a:p>
            <a:pPr marL="171450" lvl="0" indent="-171450">
              <a:buFontTx/>
              <a:buChar char="-"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Diversification du programme d’EPS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via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l’incorporation d’un cycle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6/3 Tennis </a:t>
            </a:r>
          </a:p>
          <a:p>
            <a:pPr marL="171450" lvl="0" indent="-171450">
              <a:buFontTx/>
              <a:buChar char="-"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Adaptation de la taille du terrain de tennis et du matériel pédagogique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 fonction des caractéristiques du gymnase </a:t>
            </a:r>
          </a:p>
          <a:p>
            <a:pPr marL="171450" lvl="0" indent="-171450">
              <a:buFontTx/>
              <a:buChar char="-"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Mise en place de matchs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 simple et en double selon un format défini </a:t>
            </a:r>
          </a:p>
          <a:p>
            <a:pPr marL="171450" lvl="0" indent="-171450">
              <a:buFontTx/>
              <a:buChar char="-"/>
            </a:pPr>
            <a:endParaRPr lang="fr-F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fr-FR" sz="1200" b="1" dirty="0" smtClean="0">
                <a:solidFill>
                  <a:srgbClr val="002060"/>
                </a:solidFill>
              </a:rPr>
              <a:t>ENCADREMENT</a:t>
            </a:r>
          </a:p>
          <a:p>
            <a:pPr marL="171450" lvl="0" indent="-171450">
              <a:buFontTx/>
              <a:buChar char="-"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Professeur d’EPS </a:t>
            </a:r>
            <a:r>
              <a:rPr lang="fr-FR" sz="1200" u="sng" dirty="0" smtClean="0">
                <a:solidFill>
                  <a:schemeClr val="bg1">
                    <a:lumMod val="50000"/>
                  </a:schemeClr>
                </a:solidFill>
              </a:rPr>
              <a:t>au collège</a:t>
            </a:r>
            <a:endParaRPr lang="fr-FR" sz="12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27675" y="7629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MATERNELLE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47557" y="7690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ECOLE PRIMAIRE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67439" y="7690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COLLEGE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03402" y="4475239"/>
            <a:ext cx="5524368" cy="2916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rgbClr val="002857"/>
                </a:solidFill>
              </a:rPr>
              <a:t>4494 classes concernées par an </a:t>
            </a:r>
          </a:p>
          <a:p>
            <a:pPr algn="ctr"/>
            <a:r>
              <a:rPr lang="fr-FR" sz="1600" b="1" dirty="0" smtClean="0">
                <a:solidFill>
                  <a:srgbClr val="002857"/>
                </a:solidFill>
              </a:rPr>
              <a:t>soit environ 135 000 élèves du primaire au collège</a:t>
            </a:r>
            <a:endParaRPr lang="fr-FR" sz="1600" dirty="0">
              <a:solidFill>
                <a:srgbClr val="00285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5344" y="3609422"/>
            <a:ext cx="255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 smtClean="0">
                <a:solidFill>
                  <a:srgbClr val="C85A19"/>
                </a:solidFill>
              </a:rPr>
              <a:t>Intervention </a:t>
            </a:r>
            <a:r>
              <a:rPr lang="fr-FR" sz="1200" b="1" dirty="0">
                <a:solidFill>
                  <a:srgbClr val="C85A19"/>
                </a:solidFill>
              </a:rPr>
              <a:t>de &gt;</a:t>
            </a:r>
            <a:r>
              <a:rPr lang="fr-FR" sz="1200" b="1" dirty="0" smtClean="0">
                <a:solidFill>
                  <a:srgbClr val="C85A19"/>
                </a:solidFill>
              </a:rPr>
              <a:t>1600 clubs FFT </a:t>
            </a:r>
          </a:p>
          <a:p>
            <a:pPr lvl="0" algn="ctr"/>
            <a:r>
              <a:rPr lang="fr-FR" sz="1200" b="1" dirty="0" smtClean="0">
                <a:solidFill>
                  <a:srgbClr val="C85A19"/>
                </a:solidFill>
              </a:rPr>
              <a:t>par </a:t>
            </a:r>
            <a:r>
              <a:rPr lang="fr-FR" sz="1200" b="1" dirty="0">
                <a:solidFill>
                  <a:srgbClr val="C85A19"/>
                </a:solidFill>
              </a:rPr>
              <a:t>an dans le temps scolaire </a:t>
            </a:r>
            <a:endParaRPr lang="fr-FR" sz="1200" b="1" dirty="0" smtClean="0">
              <a:solidFill>
                <a:srgbClr val="C85A19"/>
              </a:solidFill>
            </a:endParaRPr>
          </a:p>
          <a:p>
            <a:pPr lvl="0" algn="ctr"/>
            <a:r>
              <a:rPr lang="fr-FR" sz="1200" b="1" dirty="0" smtClean="0">
                <a:solidFill>
                  <a:srgbClr val="C85A19"/>
                </a:solidFill>
              </a:rPr>
              <a:t>ou </a:t>
            </a:r>
            <a:r>
              <a:rPr lang="fr-FR" sz="1200" b="1" dirty="0">
                <a:solidFill>
                  <a:srgbClr val="C85A19"/>
                </a:solidFill>
              </a:rPr>
              <a:t>périscolaire </a:t>
            </a:r>
            <a:r>
              <a:rPr lang="fr-FR" sz="1200" b="1" dirty="0" smtClean="0">
                <a:solidFill>
                  <a:srgbClr val="C85A19"/>
                </a:solidFill>
              </a:rPr>
              <a:t>à </a:t>
            </a:r>
            <a:r>
              <a:rPr lang="fr-FR" sz="1200" b="1" dirty="0">
                <a:solidFill>
                  <a:srgbClr val="C85A19"/>
                </a:solidFill>
              </a:rPr>
              <a:t>l’école primaire</a:t>
            </a:r>
          </a:p>
        </p:txBody>
      </p:sp>
      <p:sp>
        <p:nvSpPr>
          <p:cNvPr id="15" name="Accolade fermante 14"/>
          <p:cNvSpPr/>
          <p:nvPr/>
        </p:nvSpPr>
        <p:spPr>
          <a:xfrm rot="5400000">
            <a:off x="5781200" y="1671343"/>
            <a:ext cx="166996" cy="5278706"/>
          </a:xfrm>
          <a:prstGeom prst="rightBrace">
            <a:avLst/>
          </a:prstGeom>
          <a:noFill/>
          <a:ln>
            <a:solidFill>
              <a:srgbClr val="0028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857"/>
              </a:solidFill>
            </a:endParaRPr>
          </a:p>
        </p:txBody>
      </p:sp>
      <p:sp>
        <p:nvSpPr>
          <p:cNvPr id="16" name="Accolade fermante 15"/>
          <p:cNvSpPr/>
          <p:nvPr/>
        </p:nvSpPr>
        <p:spPr>
          <a:xfrm rot="5400000">
            <a:off x="4413811" y="2195241"/>
            <a:ext cx="181892" cy="2558824"/>
          </a:xfrm>
          <a:prstGeom prst="rightBrace">
            <a:avLst/>
          </a:prstGeom>
          <a:noFill/>
          <a:ln>
            <a:solidFill>
              <a:srgbClr val="C85A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1"/>
          </p:nvPr>
        </p:nvSpPr>
        <p:spPr>
          <a:xfrm>
            <a:off x="505462" y="4063878"/>
            <a:ext cx="2558824" cy="867095"/>
          </a:xfr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/>
          <a:lstStyle/>
          <a:p>
            <a:pPr algn="ctr"/>
            <a:r>
              <a:rPr lang="fr-FR" sz="1600" b="1" dirty="0"/>
              <a:t>P</a:t>
            </a:r>
            <a:r>
              <a:rPr lang="fr-FR" sz="1600" b="1" dirty="0" smtClean="0"/>
              <a:t>rogramme 360 orchestré par le professeur des écoles</a:t>
            </a:r>
            <a:endParaRPr lang="fr-FR" sz="500" b="1" dirty="0" smtClean="0"/>
          </a:p>
        </p:txBody>
      </p:sp>
      <p:sp>
        <p:nvSpPr>
          <p:cNvPr id="18" name="Flèche vers le bas 17"/>
          <p:cNvSpPr/>
          <p:nvPr/>
        </p:nvSpPr>
        <p:spPr>
          <a:xfrm>
            <a:off x="1639989" y="3430234"/>
            <a:ext cx="289771" cy="445140"/>
          </a:xfrm>
          <a:prstGeom prst="downArrow">
            <a:avLst/>
          </a:prstGeom>
          <a:solidFill>
            <a:srgbClr val="002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3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24757" y="2313646"/>
            <a:ext cx="3960000" cy="2092816"/>
          </a:xfrm>
        </p:spPr>
        <p:txBody>
          <a:bodyPr/>
          <a:lstStyle/>
          <a:p>
            <a:pPr algn="ctr"/>
            <a:r>
              <a:rPr lang="fr-FR" sz="1600" b="1" dirty="0" smtClean="0"/>
              <a:t>OBJECTIFS</a:t>
            </a:r>
          </a:p>
          <a:p>
            <a:pPr algn="ctr"/>
            <a:endParaRPr lang="fr-FR" sz="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Proposer à l’Education Nationale un </a:t>
            </a:r>
            <a:r>
              <a:rPr lang="fr-FR" b="1" dirty="0"/>
              <a:t>concept original de </a:t>
            </a:r>
            <a:r>
              <a:rPr lang="fr-FR" b="1" dirty="0" smtClean="0"/>
              <a:t>tennis</a:t>
            </a:r>
            <a:r>
              <a:rPr lang="fr-FR" dirty="0" smtClean="0"/>
              <a:t> à l’attention des élèves </a:t>
            </a:r>
            <a:r>
              <a:rPr lang="fr-FR" dirty="0"/>
              <a:t>de cycle </a:t>
            </a:r>
            <a:r>
              <a:rPr lang="fr-FR" dirty="0" smtClean="0"/>
              <a:t>1 (maternelle) qui s’intègre dans le programme scolaire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Inscrire le tennis dans l’imaginaire de l’enfant </a:t>
            </a:r>
            <a:r>
              <a:rPr lang="fr-FR" i="1" dirty="0" smtClean="0"/>
              <a:t>via</a:t>
            </a:r>
            <a:r>
              <a:rPr lang="fr-FR" dirty="0" smtClean="0"/>
              <a:t> le partenariat FFT x Education Nationale / </a:t>
            </a:r>
            <a:r>
              <a:rPr lang="fr-FR" dirty="0" err="1" smtClean="0"/>
              <a:t>Canopé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1"/>
          </p:nvPr>
        </p:nvSpPr>
        <p:spPr>
          <a:xfrm>
            <a:off x="2524757" y="1051963"/>
            <a:ext cx="3960000" cy="1113264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fr-FR" sz="1600" b="1" dirty="0" smtClean="0"/>
              <a:t>AMBITION</a:t>
            </a:r>
          </a:p>
          <a:p>
            <a:pPr algn="ctr"/>
            <a:r>
              <a:rPr lang="fr-FR" sz="1600" b="1" dirty="0" smtClean="0"/>
              <a:t>Faire découvrir le tennis aux enfants dès la maternelle par le biais des professeurs des écoles</a:t>
            </a:r>
          </a:p>
          <a:p>
            <a:pPr algn="ctr"/>
            <a:endParaRPr lang="fr-FR" sz="500" b="1" dirty="0" smtClean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AMBITION &amp; OBJECTIFS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… qui s’inscrivent dans la dynamique du programme AGIR ET GAGNER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874" y="2650524"/>
            <a:ext cx="842886" cy="12654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54" y="2650525"/>
            <a:ext cx="1000706" cy="12654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0895" y="211551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Pour un partenariat gagnant-gagnant entre la FFT et l’Education Nationale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5463" y="937044"/>
            <a:ext cx="7805780" cy="55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Mettre des </a:t>
            </a:r>
            <a:r>
              <a:rPr lang="fr-FR" sz="1600" b="1" dirty="0" smtClean="0">
                <a:solidFill>
                  <a:srgbClr val="002060"/>
                </a:solidFill>
              </a:rPr>
              <a:t>ressources pédagogiques </a:t>
            </a:r>
            <a:r>
              <a:rPr lang="fr-FR" sz="1600" b="1" dirty="0">
                <a:solidFill>
                  <a:srgbClr val="002060"/>
                </a:solidFill>
              </a:rPr>
              <a:t>à disposition des </a:t>
            </a:r>
            <a:r>
              <a:rPr lang="fr-FR" sz="1600" b="1" dirty="0" smtClean="0">
                <a:solidFill>
                  <a:srgbClr val="002060"/>
                </a:solidFill>
              </a:rPr>
              <a:t>professeurs des écoles </a:t>
            </a:r>
            <a:r>
              <a:rPr lang="fr-FR" sz="1600" dirty="0" smtClean="0">
                <a:solidFill>
                  <a:srgbClr val="002060"/>
                </a:solidFill>
              </a:rPr>
              <a:t>grâce </a:t>
            </a:r>
            <a:r>
              <a:rPr lang="fr-FR" sz="1600" dirty="0">
                <a:solidFill>
                  <a:srgbClr val="002060"/>
                </a:solidFill>
              </a:rPr>
              <a:t>à</a:t>
            </a:r>
            <a:r>
              <a:rPr lang="fr-FR" sz="1600" dirty="0" smtClean="0">
                <a:solidFill>
                  <a:srgbClr val="002060"/>
                </a:solidFill>
              </a:rPr>
              <a:t> Réseau </a:t>
            </a:r>
            <a:r>
              <a:rPr lang="fr-FR" sz="1600" dirty="0" err="1" smtClean="0">
                <a:solidFill>
                  <a:srgbClr val="002060"/>
                </a:solidFill>
              </a:rPr>
              <a:t>Canopé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5463" y="1574459"/>
            <a:ext cx="7805780" cy="18630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Utiliser le tennis comme </a:t>
            </a:r>
            <a:r>
              <a:rPr lang="fr-FR" sz="1600" b="1" dirty="0" smtClean="0">
                <a:solidFill>
                  <a:srgbClr val="002060"/>
                </a:solidFill>
              </a:rPr>
              <a:t>outil pédagogique </a:t>
            </a:r>
            <a:r>
              <a:rPr lang="fr-FR" sz="1600" dirty="0" smtClean="0">
                <a:solidFill>
                  <a:srgbClr val="002060"/>
                </a:solidFill>
              </a:rPr>
              <a:t>pendant </a:t>
            </a:r>
            <a:r>
              <a:rPr lang="fr-FR" sz="1600" dirty="0">
                <a:solidFill>
                  <a:srgbClr val="002060"/>
                </a:solidFill>
              </a:rPr>
              <a:t>le temps </a:t>
            </a:r>
            <a:r>
              <a:rPr lang="fr-FR" sz="1600" dirty="0" smtClean="0">
                <a:solidFill>
                  <a:srgbClr val="002060"/>
                </a:solidFill>
              </a:rPr>
              <a:t>scolaire dans la programmation de motricité et l’enseignement général des classes ciblées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</a:rPr>
              <a:t>Sport favorisant la mixité, la socialisation, le respect des règles</a:t>
            </a:r>
            <a:r>
              <a:rPr lang="fr-FR" sz="1600" dirty="0" smtClean="0">
                <a:solidFill>
                  <a:srgbClr val="002060"/>
                </a:solidFill>
              </a:rPr>
              <a:t>,                          la </a:t>
            </a:r>
            <a:r>
              <a:rPr lang="fr-FR" sz="1600" dirty="0">
                <a:solidFill>
                  <a:srgbClr val="002060"/>
                </a:solidFill>
              </a:rPr>
              <a:t>coordination, la latéralisation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</a:rPr>
              <a:t>Support aux apprentissages transversaux</a:t>
            </a:r>
          </a:p>
          <a:p>
            <a:endParaRPr lang="fr-FR" sz="1600" dirty="0" smtClean="0">
              <a:solidFill>
                <a:srgbClr val="002060"/>
              </a:solidFill>
            </a:endParaRPr>
          </a:p>
          <a:p>
            <a:r>
              <a:rPr lang="fr-FR" sz="1600" b="1" dirty="0" smtClean="0">
                <a:solidFill>
                  <a:srgbClr val="002857"/>
                </a:solidFill>
              </a:rPr>
              <a:t>Développer une pratique autonome </a:t>
            </a:r>
            <a:r>
              <a:rPr lang="fr-FR" sz="1600" dirty="0" smtClean="0">
                <a:solidFill>
                  <a:srgbClr val="002857"/>
                </a:solidFill>
              </a:rPr>
              <a:t>pendant </a:t>
            </a:r>
            <a:r>
              <a:rPr lang="fr-FR" sz="1600" dirty="0">
                <a:solidFill>
                  <a:srgbClr val="002857"/>
                </a:solidFill>
              </a:rPr>
              <a:t>la </a:t>
            </a:r>
            <a:r>
              <a:rPr lang="fr-FR" sz="1600" dirty="0" smtClean="0">
                <a:solidFill>
                  <a:srgbClr val="002857"/>
                </a:solidFill>
              </a:rPr>
              <a:t>récréation</a:t>
            </a:r>
          </a:p>
        </p:txBody>
      </p:sp>
      <p:sp>
        <p:nvSpPr>
          <p:cNvPr id="18" name="Organigramme : Connecteur 17"/>
          <p:cNvSpPr/>
          <p:nvPr/>
        </p:nvSpPr>
        <p:spPr>
          <a:xfrm>
            <a:off x="8484521" y="985886"/>
            <a:ext cx="457200" cy="457200"/>
          </a:xfrm>
          <a:prstGeom prst="flowChartConnector">
            <a:avLst/>
          </a:prstGeom>
          <a:solidFill>
            <a:srgbClr val="002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9" name="Organigramme : Connecteur 18"/>
          <p:cNvSpPr/>
          <p:nvPr/>
        </p:nvSpPr>
        <p:spPr>
          <a:xfrm>
            <a:off x="8484521" y="2277363"/>
            <a:ext cx="457200" cy="457200"/>
          </a:xfrm>
          <a:prstGeom prst="flowChartConnector">
            <a:avLst/>
          </a:prstGeom>
          <a:solidFill>
            <a:srgbClr val="002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1866" y="4047667"/>
            <a:ext cx="7805780" cy="592066"/>
          </a:xfrm>
          <a:prstGeom prst="rect">
            <a:avLst/>
          </a:prstGeom>
          <a:solidFill>
            <a:srgbClr val="002857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Le professeur des écoles devient le « maître du jeu »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en classe et dans la cour de récréation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359870" y="3519997"/>
            <a:ext cx="289771" cy="445140"/>
          </a:xfrm>
          <a:prstGeom prst="downArrow">
            <a:avLst/>
          </a:prstGeom>
          <a:solidFill>
            <a:srgbClr val="002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DISPOSITIF AU SEIN DE L’ECOLE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3 séquences interactives : motricité, enseignement général et récréation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5463" y="3007390"/>
            <a:ext cx="2406424" cy="1416971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/>
            <a:r>
              <a:rPr lang="fr-FR" sz="1600" b="1" dirty="0">
                <a:solidFill>
                  <a:srgbClr val="6E6E6E"/>
                </a:solidFill>
              </a:rPr>
              <a:t>A</a:t>
            </a:r>
            <a:r>
              <a:rPr lang="fr-FR" sz="1600" b="1" dirty="0" smtClean="0">
                <a:solidFill>
                  <a:srgbClr val="6E6E6E"/>
                </a:solidFill>
              </a:rPr>
              <a:t>pprentissages </a:t>
            </a:r>
            <a:r>
              <a:rPr lang="fr-FR" sz="1600" b="1" dirty="0">
                <a:solidFill>
                  <a:srgbClr val="6E6E6E"/>
                </a:solidFill>
              </a:rPr>
              <a:t>transversaux </a:t>
            </a:r>
            <a:endParaRPr lang="fr-FR" sz="1600" b="1" dirty="0" smtClean="0">
              <a:solidFill>
                <a:srgbClr val="6E6E6E"/>
              </a:solidFill>
            </a:endParaRPr>
          </a:p>
          <a:p>
            <a:pPr lvl="0" algn="ctr"/>
            <a:r>
              <a:rPr lang="fr-FR" sz="1600" dirty="0" smtClean="0">
                <a:solidFill>
                  <a:srgbClr val="6E6E6E"/>
                </a:solidFill>
              </a:rPr>
              <a:t>en </a:t>
            </a:r>
            <a:r>
              <a:rPr lang="fr-FR" sz="1600" dirty="0">
                <a:solidFill>
                  <a:srgbClr val="6E6E6E"/>
                </a:solidFill>
              </a:rPr>
              <a:t>lien avec le tennis </a:t>
            </a:r>
            <a:endParaRPr lang="fr-FR" sz="1600" dirty="0" smtClean="0">
              <a:solidFill>
                <a:srgbClr val="6E6E6E"/>
              </a:solidFill>
            </a:endParaRPr>
          </a:p>
          <a:p>
            <a:pPr lvl="0" algn="ctr"/>
            <a:r>
              <a:rPr lang="fr-FR" sz="1600" dirty="0" smtClean="0">
                <a:solidFill>
                  <a:srgbClr val="6E6E6E"/>
                </a:solidFill>
              </a:rPr>
              <a:t>(</a:t>
            </a:r>
            <a:r>
              <a:rPr lang="fr-FR" sz="1600" dirty="0">
                <a:solidFill>
                  <a:srgbClr val="6E6E6E"/>
                </a:solidFill>
              </a:rPr>
              <a:t>calcul, </a:t>
            </a:r>
            <a:r>
              <a:rPr lang="fr-FR" sz="1600" dirty="0" smtClean="0">
                <a:solidFill>
                  <a:srgbClr val="6E6E6E"/>
                </a:solidFill>
              </a:rPr>
              <a:t>lecture, écriture)</a:t>
            </a:r>
            <a:endParaRPr lang="fr-FR" sz="1600" dirty="0">
              <a:solidFill>
                <a:srgbClr val="6E6E6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01545" y="1584494"/>
            <a:ext cx="2406424" cy="142205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/>
            <a:r>
              <a:rPr lang="fr-FR" sz="1600" b="1" dirty="0">
                <a:solidFill>
                  <a:srgbClr val="6E6E6E"/>
                </a:solidFill>
              </a:rPr>
              <a:t>M</a:t>
            </a:r>
            <a:r>
              <a:rPr lang="fr-FR" sz="1600" b="1" dirty="0" smtClean="0">
                <a:solidFill>
                  <a:srgbClr val="6E6E6E"/>
                </a:solidFill>
              </a:rPr>
              <a:t>odule </a:t>
            </a:r>
          </a:p>
          <a:p>
            <a:pPr lvl="0" algn="ctr"/>
            <a:r>
              <a:rPr lang="fr-FR" sz="1600" b="1" dirty="0" smtClean="0">
                <a:solidFill>
                  <a:srgbClr val="6E6E6E"/>
                </a:solidFill>
              </a:rPr>
              <a:t>«</a:t>
            </a:r>
            <a:r>
              <a:rPr lang="fr-FR" sz="1600" b="1" dirty="0">
                <a:solidFill>
                  <a:srgbClr val="6E6E6E"/>
                </a:solidFill>
              </a:rPr>
              <a:t> </a:t>
            </a:r>
            <a:r>
              <a:rPr lang="fr-FR" sz="1600" b="1" dirty="0" smtClean="0">
                <a:solidFill>
                  <a:srgbClr val="6E6E6E"/>
                </a:solidFill>
              </a:rPr>
              <a:t>Jeu </a:t>
            </a:r>
            <a:r>
              <a:rPr lang="fr-FR" sz="1600" b="1" dirty="0">
                <a:solidFill>
                  <a:srgbClr val="6E6E6E"/>
                </a:solidFill>
              </a:rPr>
              <a:t>de raquettes </a:t>
            </a:r>
            <a:r>
              <a:rPr lang="fr-FR" sz="1600" b="1" dirty="0" smtClean="0">
                <a:solidFill>
                  <a:srgbClr val="6E6E6E"/>
                </a:solidFill>
              </a:rPr>
              <a:t>» </a:t>
            </a:r>
          </a:p>
          <a:p>
            <a:pPr lvl="0" algn="ctr"/>
            <a:r>
              <a:rPr lang="fr-FR" sz="1600" dirty="0" smtClean="0">
                <a:solidFill>
                  <a:srgbClr val="6E6E6E"/>
                </a:solidFill>
              </a:rPr>
              <a:t>6 séances Tennis animées par le professeur des écoles*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97626" y="3007390"/>
            <a:ext cx="2406424" cy="1416972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/>
            <a:r>
              <a:rPr lang="fr-FR" sz="1600" b="1" dirty="0" smtClean="0">
                <a:solidFill>
                  <a:srgbClr val="6E6E6E"/>
                </a:solidFill>
              </a:rPr>
              <a:t>Pratique libre </a:t>
            </a:r>
          </a:p>
          <a:p>
            <a:pPr lvl="0" algn="ctr"/>
            <a:r>
              <a:rPr lang="fr-FR" sz="1600" dirty="0" smtClean="0">
                <a:solidFill>
                  <a:srgbClr val="6E6E6E"/>
                </a:solidFill>
              </a:rPr>
              <a:t>dans la cour</a:t>
            </a:r>
            <a:endParaRPr lang="fr-FR" sz="1600" dirty="0">
              <a:solidFill>
                <a:srgbClr val="6E6E6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5462" y="2116051"/>
            <a:ext cx="171522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fr-FR" b="1" dirty="0" smtClean="0">
                <a:solidFill>
                  <a:srgbClr val="C85A19"/>
                </a:solidFill>
              </a:rPr>
              <a:t>ENSEIGNEMENT </a:t>
            </a:r>
          </a:p>
          <a:p>
            <a:r>
              <a:rPr lang="fr-FR" b="1" dirty="0" smtClean="0">
                <a:solidFill>
                  <a:srgbClr val="C85A19"/>
                </a:solidFill>
              </a:rPr>
              <a:t>GENERAL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47557" y="7501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MOTRICITE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90657" y="2133881"/>
            <a:ext cx="16133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RECREATION</a:t>
            </a:r>
          </a:p>
        </p:txBody>
      </p:sp>
      <p:cxnSp>
        <p:nvCxnSpPr>
          <p:cNvPr id="19" name="Connecteur droit avec flèche 18"/>
          <p:cNvCxnSpPr>
            <a:stCxn id="7" idx="1"/>
            <a:endCxn id="6" idx="0"/>
          </p:cNvCxnSpPr>
          <p:nvPr/>
        </p:nvCxnSpPr>
        <p:spPr>
          <a:xfrm flipH="1">
            <a:off x="1708675" y="2295519"/>
            <a:ext cx="1592870" cy="711871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8" idx="1"/>
          </p:cNvCxnSpPr>
          <p:nvPr/>
        </p:nvCxnSpPr>
        <p:spPr>
          <a:xfrm flipH="1">
            <a:off x="2911888" y="3715876"/>
            <a:ext cx="3185738" cy="16399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8" idx="0"/>
            <a:endCxn id="7" idx="3"/>
          </p:cNvCxnSpPr>
          <p:nvPr/>
        </p:nvCxnSpPr>
        <p:spPr>
          <a:xfrm flipH="1" flipV="1">
            <a:off x="5707969" y="2295519"/>
            <a:ext cx="1592869" cy="711871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094039" y="2951552"/>
            <a:ext cx="2821436" cy="437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900" i="1" dirty="0" smtClean="0">
                <a:solidFill>
                  <a:srgbClr val="002857"/>
                </a:solidFill>
              </a:rPr>
              <a:t>*A discrétion de la Ligue ou du Comité :  </a:t>
            </a:r>
          </a:p>
          <a:p>
            <a:pPr algn="ctr"/>
            <a:r>
              <a:rPr lang="fr-FR" sz="900" i="1" dirty="0" smtClean="0">
                <a:solidFill>
                  <a:srgbClr val="002857"/>
                </a:solidFill>
              </a:rPr>
              <a:t>support d’un DE pendant 3 séances  </a:t>
            </a:r>
          </a:p>
        </p:txBody>
      </p:sp>
    </p:spTree>
    <p:extLst>
      <p:ext uri="{BB962C8B-B14F-4D97-AF65-F5344CB8AC3E}">
        <p14:creationId xmlns:p14="http://schemas.microsoft.com/office/powerpoint/2010/main" val="10836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443993" y="4638050"/>
            <a:ext cx="4373592" cy="3422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5 LEVIERS STRATÉGIQUES</a:t>
            </a:r>
            <a:endParaRPr lang="fr-FR" dirty="0"/>
          </a:p>
        </p:txBody>
      </p:sp>
      <p:sp>
        <p:nvSpPr>
          <p:cNvPr id="6" name="Bouée 5"/>
          <p:cNvSpPr/>
          <p:nvPr/>
        </p:nvSpPr>
        <p:spPr>
          <a:xfrm>
            <a:off x="2307659" y="700690"/>
            <a:ext cx="4495800" cy="4318000"/>
          </a:xfrm>
          <a:prstGeom prst="donut">
            <a:avLst>
              <a:gd name="adj" fmla="val 2679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53316" y="2061001"/>
            <a:ext cx="1383584" cy="8043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ACTIVATION DE L’ECOSYSTEME FFT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17585" y="3672009"/>
            <a:ext cx="1485279" cy="8043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>
                <a:solidFill>
                  <a:srgbClr val="002857"/>
                </a:solidFill>
              </a:rPr>
              <a:t>ACTIVATION DES </a:t>
            </a:r>
          </a:p>
          <a:p>
            <a:pPr algn="ctr"/>
            <a:r>
              <a:rPr lang="fr-FR" sz="1000" b="1" dirty="0">
                <a:solidFill>
                  <a:srgbClr val="002857"/>
                </a:solidFill>
              </a:rPr>
              <a:t>RESEAUX </a:t>
            </a:r>
            <a:endParaRPr lang="fr-FR" sz="1000" b="1" dirty="0" smtClean="0">
              <a:solidFill>
                <a:srgbClr val="002857"/>
              </a:solidFill>
            </a:endParaRP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EN &amp; USEP</a:t>
            </a:r>
            <a:endParaRPr lang="fr-FR" sz="1000" b="1" strike="sngStrike" dirty="0">
              <a:solidFill>
                <a:srgbClr val="002857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83743" y="2065192"/>
            <a:ext cx="1383584" cy="8043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FORMATION DES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PROFESSEURS DES ECOLES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63767" y="891425"/>
            <a:ext cx="1383584" cy="8043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INTEGRATION 360 DU TENNIS </a:t>
            </a:r>
          </a:p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A L’ECOLE</a:t>
            </a:r>
          </a:p>
          <a:p>
            <a:pPr algn="ctr"/>
            <a:r>
              <a:rPr lang="fr-FR" sz="800" b="1" dirty="0" smtClean="0">
                <a:solidFill>
                  <a:srgbClr val="002857"/>
                </a:solidFill>
              </a:rPr>
              <a:t>(cycle 1)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94660" y="2312841"/>
            <a:ext cx="1943869" cy="11006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AMBITION :</a:t>
            </a:r>
          </a:p>
          <a:p>
            <a:pPr algn="ctr"/>
            <a:r>
              <a:rPr lang="fr-FR" sz="1400" b="1" dirty="0">
                <a:solidFill>
                  <a:srgbClr val="002060"/>
                </a:solidFill>
              </a:rPr>
              <a:t>Faire découvrir le tennis aux enfants dès la maternelle par le biais des </a:t>
            </a:r>
            <a:r>
              <a:rPr lang="fr-FR" sz="1400" b="1" dirty="0" smtClean="0">
                <a:solidFill>
                  <a:srgbClr val="002060"/>
                </a:solidFill>
              </a:rPr>
              <a:t>Professeurs </a:t>
            </a:r>
            <a:r>
              <a:rPr lang="fr-FR" sz="1400" b="1" dirty="0">
                <a:solidFill>
                  <a:srgbClr val="002060"/>
                </a:solidFill>
              </a:rPr>
              <a:t>des écoles</a:t>
            </a:r>
          </a:p>
        </p:txBody>
      </p:sp>
      <p:sp>
        <p:nvSpPr>
          <p:cNvPr id="18" name="Chevron 17"/>
          <p:cNvSpPr/>
          <p:nvPr/>
        </p:nvSpPr>
        <p:spPr>
          <a:xfrm rot="1454894">
            <a:off x="5410165" y="1051233"/>
            <a:ext cx="487794" cy="1116671"/>
          </a:xfrm>
          <a:prstGeom prst="chevron">
            <a:avLst>
              <a:gd name="adj" fmla="val 75318"/>
            </a:avLst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9959338">
            <a:off x="3347379" y="1052440"/>
            <a:ext cx="487794" cy="1116671"/>
          </a:xfrm>
          <a:prstGeom prst="chevron">
            <a:avLst>
              <a:gd name="adj" fmla="val 75318"/>
            </a:avLst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6247857">
            <a:off x="5918312" y="2747088"/>
            <a:ext cx="487794" cy="1116671"/>
          </a:xfrm>
          <a:prstGeom prst="chevron">
            <a:avLst>
              <a:gd name="adj" fmla="val 75318"/>
            </a:avLst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0800000">
            <a:off x="4311662" y="3867196"/>
            <a:ext cx="487794" cy="1116671"/>
          </a:xfrm>
          <a:prstGeom prst="chevron">
            <a:avLst>
              <a:gd name="adj" fmla="val 75318"/>
            </a:avLst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4892659">
            <a:off x="2707280" y="2749644"/>
            <a:ext cx="487794" cy="1116671"/>
          </a:xfrm>
          <a:prstGeom prst="chevron">
            <a:avLst>
              <a:gd name="adj" fmla="val 75318"/>
            </a:avLst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871" y="3780030"/>
            <a:ext cx="17045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2857"/>
                </a:solidFill>
              </a:rPr>
              <a:t> PRODUCTION &amp; DIFFUSION DE RESSOURCES</a:t>
            </a:r>
          </a:p>
          <a:p>
            <a:pPr algn="ctr"/>
            <a:r>
              <a:rPr lang="fr-FR" sz="800" b="1" dirty="0" smtClean="0">
                <a:solidFill>
                  <a:srgbClr val="002857"/>
                </a:solidFill>
              </a:rPr>
              <a:t>(contenus, matériel)</a:t>
            </a:r>
            <a:endParaRPr lang="fr-FR" sz="800" b="1" dirty="0">
              <a:solidFill>
                <a:srgbClr val="002857"/>
              </a:solidFill>
            </a:endParaRPr>
          </a:p>
        </p:txBody>
      </p:sp>
      <p:sp>
        <p:nvSpPr>
          <p:cNvPr id="25" name="Organigramme : Connecteur 24"/>
          <p:cNvSpPr/>
          <p:nvPr/>
        </p:nvSpPr>
        <p:spPr>
          <a:xfrm>
            <a:off x="5994413" y="2846172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6" name="Organigramme : Connecteur 25"/>
          <p:cNvSpPr/>
          <p:nvPr/>
        </p:nvSpPr>
        <p:spPr>
          <a:xfrm>
            <a:off x="4559122" y="4197885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7" name="Organigramme : Connecteur 26"/>
          <p:cNvSpPr/>
          <p:nvPr/>
        </p:nvSpPr>
        <p:spPr>
          <a:xfrm>
            <a:off x="2817435" y="3282309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8" name="Organigramme : Connecteur 27"/>
          <p:cNvSpPr/>
          <p:nvPr/>
        </p:nvSpPr>
        <p:spPr>
          <a:xfrm>
            <a:off x="3149500" y="1493926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9" name="Organigramme : Connecteur 28"/>
          <p:cNvSpPr/>
          <p:nvPr/>
        </p:nvSpPr>
        <p:spPr>
          <a:xfrm>
            <a:off x="5196862" y="1265326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19" y="2245492"/>
            <a:ext cx="842886" cy="126541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90" y="2226981"/>
            <a:ext cx="1000706" cy="12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IMPACT DE LA CRISE SANITAIRE SUR LES ACTIONS 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35208" y="1414864"/>
            <a:ext cx="2406424" cy="142205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/>
            <a:r>
              <a:rPr lang="fr-FR" sz="1600" b="1" dirty="0" smtClean="0">
                <a:solidFill>
                  <a:srgbClr val="FF0000"/>
                </a:solidFill>
              </a:rPr>
              <a:t>Arrêt brutal 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</a:rPr>
              <a:t>de toutes actions « terrain » 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</a:rPr>
              <a:t>suite au confinement du 16.03.20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64209" y="1414864"/>
            <a:ext cx="2406424" cy="142205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/>
            <a:r>
              <a:rPr lang="fr-FR" sz="1600" b="1" dirty="0" smtClean="0">
                <a:solidFill>
                  <a:srgbClr val="00B050"/>
                </a:solidFill>
              </a:rPr>
              <a:t>Continuité du travail collaboratif avec le Réseau </a:t>
            </a:r>
            <a:r>
              <a:rPr lang="fr-FR" sz="1600" b="1" dirty="0" err="1" smtClean="0">
                <a:solidFill>
                  <a:srgbClr val="00B050"/>
                </a:solidFill>
              </a:rPr>
              <a:t>Canopé</a:t>
            </a:r>
            <a:r>
              <a:rPr lang="fr-FR" sz="1600" b="1" dirty="0">
                <a:solidFill>
                  <a:srgbClr val="00B050"/>
                </a:solidFill>
              </a:rPr>
              <a:t>,</a:t>
            </a:r>
            <a:r>
              <a:rPr lang="fr-FR" sz="1600" b="1" dirty="0" smtClean="0">
                <a:solidFill>
                  <a:srgbClr val="00B050"/>
                </a:solidFill>
              </a:rPr>
              <a:t> l’USEP et les RTS</a:t>
            </a:r>
            <a:endParaRPr lang="fr-FR" sz="1600" dirty="0" smtClean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35208" y="3526514"/>
            <a:ext cx="5835425" cy="79149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</a:rPr>
              <a:t>Des conditions « autres » pour mieux préparer </a:t>
            </a:r>
          </a:p>
          <a:p>
            <a:pPr lvl="0" algn="ctr"/>
            <a:r>
              <a:rPr lang="fr-FR" sz="1600" b="1" dirty="0" smtClean="0">
                <a:solidFill>
                  <a:schemeClr val="bg1"/>
                </a:solidFill>
              </a:rPr>
              <a:t>le lancement national 2020/2021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9" name="Non égal 8"/>
          <p:cNvSpPr/>
          <p:nvPr/>
        </p:nvSpPr>
        <p:spPr>
          <a:xfrm>
            <a:off x="4419602" y="1955799"/>
            <a:ext cx="478852" cy="347133"/>
          </a:xfrm>
          <a:prstGeom prst="mathNotEqual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Accolade ouvrante 12"/>
          <p:cNvSpPr/>
          <p:nvPr/>
        </p:nvSpPr>
        <p:spPr>
          <a:xfrm rot="16200000">
            <a:off x="4540520" y="254954"/>
            <a:ext cx="224801" cy="5835425"/>
          </a:xfrm>
          <a:prstGeom prst="leftBrace">
            <a:avLst/>
          </a:prstGeom>
          <a:noFill/>
          <a:ln>
            <a:solidFill>
              <a:srgbClr val="0028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KIT PÉDAGOGIQUE 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En vente dès octobre 2020 sur </a:t>
            </a:r>
            <a:r>
              <a:rPr lang="fr-FR" dirty="0" err="1" smtClean="0"/>
              <a:t>Proshop</a:t>
            </a:r>
            <a:r>
              <a:rPr lang="fr-FR" dirty="0" smtClean="0"/>
              <a:t> FFT : </a:t>
            </a:r>
            <a:r>
              <a:rPr lang="fr-FR" dirty="0">
                <a:hlinkClick r:id="rId3"/>
              </a:rPr>
              <a:t>https://proshop.fft.fr/</a:t>
            </a:r>
            <a:endParaRPr lang="fr-FR" dirty="0"/>
          </a:p>
        </p:txBody>
      </p:sp>
      <p:pic>
        <p:nvPicPr>
          <p:cNvPr id="7" name="Image 6" descr="C:\Users\mpiriou\Desktop\Photos kit De la cour au court_La Centrale FFT\49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9" y="2245143"/>
            <a:ext cx="1228004" cy="98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mpiriou\Desktop\Photos kit De la cour au court_La Centrale FFT\46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58" y="1150777"/>
            <a:ext cx="722222" cy="739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mpiriou\Desktop\Photos kit De la cour au court_La Centrale FFT\41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19" y="2476490"/>
            <a:ext cx="520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505463" y="1198599"/>
            <a:ext cx="3979333" cy="662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2857"/>
                </a:solidFill>
              </a:rPr>
              <a:t>6 raquettes de 19 pouces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5462" y="2402576"/>
            <a:ext cx="3979333" cy="662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2857"/>
                </a:solidFill>
              </a:rPr>
              <a:t>24 raquettes de 36 cm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891198" y="1189198"/>
            <a:ext cx="2762669" cy="662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2857"/>
                </a:solidFill>
              </a:rPr>
              <a:t>6</a:t>
            </a:r>
            <a:r>
              <a:rPr lang="fr-FR" sz="1600" dirty="0" smtClean="0">
                <a:solidFill>
                  <a:srgbClr val="002857"/>
                </a:solidFill>
              </a:rPr>
              <a:t> ballons pailles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91197" y="2397074"/>
            <a:ext cx="2762669" cy="662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2857"/>
                </a:solidFill>
              </a:rPr>
              <a:t>20 balles rouges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5951" y="3606553"/>
            <a:ext cx="3998806" cy="662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2857"/>
                </a:solidFill>
              </a:rPr>
              <a:t>4 lignes de délimitation</a:t>
            </a:r>
          </a:p>
          <a:p>
            <a:pPr algn="l"/>
            <a:r>
              <a:rPr lang="fr-FR" sz="1600" dirty="0">
                <a:solidFill>
                  <a:srgbClr val="002857"/>
                </a:solidFill>
              </a:rPr>
              <a:t> </a:t>
            </a:r>
            <a:endParaRPr lang="fr-FR" sz="1600" dirty="0" smtClean="0">
              <a:solidFill>
                <a:srgbClr val="002857"/>
              </a:solidFill>
            </a:endParaRPr>
          </a:p>
        </p:txBody>
      </p:sp>
      <p:pic>
        <p:nvPicPr>
          <p:cNvPr id="1026" name="Picture 2" descr="Résultat de recherche d'images pour &quot;raquette tennis plastique 19 pouce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45" y="1024249"/>
            <a:ext cx="560818" cy="10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013406" y="4409157"/>
            <a:ext cx="2972611" cy="413306"/>
          </a:xfrm>
          <a:prstGeom prst="rect">
            <a:avLst/>
          </a:prstGeom>
          <a:solidFill>
            <a:srgbClr val="002857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Prix 2021 = 299€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2068">
            <a:off x="3123497" y="3776007"/>
            <a:ext cx="1246056" cy="297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2068">
            <a:off x="2940553" y="3969075"/>
            <a:ext cx="1246056" cy="297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2068">
            <a:off x="3286482" y="3578922"/>
            <a:ext cx="1246056" cy="297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2068">
            <a:off x="2760726" y="4162141"/>
            <a:ext cx="1246056" cy="297800"/>
          </a:xfrm>
          <a:prstGeom prst="rect">
            <a:avLst/>
          </a:prstGeom>
        </p:spPr>
      </p:pic>
      <p:sp>
        <p:nvSpPr>
          <p:cNvPr id="21" name="Organigramme : Connecteur 20"/>
          <p:cNvSpPr/>
          <p:nvPr/>
        </p:nvSpPr>
        <p:spPr>
          <a:xfrm>
            <a:off x="8504051" y="153850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91198" y="3481974"/>
            <a:ext cx="2762669" cy="662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2857"/>
                </a:solidFill>
              </a:rPr>
              <a:t>1 sac à roulettes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58" y="3263577"/>
            <a:ext cx="1130560" cy="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86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36734" y="1992036"/>
            <a:ext cx="1794933" cy="4910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 smtClean="0">
              <a:solidFill>
                <a:srgbClr val="00285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22934" y="2286379"/>
            <a:ext cx="3361267" cy="711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2000" dirty="0" smtClean="0">
                <a:solidFill>
                  <a:srgbClr val="002857"/>
                </a:solidFill>
                <a:hlinkClick r:id="rId4"/>
              </a:rPr>
              <a:t>&gt; WEBDOCUMENTAIRE</a:t>
            </a:r>
            <a:endParaRPr lang="fr-FR" sz="2000" dirty="0" smtClean="0">
              <a:solidFill>
                <a:srgbClr val="00285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58865" y="1825943"/>
            <a:ext cx="3361267" cy="711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sz="2000" dirty="0" smtClean="0">
                <a:solidFill>
                  <a:srgbClr val="002857"/>
                </a:solidFill>
                <a:hlinkClick r:id="rId5"/>
              </a:rPr>
              <a:t>&gt; TEASER VIDEO</a:t>
            </a:r>
            <a:endParaRPr lang="fr-FR" sz="2000" dirty="0" smtClean="0">
              <a:solidFill>
                <a:srgbClr val="002857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8504051" y="153850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72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REACTIVATION DE L’USEP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Réunion de travail le 22 juin 2020 avec 3 membres du Comité directeur national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5463" y="1701803"/>
            <a:ext cx="5006337" cy="2692398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002060"/>
                </a:solidFill>
              </a:rPr>
              <a:t>Contribuer à la promotion du programme De la cour au court au niveau local 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C85A19"/>
                </a:solidFill>
              </a:rPr>
              <a:t>Accompagner l’inscription des écoles maternelles dans le dispositif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400" b="1" dirty="0" smtClean="0">
                <a:solidFill>
                  <a:srgbClr val="002857"/>
                </a:solidFill>
              </a:rPr>
              <a:t>Aider à la mise en relation des parties prenantes </a:t>
            </a:r>
            <a:r>
              <a:rPr lang="fr-FR" sz="1400" b="1" i="1" dirty="0" smtClean="0">
                <a:solidFill>
                  <a:srgbClr val="002857"/>
                </a:solidFill>
              </a:rPr>
              <a:t>via</a:t>
            </a:r>
            <a:r>
              <a:rPr lang="fr-FR" sz="1400" b="1" dirty="0" smtClean="0">
                <a:solidFill>
                  <a:srgbClr val="002857"/>
                </a:solidFill>
              </a:rPr>
              <a:t> les référents départementaux USEP</a:t>
            </a:r>
            <a:endParaRPr lang="fr-FR" sz="1400" dirty="0" smtClean="0">
              <a:solidFill>
                <a:srgbClr val="00285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3" b="5911"/>
          <a:stretch/>
        </p:blipFill>
        <p:spPr>
          <a:xfrm>
            <a:off x="5545176" y="1701803"/>
            <a:ext cx="3573423" cy="269239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05463" y="1127678"/>
            <a:ext cx="8266003" cy="34562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85A19"/>
                </a:solidFill>
              </a:rPr>
              <a:t>OBJECTIF : S’ASSURER DU RESPECT DES ENGAGEMENTS DE L’USEP</a:t>
            </a:r>
            <a:endParaRPr lang="fr-FR" b="1" dirty="0">
              <a:solidFill>
                <a:srgbClr val="C85A19"/>
              </a:solidFill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8504051" y="153850"/>
            <a:ext cx="457200" cy="457200"/>
          </a:xfrm>
          <a:prstGeom prst="flowChartConnector">
            <a:avLst/>
          </a:prstGeom>
          <a:solidFill>
            <a:srgbClr val="C85A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67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18763</TotalTime>
  <Words>1511</Words>
  <Application>Microsoft Office PowerPoint</Application>
  <PresentationFormat>Affichage à l'écran (16:9)</PresentationFormat>
  <Paragraphs>232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Thème Office</vt:lpstr>
      <vt:lpstr>DEPLOIEMENT DU PROGRAMME « DE LA COUR AU COURT » : POINT D’AVANCEMENT</vt:lpstr>
      <vt:lpstr>AMBITION &amp; OBJECTIFS</vt:lpstr>
      <vt:lpstr>PRINCIPES</vt:lpstr>
      <vt:lpstr>DISPOSITIF AU SEIN DE L’ECOLE</vt:lpstr>
      <vt:lpstr>5 LEVIERS STRATÉGIQUES</vt:lpstr>
      <vt:lpstr>IMPACT DE LA CRISE SANITAIRE SUR LES ACTIONS 2020</vt:lpstr>
      <vt:lpstr>KIT PÉDAGOGIQUE </vt:lpstr>
      <vt:lpstr>Présentation PowerPoint</vt:lpstr>
      <vt:lpstr>REACTIVATION DE L’USEP</vt:lpstr>
      <vt:lpstr>REACTIVATION DES REFERENTS TENNIS SCOLAIRE</vt:lpstr>
      <vt:lpstr>RESEAU RTS</vt:lpstr>
      <vt:lpstr>AVANCEES OPERATIONNELLES DES LIGUES</vt:lpstr>
      <vt:lpstr>NOUVEAU PLANNING DE DEPLOIEMENT 2020/2021</vt:lpstr>
      <vt:lpstr>DE LA COUR… AU CLUB FFT</vt:lpstr>
      <vt:lpstr>MERCI DE VOTRE ATTENTION</vt:lpstr>
      <vt:lpstr>COMPLEMENTARITE AVEC LES DISPOSITIFS EXISTANTS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Marine Piriou</cp:lastModifiedBy>
  <cp:revision>1864</cp:revision>
  <cp:lastPrinted>2019-04-03T12:35:29Z</cp:lastPrinted>
  <dcterms:created xsi:type="dcterms:W3CDTF">2015-04-01T15:55:56Z</dcterms:created>
  <dcterms:modified xsi:type="dcterms:W3CDTF">2020-09-02T12:47:27Z</dcterms:modified>
</cp:coreProperties>
</file>