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1" r:id="rId18"/>
    <p:sldId id="277" r:id="rId19"/>
    <p:sldId id="272" r:id="rId20"/>
    <p:sldId id="273" r:id="rId21"/>
    <p:sldId id="274" r:id="rId22"/>
    <p:sldId id="275" r:id="rId23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2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6760" y="1998853"/>
            <a:ext cx="7650479" cy="9931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50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1323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590925" y="2124075"/>
            <a:ext cx="4848225" cy="3971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1323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750" y="1648551"/>
            <a:ext cx="8826499" cy="56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8005" y="3162046"/>
            <a:ext cx="4431665" cy="2763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f.fr/" TargetMode="External"/><Relationship Id="rId5" Type="http://schemas.openxmlformats.org/officeDocument/2006/relationships/hyperlink" Target="http://gastonmag.net/assurance.php" TargetMode="Externa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nistration-etrangers-en-france.interieur.gouv.fr/particuliers/#/" TargetMode="External"/><Relationship Id="rId2" Type="http://schemas.openxmlformats.org/officeDocument/2006/relationships/hyperlink" Target="http://www.ofii.fr/le-visa-long-sejour-valant-titre-de-sejour-vls-t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ce-education-international.fr/sources/assistants-etrangers-france/guide-assistant-de-langue-en-france-2020-2021/12/#zoom=z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iep.fr/assistants-langue-franc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ssistant@ciep.fr" TargetMode="External"/><Relationship Id="rId5" Type="http://schemas.openxmlformats.org/officeDocument/2006/relationships/hyperlink" Target="http://www.ciep.fr/assistants-etrangers-france" TargetMode="Externa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mmatriculation-travailleurs-etrangers.ameli.fr/en/log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802" y="1809369"/>
            <a:ext cx="379793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u="none" spc="10" dirty="0">
                <a:solidFill>
                  <a:srgbClr val="01509F"/>
                </a:solidFill>
                <a:latin typeface="Arial"/>
                <a:cs typeface="Arial"/>
              </a:rPr>
              <a:t>Sécurité sociale</a:t>
            </a:r>
            <a:r>
              <a:rPr sz="3200" b="1" u="none" spc="-315" dirty="0">
                <a:solidFill>
                  <a:srgbClr val="01509F"/>
                </a:solidFill>
                <a:latin typeface="Arial"/>
                <a:cs typeface="Arial"/>
              </a:rPr>
              <a:t> </a:t>
            </a:r>
            <a:r>
              <a:rPr sz="3200" b="1" u="none" spc="10" dirty="0">
                <a:solidFill>
                  <a:srgbClr val="01509F"/>
                </a:solidFill>
                <a:latin typeface="Arial"/>
                <a:cs typeface="Arial"/>
              </a:rPr>
              <a:t>4/6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62875" y="5438775"/>
            <a:ext cx="1028700" cy="118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00875" y="1609725"/>
            <a:ext cx="1514475" cy="152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5792" y="2411729"/>
            <a:ext cx="6442710" cy="386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u="heavy" spc="-5" dirty="0">
                <a:latin typeface="Arial"/>
                <a:cs typeface="Arial"/>
              </a:rPr>
              <a:t>Caractéristiques </a:t>
            </a:r>
            <a:r>
              <a:rPr sz="1800" u="heavy" spc="20" dirty="0">
                <a:latin typeface="Arial"/>
                <a:cs typeface="Arial"/>
              </a:rPr>
              <a:t>de la </a:t>
            </a:r>
            <a:r>
              <a:rPr sz="1800" u="heavy" spc="-5" dirty="0">
                <a:latin typeface="Arial"/>
                <a:cs typeface="Arial"/>
              </a:rPr>
              <a:t>pièce d’état </a:t>
            </a:r>
            <a:r>
              <a:rPr sz="1800" u="heavy" spc="-30" dirty="0">
                <a:latin typeface="Arial"/>
                <a:cs typeface="Arial"/>
              </a:rPr>
              <a:t>civil </a:t>
            </a:r>
            <a:r>
              <a:rPr sz="1800" dirty="0">
                <a:latin typeface="Arial"/>
                <a:cs typeface="Arial"/>
              </a:rPr>
              <a:t>(= </a:t>
            </a:r>
            <a:r>
              <a:rPr sz="1800" spc="-5" dirty="0">
                <a:latin typeface="Arial"/>
                <a:cs typeface="Arial"/>
              </a:rPr>
              <a:t>acte </a:t>
            </a:r>
            <a:r>
              <a:rPr sz="1800" spc="20" dirty="0">
                <a:latin typeface="Arial"/>
                <a:cs typeface="Arial"/>
              </a:rPr>
              <a:t>de </a:t>
            </a:r>
            <a:r>
              <a:rPr sz="1800" spc="-5" dirty="0">
                <a:latin typeface="Arial"/>
                <a:cs typeface="Arial"/>
              </a:rPr>
              <a:t>naissance)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Times New Roman"/>
              <a:cs typeface="Times New Roman"/>
            </a:endParaRPr>
          </a:p>
          <a:p>
            <a:pPr marL="327025">
              <a:lnSpc>
                <a:spcPct val="100000"/>
              </a:lnSpc>
            </a:pPr>
            <a:r>
              <a:rPr sz="1800" spc="5" dirty="0">
                <a:latin typeface="Arial"/>
                <a:cs typeface="Arial"/>
              </a:rPr>
              <a:t>Pour tous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les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assistants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langue</a:t>
            </a:r>
            <a:r>
              <a:rPr sz="1800" spc="-2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Times New Roman"/>
              <a:cs typeface="Times New Roman"/>
            </a:endParaRPr>
          </a:p>
          <a:p>
            <a:pPr marL="470534" marR="213360" indent="-343535">
              <a:lnSpc>
                <a:spcPct val="99100"/>
              </a:lnSpc>
              <a:buFont typeface="Arial Unicode MS"/>
              <a:buChar char="➢"/>
              <a:tabLst>
                <a:tab pos="469900" algn="l"/>
                <a:tab pos="470534" algn="l"/>
              </a:tabLst>
            </a:pPr>
            <a:r>
              <a:rPr sz="1800" spc="-25" dirty="0">
                <a:latin typeface="Arial"/>
                <a:cs typeface="Arial"/>
              </a:rPr>
              <a:t>L’acte </a:t>
            </a:r>
            <a:r>
              <a:rPr sz="1800" spc="-5" dirty="0">
                <a:latin typeface="Arial"/>
                <a:cs typeface="Arial"/>
              </a:rPr>
              <a:t>d’état </a:t>
            </a:r>
            <a:r>
              <a:rPr sz="1800" spc="-30" dirty="0">
                <a:latin typeface="Arial"/>
                <a:cs typeface="Arial"/>
              </a:rPr>
              <a:t>civil </a:t>
            </a:r>
            <a:r>
              <a:rPr sz="1800" spc="-5" dirty="0">
                <a:latin typeface="Arial"/>
                <a:cs typeface="Arial"/>
              </a:rPr>
              <a:t>doit être </a:t>
            </a:r>
            <a:r>
              <a:rPr sz="1800" spc="5" dirty="0">
                <a:latin typeface="Arial"/>
                <a:cs typeface="Arial"/>
              </a:rPr>
              <a:t>authentifié </a:t>
            </a:r>
            <a:r>
              <a:rPr sz="1800" spc="-5" dirty="0">
                <a:latin typeface="Arial"/>
                <a:cs typeface="Arial"/>
              </a:rPr>
              <a:t>(cachet </a:t>
            </a:r>
            <a:r>
              <a:rPr sz="1800" spc="-15" dirty="0">
                <a:latin typeface="Arial"/>
                <a:cs typeface="Arial"/>
              </a:rPr>
              <a:t>et </a:t>
            </a:r>
            <a:r>
              <a:rPr sz="1800" spc="10" dirty="0">
                <a:latin typeface="Arial"/>
                <a:cs typeface="Arial"/>
              </a:rPr>
              <a:t>signature  </a:t>
            </a:r>
            <a:r>
              <a:rPr sz="1800" spc="20" dirty="0">
                <a:latin typeface="Arial"/>
                <a:cs typeface="Arial"/>
              </a:rPr>
              <a:t>de </a:t>
            </a:r>
            <a:r>
              <a:rPr sz="1800" spc="-10" dirty="0">
                <a:latin typeface="Arial"/>
                <a:cs typeface="Arial"/>
              </a:rPr>
              <a:t>l’officier </a:t>
            </a:r>
            <a:r>
              <a:rPr sz="1800" spc="-5" dirty="0">
                <a:latin typeface="Arial"/>
                <a:cs typeface="Arial"/>
              </a:rPr>
              <a:t>d’état </a:t>
            </a:r>
            <a:r>
              <a:rPr sz="1800" spc="-15" dirty="0">
                <a:latin typeface="Arial"/>
                <a:cs typeface="Arial"/>
              </a:rPr>
              <a:t>civil). </a:t>
            </a:r>
            <a:r>
              <a:rPr sz="1800" b="1" spc="-10" dirty="0">
                <a:latin typeface="Arial"/>
                <a:cs typeface="Arial"/>
              </a:rPr>
              <a:t>Veillez </a:t>
            </a:r>
            <a:r>
              <a:rPr sz="1800" b="1" dirty="0">
                <a:latin typeface="Arial"/>
                <a:cs typeface="Arial"/>
              </a:rPr>
              <a:t>à </a:t>
            </a:r>
            <a:r>
              <a:rPr sz="1800" b="1" spc="-15" dirty="0">
                <a:latin typeface="Arial"/>
                <a:cs typeface="Arial"/>
              </a:rPr>
              <a:t>ce </a:t>
            </a:r>
            <a:r>
              <a:rPr sz="1800" b="1" spc="15" dirty="0">
                <a:latin typeface="Arial"/>
                <a:cs typeface="Arial"/>
              </a:rPr>
              <a:t>que </a:t>
            </a:r>
            <a:r>
              <a:rPr sz="1800" b="1" spc="10" dirty="0">
                <a:latin typeface="Arial"/>
                <a:cs typeface="Arial"/>
              </a:rPr>
              <a:t>le </a:t>
            </a:r>
            <a:r>
              <a:rPr sz="1800" b="1" spc="-15" dirty="0">
                <a:latin typeface="Arial"/>
                <a:cs typeface="Arial"/>
              </a:rPr>
              <a:t>cachet  </a:t>
            </a:r>
            <a:r>
              <a:rPr sz="1800" b="1" dirty="0">
                <a:latin typeface="Arial"/>
                <a:cs typeface="Arial"/>
              </a:rPr>
              <a:t>(tampon) soit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lisible.</a:t>
            </a:r>
            <a:endParaRPr sz="1800">
              <a:latin typeface="Arial"/>
              <a:cs typeface="Arial"/>
            </a:endParaRPr>
          </a:p>
          <a:p>
            <a:pPr marL="470534" marR="5080" indent="-343535">
              <a:lnSpc>
                <a:spcPct val="100000"/>
              </a:lnSpc>
              <a:spcBef>
                <a:spcPts val="15"/>
              </a:spcBef>
              <a:buFont typeface="Arial Unicode MS"/>
              <a:buChar char="➢"/>
              <a:tabLst>
                <a:tab pos="469900" algn="l"/>
                <a:tab pos="470534" algn="l"/>
              </a:tabLst>
            </a:pPr>
            <a:r>
              <a:rPr sz="1800" spc="-20" dirty="0">
                <a:latin typeface="Arial"/>
                <a:cs typeface="Arial"/>
              </a:rPr>
              <a:t>Les </a:t>
            </a:r>
            <a:r>
              <a:rPr sz="1800" spc="5" dirty="0">
                <a:latin typeface="Arial"/>
                <a:cs typeface="Arial"/>
              </a:rPr>
              <a:t>noms </a:t>
            </a:r>
            <a:r>
              <a:rPr sz="1800" spc="-15" dirty="0">
                <a:latin typeface="Arial"/>
                <a:cs typeface="Arial"/>
              </a:rPr>
              <a:t>et </a:t>
            </a:r>
            <a:r>
              <a:rPr sz="1800" spc="5" dirty="0">
                <a:latin typeface="Arial"/>
                <a:cs typeface="Arial"/>
              </a:rPr>
              <a:t>prénoms </a:t>
            </a:r>
            <a:r>
              <a:rPr sz="1800" spc="10" dirty="0">
                <a:latin typeface="Arial"/>
                <a:cs typeface="Arial"/>
              </a:rPr>
              <a:t>figurant </a:t>
            </a:r>
            <a:r>
              <a:rPr sz="1800" spc="15" dirty="0">
                <a:latin typeface="Arial"/>
                <a:cs typeface="Arial"/>
              </a:rPr>
              <a:t>sur </a:t>
            </a:r>
            <a:r>
              <a:rPr sz="1800" dirty="0">
                <a:latin typeface="Arial"/>
                <a:cs typeface="Arial"/>
              </a:rPr>
              <a:t>l’acte </a:t>
            </a:r>
            <a:r>
              <a:rPr sz="1800" spc="-5" dirty="0">
                <a:latin typeface="Arial"/>
                <a:cs typeface="Arial"/>
              </a:rPr>
              <a:t>d’état </a:t>
            </a:r>
            <a:r>
              <a:rPr sz="1800" spc="-30" dirty="0">
                <a:latin typeface="Arial"/>
                <a:cs typeface="Arial"/>
              </a:rPr>
              <a:t>civil </a:t>
            </a:r>
            <a:r>
              <a:rPr sz="1800" b="1" spc="5" dirty="0">
                <a:latin typeface="Arial"/>
                <a:cs typeface="Arial"/>
              </a:rPr>
              <a:t>doivent  </a:t>
            </a:r>
            <a:r>
              <a:rPr sz="1800" b="1" spc="-10" dirty="0">
                <a:latin typeface="Arial"/>
                <a:cs typeface="Arial"/>
              </a:rPr>
              <a:t>correspondre </a:t>
            </a:r>
            <a:r>
              <a:rPr sz="1800" b="1" dirty="0">
                <a:latin typeface="Arial"/>
                <a:cs typeface="Arial"/>
              </a:rPr>
              <a:t>à </a:t>
            </a:r>
            <a:r>
              <a:rPr sz="1800" b="1" spc="-10" dirty="0">
                <a:latin typeface="Arial"/>
                <a:cs typeface="Arial"/>
              </a:rPr>
              <a:t>ceux </a:t>
            </a:r>
            <a:r>
              <a:rPr sz="1800" b="1" spc="10" dirty="0">
                <a:latin typeface="Arial"/>
                <a:cs typeface="Arial"/>
              </a:rPr>
              <a:t>indiqués </a:t>
            </a:r>
            <a:r>
              <a:rPr sz="1800" b="1" spc="-5" dirty="0">
                <a:latin typeface="Arial"/>
                <a:cs typeface="Arial"/>
              </a:rPr>
              <a:t>sur </a:t>
            </a:r>
            <a:r>
              <a:rPr sz="1800" b="1" spc="-10" dirty="0">
                <a:latin typeface="Arial"/>
                <a:cs typeface="Arial"/>
              </a:rPr>
              <a:t>votre </a:t>
            </a:r>
            <a:r>
              <a:rPr sz="1800" b="1" dirty="0">
                <a:latin typeface="Arial"/>
                <a:cs typeface="Arial"/>
              </a:rPr>
              <a:t>passeport</a:t>
            </a:r>
            <a:r>
              <a:rPr sz="1800" dirty="0">
                <a:latin typeface="Arial"/>
                <a:cs typeface="Arial"/>
              </a:rPr>
              <a:t>. Si  ce </a:t>
            </a:r>
            <a:r>
              <a:rPr sz="1800" spc="-5" dirty="0">
                <a:latin typeface="Arial"/>
                <a:cs typeface="Arial"/>
              </a:rPr>
              <a:t>n’est </a:t>
            </a:r>
            <a:r>
              <a:rPr sz="1800" spc="5" dirty="0">
                <a:latin typeface="Arial"/>
                <a:cs typeface="Arial"/>
              </a:rPr>
              <a:t>pas </a:t>
            </a:r>
            <a:r>
              <a:rPr sz="1800" spc="20" dirty="0">
                <a:latin typeface="Arial"/>
                <a:cs typeface="Arial"/>
              </a:rPr>
              <a:t>le </a:t>
            </a:r>
            <a:r>
              <a:rPr sz="1800" spc="-10" dirty="0">
                <a:latin typeface="Arial"/>
                <a:cs typeface="Arial"/>
              </a:rPr>
              <a:t>cas, </a:t>
            </a:r>
            <a:r>
              <a:rPr sz="1800" spc="30" dirty="0">
                <a:latin typeface="Arial"/>
                <a:cs typeface="Arial"/>
              </a:rPr>
              <a:t>une </a:t>
            </a:r>
            <a:r>
              <a:rPr sz="1800" spc="-5" dirty="0">
                <a:latin typeface="Arial"/>
                <a:cs typeface="Arial"/>
              </a:rPr>
              <a:t>pièce justificative </a:t>
            </a:r>
            <a:r>
              <a:rPr sz="1800" spc="10" dirty="0">
                <a:latin typeface="Arial"/>
                <a:cs typeface="Arial"/>
              </a:rPr>
              <a:t>supplémentaire  </a:t>
            </a:r>
            <a:r>
              <a:rPr sz="1800" spc="-15" dirty="0">
                <a:latin typeface="Arial"/>
                <a:cs typeface="Arial"/>
              </a:rPr>
              <a:t>vous </a:t>
            </a:r>
            <a:r>
              <a:rPr sz="1800" spc="-10" dirty="0">
                <a:latin typeface="Arial"/>
                <a:cs typeface="Arial"/>
              </a:rPr>
              <a:t>sera </a:t>
            </a:r>
            <a:r>
              <a:rPr sz="1800" spc="10" dirty="0">
                <a:latin typeface="Arial"/>
                <a:cs typeface="Arial"/>
              </a:rPr>
              <a:t>demandé </a:t>
            </a:r>
            <a:r>
              <a:rPr sz="1800" spc="-5" dirty="0">
                <a:latin typeface="Arial"/>
                <a:cs typeface="Arial"/>
              </a:rPr>
              <a:t>(acte </a:t>
            </a:r>
            <a:r>
              <a:rPr sz="1800" spc="20" dirty="0">
                <a:latin typeface="Arial"/>
                <a:cs typeface="Arial"/>
              </a:rPr>
              <a:t>de </a:t>
            </a:r>
            <a:r>
              <a:rPr sz="1800" spc="-10" dirty="0">
                <a:latin typeface="Arial"/>
                <a:cs typeface="Arial"/>
              </a:rPr>
              <a:t>mariage, </a:t>
            </a:r>
            <a:r>
              <a:rPr sz="1800" spc="-5" dirty="0">
                <a:latin typeface="Arial"/>
                <a:cs typeface="Arial"/>
              </a:rPr>
              <a:t>acte </a:t>
            </a:r>
            <a:r>
              <a:rPr sz="1800" spc="-10" dirty="0">
                <a:latin typeface="Arial"/>
                <a:cs typeface="Arial"/>
              </a:rPr>
              <a:t>notarié…  </a:t>
            </a:r>
            <a:r>
              <a:rPr sz="1800" spc="5" dirty="0">
                <a:latin typeface="Arial"/>
                <a:cs typeface="Arial"/>
              </a:rPr>
              <a:t>justifiant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le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changement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de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nom).</a:t>
            </a:r>
            <a:endParaRPr sz="1800">
              <a:latin typeface="Arial"/>
              <a:cs typeface="Arial"/>
            </a:endParaRPr>
          </a:p>
          <a:p>
            <a:pPr marL="470534" marR="344805" indent="-343535">
              <a:lnSpc>
                <a:spcPct val="100800"/>
              </a:lnSpc>
              <a:buFont typeface="Arial Unicode MS"/>
              <a:buChar char="➢"/>
              <a:tabLst>
                <a:tab pos="469900" algn="l"/>
                <a:tab pos="470534" algn="l"/>
              </a:tabLst>
            </a:pPr>
            <a:r>
              <a:rPr sz="1800" spc="-25" dirty="0">
                <a:latin typeface="Arial"/>
                <a:cs typeface="Arial"/>
              </a:rPr>
              <a:t>L’acte </a:t>
            </a:r>
            <a:r>
              <a:rPr sz="1800" spc="-5" dirty="0">
                <a:latin typeface="Arial"/>
                <a:cs typeface="Arial"/>
              </a:rPr>
              <a:t>d’état </a:t>
            </a:r>
            <a:r>
              <a:rPr sz="1800" spc="-30" dirty="0">
                <a:latin typeface="Arial"/>
                <a:cs typeface="Arial"/>
              </a:rPr>
              <a:t>civil </a:t>
            </a:r>
            <a:r>
              <a:rPr sz="1800" spc="-5" dirty="0">
                <a:latin typeface="Arial"/>
                <a:cs typeface="Arial"/>
              </a:rPr>
              <a:t>doit comporter </a:t>
            </a:r>
            <a:r>
              <a:rPr sz="1800" spc="5" dirty="0">
                <a:latin typeface="Arial"/>
                <a:cs typeface="Arial"/>
              </a:rPr>
              <a:t>les </a:t>
            </a:r>
            <a:r>
              <a:rPr sz="1800" dirty="0">
                <a:latin typeface="Arial"/>
                <a:cs typeface="Arial"/>
              </a:rPr>
              <a:t>éléments </a:t>
            </a:r>
            <a:r>
              <a:rPr sz="1800" spc="20" dirty="0">
                <a:latin typeface="Arial"/>
                <a:cs typeface="Arial"/>
              </a:rPr>
              <a:t>de </a:t>
            </a:r>
            <a:r>
              <a:rPr sz="1800" spc="-10" dirty="0">
                <a:latin typeface="Arial"/>
                <a:cs typeface="Arial"/>
              </a:rPr>
              <a:t>filiation  </a:t>
            </a:r>
            <a:r>
              <a:rPr sz="1800" dirty="0">
                <a:latin typeface="Arial"/>
                <a:cs typeface="Arial"/>
              </a:rPr>
              <a:t>(noms, </a:t>
            </a:r>
            <a:r>
              <a:rPr sz="1800" spc="5" dirty="0">
                <a:latin typeface="Arial"/>
                <a:cs typeface="Arial"/>
              </a:rPr>
              <a:t>prénoms </a:t>
            </a:r>
            <a:r>
              <a:rPr sz="1800" spc="-15" dirty="0">
                <a:latin typeface="Arial"/>
                <a:cs typeface="Arial"/>
              </a:rPr>
              <a:t>et </a:t>
            </a:r>
            <a:r>
              <a:rPr sz="1800" dirty="0">
                <a:latin typeface="Arial"/>
                <a:cs typeface="Arial"/>
              </a:rPr>
              <a:t>dates </a:t>
            </a:r>
            <a:r>
              <a:rPr sz="1800" spc="20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naissance </a:t>
            </a:r>
            <a:r>
              <a:rPr sz="1800" spc="5" dirty="0">
                <a:latin typeface="Arial"/>
                <a:cs typeface="Arial"/>
              </a:rPr>
              <a:t>des</a:t>
            </a:r>
            <a:r>
              <a:rPr sz="1800" spc="-28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parents).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1802" y="1809369"/>
            <a:ext cx="3797935" cy="50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10" dirty="0">
                <a:solidFill>
                  <a:srgbClr val="00509F"/>
                </a:solidFill>
                <a:latin typeface="Arial"/>
                <a:cs typeface="Arial"/>
              </a:rPr>
              <a:t>Sécurité sociale</a:t>
            </a:r>
            <a:r>
              <a:rPr sz="3200" b="1" spc="-315" dirty="0">
                <a:solidFill>
                  <a:srgbClr val="00509F"/>
                </a:solidFill>
                <a:latin typeface="Arial"/>
                <a:cs typeface="Arial"/>
              </a:rPr>
              <a:t> </a:t>
            </a:r>
            <a:r>
              <a:rPr sz="3200" b="1" spc="10" dirty="0">
                <a:solidFill>
                  <a:srgbClr val="00509F"/>
                </a:solidFill>
                <a:latin typeface="Arial"/>
                <a:cs typeface="Arial"/>
              </a:rPr>
              <a:t>5/6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62875" y="5438775"/>
            <a:ext cx="1028700" cy="118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3900" y="2438400"/>
            <a:ext cx="6010275" cy="4181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04840" marR="5080" indent="-1058545">
              <a:lnSpc>
                <a:spcPct val="100800"/>
              </a:lnSpc>
            </a:pPr>
            <a:r>
              <a:rPr spc="-5" dirty="0"/>
              <a:t>Caractéristiques </a:t>
            </a:r>
            <a:r>
              <a:rPr spc="20" dirty="0"/>
              <a:t>de la </a:t>
            </a:r>
            <a:r>
              <a:rPr spc="-5" dirty="0"/>
              <a:t>pièce d’état </a:t>
            </a:r>
            <a:r>
              <a:rPr spc="-30" dirty="0"/>
              <a:t>civil </a:t>
            </a:r>
            <a:r>
              <a:rPr u="none" dirty="0"/>
              <a:t>(=  </a:t>
            </a:r>
            <a:r>
              <a:rPr u="none" spc="-5" dirty="0"/>
              <a:t>acte </a:t>
            </a:r>
            <a:r>
              <a:rPr u="none" spc="20" dirty="0"/>
              <a:t>de </a:t>
            </a:r>
            <a:r>
              <a:rPr u="none" spc="-5" dirty="0"/>
              <a:t>naissance)</a:t>
            </a:r>
            <a:r>
              <a:rPr u="none" spc="-100" dirty="0"/>
              <a:t> </a:t>
            </a:r>
            <a:r>
              <a:rPr u="none" dirty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802" y="1809369"/>
            <a:ext cx="3797935" cy="50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u="none" spc="10" dirty="0">
                <a:solidFill>
                  <a:srgbClr val="01509F"/>
                </a:solidFill>
                <a:latin typeface="Arial"/>
                <a:cs typeface="Arial"/>
              </a:rPr>
              <a:t>Sécurité sociale</a:t>
            </a:r>
            <a:r>
              <a:rPr sz="3200" b="1" u="none" spc="-315" dirty="0">
                <a:solidFill>
                  <a:srgbClr val="01509F"/>
                </a:solidFill>
                <a:latin typeface="Arial"/>
                <a:cs typeface="Arial"/>
              </a:rPr>
              <a:t> </a:t>
            </a:r>
            <a:r>
              <a:rPr sz="3200" b="1" u="none" spc="10" dirty="0">
                <a:solidFill>
                  <a:srgbClr val="01509F"/>
                </a:solidFill>
                <a:latin typeface="Arial"/>
                <a:cs typeface="Arial"/>
              </a:rPr>
              <a:t>6/6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62875" y="5438775"/>
            <a:ext cx="1028700" cy="118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67500" y="1609725"/>
            <a:ext cx="1609725" cy="962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2619" y="2614990"/>
            <a:ext cx="6508115" cy="3312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400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Lorsque </a:t>
            </a:r>
            <a:r>
              <a:rPr sz="2400" spc="-25" dirty="0">
                <a:latin typeface="Arial"/>
                <a:cs typeface="Arial"/>
              </a:rPr>
              <a:t>votre </a:t>
            </a:r>
            <a:r>
              <a:rPr sz="2400" spc="-30" dirty="0">
                <a:latin typeface="Arial"/>
                <a:cs typeface="Arial"/>
              </a:rPr>
              <a:t>dossier </a:t>
            </a:r>
            <a:r>
              <a:rPr sz="2400" spc="-25" dirty="0">
                <a:latin typeface="Arial"/>
                <a:cs typeface="Arial"/>
              </a:rPr>
              <a:t>complet </a:t>
            </a:r>
            <a:r>
              <a:rPr sz="2400" spc="-10" dirty="0">
                <a:latin typeface="Arial"/>
                <a:cs typeface="Arial"/>
              </a:rPr>
              <a:t>aura </a:t>
            </a:r>
            <a:r>
              <a:rPr sz="2400" spc="-20" dirty="0">
                <a:latin typeface="Arial"/>
                <a:cs typeface="Arial"/>
              </a:rPr>
              <a:t>été  </a:t>
            </a:r>
            <a:r>
              <a:rPr sz="2400" spc="-15" dirty="0">
                <a:latin typeface="Arial"/>
                <a:cs typeface="Arial"/>
              </a:rPr>
              <a:t>enregistré </a:t>
            </a:r>
            <a:r>
              <a:rPr sz="2400" spc="-30" dirty="0">
                <a:latin typeface="Arial"/>
                <a:cs typeface="Arial"/>
              </a:rPr>
              <a:t>auprès de </a:t>
            </a:r>
            <a:r>
              <a:rPr sz="2400" spc="-5" dirty="0">
                <a:latin typeface="Arial"/>
                <a:cs typeface="Arial"/>
              </a:rPr>
              <a:t>la </a:t>
            </a:r>
            <a:r>
              <a:rPr sz="2400" spc="-50" dirty="0">
                <a:latin typeface="Arial"/>
                <a:cs typeface="Arial"/>
              </a:rPr>
              <a:t>CPAM </a:t>
            </a:r>
            <a:r>
              <a:rPr sz="2400" spc="-25" dirty="0">
                <a:latin typeface="Arial"/>
                <a:cs typeface="Arial"/>
              </a:rPr>
              <a:t>de </a:t>
            </a:r>
            <a:r>
              <a:rPr sz="2400" spc="-15" dirty="0">
                <a:latin typeface="Arial"/>
                <a:cs typeface="Arial"/>
              </a:rPr>
              <a:t>Paris, </a:t>
            </a:r>
            <a:r>
              <a:rPr sz="2400" spc="5" dirty="0">
                <a:latin typeface="Arial"/>
                <a:cs typeface="Arial"/>
              </a:rPr>
              <a:t>un  </a:t>
            </a:r>
            <a:r>
              <a:rPr sz="2400" dirty="0">
                <a:latin typeface="Arial"/>
                <a:cs typeface="Arial"/>
              </a:rPr>
              <a:t>numéro </a:t>
            </a:r>
            <a:r>
              <a:rPr sz="2400" spc="-15" dirty="0">
                <a:latin typeface="Arial"/>
                <a:cs typeface="Arial"/>
              </a:rPr>
              <a:t>d'immatriculation </a:t>
            </a:r>
            <a:r>
              <a:rPr sz="2400" spc="-25" dirty="0">
                <a:latin typeface="Arial"/>
                <a:cs typeface="Arial"/>
              </a:rPr>
              <a:t>provisoire </a:t>
            </a:r>
            <a:r>
              <a:rPr sz="2400" spc="-30" dirty="0">
                <a:latin typeface="Arial"/>
                <a:cs typeface="Arial"/>
              </a:rPr>
              <a:t>et </a:t>
            </a:r>
            <a:r>
              <a:rPr sz="2400" spc="5" dirty="0">
                <a:latin typeface="Arial"/>
                <a:cs typeface="Arial"/>
              </a:rPr>
              <a:t>une  </a:t>
            </a:r>
            <a:r>
              <a:rPr sz="2400" spc="-20" dirty="0">
                <a:latin typeface="Arial"/>
                <a:cs typeface="Arial"/>
              </a:rPr>
              <a:t>attestation </a:t>
            </a:r>
            <a:r>
              <a:rPr sz="2400" spc="-25" dirty="0">
                <a:latin typeface="Arial"/>
                <a:cs typeface="Arial"/>
              </a:rPr>
              <a:t>provisoire </a:t>
            </a:r>
            <a:r>
              <a:rPr sz="2400" spc="-15" dirty="0">
                <a:latin typeface="Arial"/>
                <a:cs typeface="Arial"/>
              </a:rPr>
              <a:t>sous </a:t>
            </a:r>
            <a:r>
              <a:rPr sz="2400" dirty="0">
                <a:latin typeface="Arial"/>
                <a:cs typeface="Arial"/>
              </a:rPr>
              <a:t>format </a:t>
            </a:r>
            <a:r>
              <a:rPr sz="2400" spc="-45" dirty="0">
                <a:latin typeface="Arial"/>
                <a:cs typeface="Arial"/>
              </a:rPr>
              <a:t>papier </a:t>
            </a:r>
            <a:r>
              <a:rPr sz="2400" spc="-35" dirty="0">
                <a:latin typeface="Arial"/>
                <a:cs typeface="Arial"/>
              </a:rPr>
              <a:t>vous  </a:t>
            </a:r>
            <a:r>
              <a:rPr sz="2400" spc="-15" dirty="0">
                <a:latin typeface="Arial"/>
                <a:cs typeface="Arial"/>
              </a:rPr>
              <a:t>seront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envoyés.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55600" marR="961390" indent="-342900" algn="just">
              <a:lnSpc>
                <a:spcPts val="2850"/>
              </a:lnSpc>
              <a:buChar char="•"/>
              <a:tabLst>
                <a:tab pos="356235" algn="l"/>
              </a:tabLst>
            </a:pPr>
            <a:r>
              <a:rPr sz="2400" spc="-25" dirty="0">
                <a:latin typeface="Arial"/>
                <a:cs typeface="Arial"/>
              </a:rPr>
              <a:t>Gardez </a:t>
            </a:r>
            <a:r>
              <a:rPr sz="2400" spc="-30" dirty="0">
                <a:latin typeface="Arial"/>
                <a:cs typeface="Arial"/>
              </a:rPr>
              <a:t>en </a:t>
            </a:r>
            <a:r>
              <a:rPr sz="2400" spc="-20" dirty="0">
                <a:latin typeface="Arial"/>
                <a:cs typeface="Arial"/>
              </a:rPr>
              <a:t>permanence </a:t>
            </a:r>
            <a:r>
              <a:rPr sz="2400" spc="5" dirty="0">
                <a:latin typeface="Arial"/>
                <a:cs typeface="Arial"/>
              </a:rPr>
              <a:t>sur </a:t>
            </a:r>
            <a:r>
              <a:rPr sz="2400" spc="-30" dirty="0">
                <a:latin typeface="Arial"/>
                <a:cs typeface="Arial"/>
              </a:rPr>
              <a:t>vous </a:t>
            </a:r>
            <a:r>
              <a:rPr sz="2400" spc="-10" dirty="0">
                <a:latin typeface="Arial"/>
                <a:cs typeface="Arial"/>
              </a:rPr>
              <a:t>cette  </a:t>
            </a:r>
            <a:r>
              <a:rPr sz="2400" spc="-20" dirty="0">
                <a:latin typeface="Arial"/>
                <a:cs typeface="Arial"/>
              </a:rPr>
              <a:t>attestation </a:t>
            </a:r>
            <a:r>
              <a:rPr sz="2400" spc="-30" dirty="0">
                <a:latin typeface="Arial"/>
                <a:cs typeface="Arial"/>
              </a:rPr>
              <a:t>provisoire, en </a:t>
            </a:r>
            <a:r>
              <a:rPr sz="2400" spc="-25" dirty="0">
                <a:latin typeface="Arial"/>
                <a:cs typeface="Arial"/>
              </a:rPr>
              <a:t>attendant </a:t>
            </a:r>
            <a:r>
              <a:rPr sz="2400" spc="-30" dirty="0">
                <a:latin typeface="Arial"/>
                <a:cs typeface="Arial"/>
              </a:rPr>
              <a:t>de  recevoir </a:t>
            </a:r>
            <a:r>
              <a:rPr sz="2400" spc="-25" dirty="0">
                <a:latin typeface="Arial"/>
                <a:cs typeface="Arial"/>
              </a:rPr>
              <a:t>votre </a:t>
            </a:r>
            <a:r>
              <a:rPr sz="2400" spc="-10" dirty="0">
                <a:latin typeface="Arial"/>
                <a:cs typeface="Arial"/>
              </a:rPr>
              <a:t>Carte</a:t>
            </a:r>
            <a:r>
              <a:rPr sz="2400" spc="37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Vitale.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802" y="1812544"/>
            <a:ext cx="5540375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b="1" u="none" spc="15" dirty="0">
                <a:solidFill>
                  <a:srgbClr val="00509F"/>
                </a:solidFill>
                <a:latin typeface="Arial"/>
                <a:cs typeface="Arial"/>
              </a:rPr>
              <a:t>Assurance responsabilité</a:t>
            </a:r>
            <a:r>
              <a:rPr sz="2900" b="1" u="none" spc="-495" dirty="0">
                <a:solidFill>
                  <a:srgbClr val="00509F"/>
                </a:solidFill>
                <a:latin typeface="Arial"/>
                <a:cs typeface="Arial"/>
              </a:rPr>
              <a:t> </a:t>
            </a:r>
            <a:r>
              <a:rPr sz="2900" b="1" u="none" spc="5" dirty="0">
                <a:solidFill>
                  <a:srgbClr val="00509F"/>
                </a:solidFill>
                <a:latin typeface="Arial"/>
                <a:cs typeface="Arial"/>
              </a:rPr>
              <a:t>civile</a:t>
            </a:r>
            <a:endParaRPr sz="2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62875" y="5438775"/>
            <a:ext cx="1028700" cy="118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43800" y="1371600"/>
            <a:ext cx="1466850" cy="1343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1975" y="4152900"/>
            <a:ext cx="1181100" cy="1314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4800" y="2531805"/>
            <a:ext cx="7849870" cy="3777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06120">
              <a:lnSpc>
                <a:spcPct val="100400"/>
              </a:lnSpc>
            </a:pPr>
            <a:r>
              <a:rPr sz="2000" spc="-25" dirty="0">
                <a:latin typeface="Arial"/>
                <a:cs typeface="Arial"/>
              </a:rPr>
              <a:t>N’oubliez </a:t>
            </a:r>
            <a:r>
              <a:rPr sz="2000" spc="-40" dirty="0">
                <a:latin typeface="Arial"/>
                <a:cs typeface="Arial"/>
              </a:rPr>
              <a:t>pas </a:t>
            </a:r>
            <a:r>
              <a:rPr sz="2000" spc="-3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souscrire </a:t>
            </a:r>
            <a:r>
              <a:rPr sz="2000" dirty="0">
                <a:latin typeface="Arial"/>
                <a:cs typeface="Arial"/>
              </a:rPr>
              <a:t>à </a:t>
            </a:r>
            <a:r>
              <a:rPr sz="2000" spc="10" dirty="0">
                <a:latin typeface="Arial"/>
                <a:cs typeface="Arial"/>
              </a:rPr>
              <a:t>une </a:t>
            </a:r>
            <a:r>
              <a:rPr sz="2000" spc="-10" dirty="0">
                <a:latin typeface="Arial"/>
                <a:cs typeface="Arial"/>
              </a:rPr>
              <a:t>assurance  </a:t>
            </a:r>
            <a:r>
              <a:rPr sz="2000" spc="-25" dirty="0">
                <a:latin typeface="Arial"/>
                <a:cs typeface="Arial"/>
              </a:rPr>
              <a:t>responsabilité civile, </a:t>
            </a:r>
            <a:r>
              <a:rPr sz="2000" spc="-20" dirty="0">
                <a:latin typeface="Arial"/>
                <a:cs typeface="Arial"/>
              </a:rPr>
              <a:t>démarche </a:t>
            </a:r>
            <a:r>
              <a:rPr sz="2000" spc="-30" dirty="0">
                <a:latin typeface="Arial"/>
                <a:cs typeface="Arial"/>
              </a:rPr>
              <a:t>obligatoire en </a:t>
            </a:r>
            <a:r>
              <a:rPr sz="2000" dirty="0" smtClean="0">
                <a:latin typeface="Arial"/>
                <a:cs typeface="Arial"/>
              </a:rPr>
              <a:t>France</a:t>
            </a:r>
            <a:r>
              <a:rPr lang="fr-FR" sz="2000" dirty="0" smtClean="0">
                <a:latin typeface="Arial"/>
                <a:cs typeface="Arial"/>
              </a:rPr>
              <a:t> (auprès de votre banque par exemple).</a:t>
            </a:r>
          </a:p>
          <a:p>
            <a:pPr marL="12700" marR="706120">
              <a:lnSpc>
                <a:spcPct val="100400"/>
              </a:lnSpc>
            </a:pPr>
            <a:r>
              <a:rPr lang="fr-FR" sz="2000" dirty="0" smtClean="0">
                <a:latin typeface="Arial"/>
                <a:cs typeface="Arial"/>
                <a:hlinkClick r:id="rId5"/>
              </a:rPr>
              <a:t>http://gastonmag.net/assurance.php</a:t>
            </a:r>
            <a:endParaRPr lang="fr-FR" sz="2000" dirty="0">
              <a:latin typeface="Arial"/>
              <a:cs typeface="Arial"/>
            </a:endParaRPr>
          </a:p>
          <a:p>
            <a:pPr marL="12700" marR="706120">
              <a:lnSpc>
                <a:spcPct val="100400"/>
              </a:lnSpc>
            </a:pPr>
            <a:r>
              <a:rPr lang="fr-FR" sz="2400" b="1" spc="20" dirty="0" smtClean="0">
                <a:solidFill>
                  <a:srgbClr val="00509F"/>
                </a:solidFill>
                <a:latin typeface="Arial"/>
                <a:cs typeface="Arial"/>
              </a:rPr>
              <a:t>	</a:t>
            </a:r>
            <a:r>
              <a:rPr lang="fr-FR" sz="2000" b="1" spc="20" dirty="0" smtClean="0">
                <a:solidFill>
                  <a:srgbClr val="00509F"/>
                </a:solidFill>
                <a:latin typeface="Arial"/>
                <a:cs typeface="Arial"/>
              </a:rPr>
              <a:t>         </a:t>
            </a:r>
          </a:p>
          <a:p>
            <a:pPr marL="12700" marR="706120">
              <a:lnSpc>
                <a:spcPct val="100400"/>
              </a:lnSpc>
            </a:pPr>
            <a:r>
              <a:rPr lang="fr-FR" sz="2000" b="1" spc="20" dirty="0">
                <a:solidFill>
                  <a:srgbClr val="00509F"/>
                </a:solidFill>
                <a:latin typeface="Arial"/>
                <a:cs typeface="Arial"/>
              </a:rPr>
              <a:t>	</a:t>
            </a:r>
            <a:r>
              <a:rPr lang="fr-FR" sz="2000" b="1" spc="20" dirty="0" smtClean="0">
                <a:solidFill>
                  <a:srgbClr val="00509F"/>
                </a:solidFill>
                <a:latin typeface="Arial"/>
                <a:cs typeface="Arial"/>
              </a:rPr>
              <a:t>	</a:t>
            </a:r>
            <a:r>
              <a:rPr sz="2400" b="1" spc="20" dirty="0" err="1" smtClean="0">
                <a:solidFill>
                  <a:srgbClr val="00509F"/>
                </a:solidFill>
                <a:latin typeface="Arial"/>
                <a:cs typeface="Arial"/>
              </a:rPr>
              <a:t>Caisse</a:t>
            </a:r>
            <a:r>
              <a:rPr sz="2400" b="1" spc="20" dirty="0" smtClean="0">
                <a:solidFill>
                  <a:srgbClr val="00509F"/>
                </a:solidFill>
                <a:latin typeface="Arial"/>
                <a:cs typeface="Arial"/>
              </a:rPr>
              <a:t> </a:t>
            </a:r>
            <a:r>
              <a:rPr sz="2400" b="1" spc="15" dirty="0" err="1">
                <a:solidFill>
                  <a:srgbClr val="00509F"/>
                </a:solidFill>
                <a:latin typeface="Arial"/>
                <a:cs typeface="Arial"/>
              </a:rPr>
              <a:t>d’allocation</a:t>
            </a:r>
            <a:r>
              <a:rPr sz="2400" b="1" spc="-450" dirty="0">
                <a:solidFill>
                  <a:srgbClr val="00509F"/>
                </a:solidFill>
                <a:latin typeface="Arial"/>
                <a:cs typeface="Arial"/>
              </a:rPr>
              <a:t> </a:t>
            </a:r>
            <a:r>
              <a:rPr sz="2400" b="1" spc="15" dirty="0" err="1" smtClean="0">
                <a:solidFill>
                  <a:srgbClr val="00509F"/>
                </a:solidFill>
                <a:latin typeface="Arial"/>
                <a:cs typeface="Arial"/>
              </a:rPr>
              <a:t>familiale</a:t>
            </a:r>
            <a:endParaRPr sz="2400" dirty="0" smtClean="0">
              <a:latin typeface="Arial"/>
              <a:cs typeface="Arial"/>
            </a:endParaRPr>
          </a:p>
          <a:p>
            <a:pPr marL="1701164" marR="1076960">
              <a:lnSpc>
                <a:spcPct val="100400"/>
              </a:lnSpc>
              <a:spcBef>
                <a:spcPts val="2050"/>
              </a:spcBef>
            </a:pPr>
            <a:r>
              <a:rPr sz="2000" spc="-60" dirty="0" err="1" smtClean="0">
                <a:latin typeface="Arial"/>
                <a:cs typeface="Arial"/>
              </a:rPr>
              <a:t>Vous</a:t>
            </a:r>
            <a:r>
              <a:rPr sz="2000" spc="-60" dirty="0" smtClean="0">
                <a:latin typeface="Arial"/>
                <a:cs typeface="Arial"/>
              </a:rPr>
              <a:t> </a:t>
            </a:r>
            <a:r>
              <a:rPr sz="2000" spc="-45" dirty="0" err="1" smtClean="0">
                <a:latin typeface="Arial"/>
                <a:cs typeface="Arial"/>
              </a:rPr>
              <a:t>pouvez</a:t>
            </a:r>
            <a:r>
              <a:rPr sz="2000" spc="-45" dirty="0" smtClean="0">
                <a:latin typeface="Arial"/>
                <a:cs typeface="Arial"/>
              </a:rPr>
              <a:t> </a:t>
            </a:r>
            <a:r>
              <a:rPr sz="2000" spc="-20" dirty="0" err="1" smtClean="0">
                <a:latin typeface="Arial"/>
                <a:cs typeface="Arial"/>
              </a:rPr>
              <a:t>bénéficier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-15" dirty="0" err="1" smtClean="0">
                <a:latin typeface="Arial"/>
                <a:cs typeface="Arial"/>
              </a:rPr>
              <a:t>d’une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-35" dirty="0" smtClean="0">
                <a:latin typeface="Arial"/>
                <a:cs typeface="Arial"/>
              </a:rPr>
              <a:t>aide </a:t>
            </a:r>
            <a:r>
              <a:rPr sz="2000" spc="-30" dirty="0" smtClean="0">
                <a:latin typeface="Arial"/>
                <a:cs typeface="Arial"/>
              </a:rPr>
              <a:t>au  </a:t>
            </a:r>
            <a:r>
              <a:rPr sz="2000" spc="-30" dirty="0" err="1" smtClean="0">
                <a:latin typeface="Arial"/>
                <a:cs typeface="Arial"/>
              </a:rPr>
              <a:t>logement</a:t>
            </a:r>
            <a:r>
              <a:rPr sz="2000" spc="-30" dirty="0" smtClean="0">
                <a:latin typeface="Arial"/>
                <a:cs typeface="Arial"/>
              </a:rPr>
              <a:t> pour </a:t>
            </a:r>
            <a:r>
              <a:rPr sz="2000" spc="-55" dirty="0" smtClean="0">
                <a:latin typeface="Arial"/>
                <a:cs typeface="Arial"/>
              </a:rPr>
              <a:t>payer </a:t>
            </a:r>
            <a:r>
              <a:rPr sz="2000" spc="5" dirty="0" err="1" smtClean="0">
                <a:latin typeface="Arial"/>
                <a:cs typeface="Arial"/>
              </a:rPr>
              <a:t>une</a:t>
            </a:r>
            <a:r>
              <a:rPr sz="2000" spc="5" dirty="0" smtClean="0">
                <a:latin typeface="Arial"/>
                <a:cs typeface="Arial"/>
              </a:rPr>
              <a:t> </a:t>
            </a:r>
            <a:r>
              <a:rPr sz="2000" spc="-15" dirty="0" err="1" smtClean="0">
                <a:latin typeface="Arial"/>
                <a:cs typeface="Arial"/>
              </a:rPr>
              <a:t>partie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-30" dirty="0" smtClean="0">
                <a:latin typeface="Arial"/>
                <a:cs typeface="Arial"/>
              </a:rPr>
              <a:t>de  </a:t>
            </a:r>
            <a:r>
              <a:rPr sz="2000" spc="-25" dirty="0" err="1" smtClean="0">
                <a:latin typeface="Arial"/>
                <a:cs typeface="Arial"/>
              </a:rPr>
              <a:t>votre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-55" dirty="0" err="1" smtClean="0">
                <a:latin typeface="Arial"/>
                <a:cs typeface="Arial"/>
              </a:rPr>
              <a:t>loyer</a:t>
            </a:r>
            <a:r>
              <a:rPr sz="2000" spc="-55" dirty="0" smtClean="0">
                <a:latin typeface="Arial"/>
                <a:cs typeface="Arial"/>
              </a:rPr>
              <a:t>. </a:t>
            </a:r>
            <a:r>
              <a:rPr sz="2000" spc="-60" dirty="0" err="1" smtClean="0">
                <a:latin typeface="Arial"/>
                <a:cs typeface="Arial"/>
              </a:rPr>
              <a:t>Vous</a:t>
            </a:r>
            <a:r>
              <a:rPr sz="2000" spc="-60" dirty="0" smtClean="0">
                <a:latin typeface="Arial"/>
                <a:cs typeface="Arial"/>
              </a:rPr>
              <a:t> </a:t>
            </a:r>
            <a:r>
              <a:rPr sz="2000" spc="-45" dirty="0" err="1" smtClean="0">
                <a:latin typeface="Arial"/>
                <a:cs typeface="Arial"/>
              </a:rPr>
              <a:t>pouvez</a:t>
            </a:r>
            <a:r>
              <a:rPr sz="2000" spc="-45" dirty="0" smtClean="0">
                <a:latin typeface="Arial"/>
                <a:cs typeface="Arial"/>
              </a:rPr>
              <a:t> </a:t>
            </a:r>
            <a:r>
              <a:rPr sz="2000" spc="-20" dirty="0" err="1" smtClean="0">
                <a:latin typeface="Arial"/>
                <a:cs typeface="Arial"/>
              </a:rPr>
              <a:t>calculer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-5" dirty="0" smtClean="0">
                <a:latin typeface="Arial"/>
                <a:cs typeface="Arial"/>
              </a:rPr>
              <a:t>le  </a:t>
            </a:r>
            <a:r>
              <a:rPr sz="2000" spc="-10" dirty="0" err="1" smtClean="0">
                <a:latin typeface="Arial"/>
                <a:cs typeface="Arial"/>
              </a:rPr>
              <a:t>montant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-30" dirty="0" smtClean="0">
                <a:latin typeface="Arial"/>
                <a:cs typeface="Arial"/>
              </a:rPr>
              <a:t>de </a:t>
            </a:r>
            <a:r>
              <a:rPr sz="2000" spc="-10" dirty="0" err="1" smtClean="0">
                <a:latin typeface="Arial"/>
                <a:cs typeface="Arial"/>
              </a:rPr>
              <a:t>cette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-35" dirty="0" smtClean="0">
                <a:latin typeface="Arial"/>
                <a:cs typeface="Arial"/>
              </a:rPr>
              <a:t>aide </a:t>
            </a:r>
            <a:r>
              <a:rPr sz="2000" dirty="0" err="1" smtClean="0">
                <a:latin typeface="Arial"/>
                <a:cs typeface="Arial"/>
              </a:rPr>
              <a:t>sur</a:t>
            </a:r>
            <a:r>
              <a:rPr sz="2000" dirty="0" smtClean="0">
                <a:latin typeface="Arial"/>
                <a:cs typeface="Arial"/>
              </a:rPr>
              <a:t> </a:t>
            </a:r>
            <a:r>
              <a:rPr sz="2000" spc="-5" dirty="0" smtClean="0">
                <a:latin typeface="Arial"/>
                <a:cs typeface="Arial"/>
              </a:rPr>
              <a:t>le site </a:t>
            </a:r>
            <a:r>
              <a:rPr sz="2000" spc="-30" dirty="0" smtClean="0">
                <a:latin typeface="Arial"/>
                <a:cs typeface="Arial"/>
              </a:rPr>
              <a:t>de </a:t>
            </a:r>
            <a:r>
              <a:rPr sz="2000" spc="-5" dirty="0" smtClean="0">
                <a:latin typeface="Arial"/>
                <a:cs typeface="Arial"/>
              </a:rPr>
              <a:t>la  </a:t>
            </a:r>
            <a:r>
              <a:rPr sz="2000" spc="-15" dirty="0" smtClean="0">
                <a:latin typeface="Arial"/>
                <a:cs typeface="Arial"/>
              </a:rPr>
              <a:t>CAF </a:t>
            </a:r>
            <a:r>
              <a:rPr sz="2000" dirty="0" smtClean="0">
                <a:latin typeface="Arial"/>
                <a:cs typeface="Arial"/>
              </a:rPr>
              <a:t>:</a:t>
            </a:r>
            <a:r>
              <a:rPr sz="2000" spc="-50" dirty="0" smtClean="0">
                <a:latin typeface="Arial"/>
                <a:cs typeface="Arial"/>
              </a:rPr>
              <a:t> </a:t>
            </a:r>
            <a:r>
              <a:rPr sz="2000" u="heavy" spc="-5" dirty="0" smtClean="0">
                <a:solidFill>
                  <a:srgbClr val="006FC0"/>
                </a:solidFill>
                <a:latin typeface="Arial"/>
                <a:cs typeface="Arial"/>
                <a:hlinkClick r:id="rId6"/>
              </a:rPr>
              <a:t>https://www.caf.fr/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800" y="1735684"/>
            <a:ext cx="6658293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u="none" spc="-5" dirty="0">
                <a:solidFill>
                  <a:srgbClr val="00509F"/>
                </a:solidFill>
                <a:latin typeface="Arial"/>
                <a:cs typeface="Arial"/>
              </a:rPr>
              <a:t>Validation </a:t>
            </a:r>
            <a:r>
              <a:rPr sz="2000" b="1" u="none" spc="5" dirty="0">
                <a:solidFill>
                  <a:srgbClr val="00509F"/>
                </a:solidFill>
                <a:latin typeface="Arial"/>
                <a:cs typeface="Arial"/>
              </a:rPr>
              <a:t>de </a:t>
            </a:r>
            <a:r>
              <a:rPr sz="2000" b="1" u="none" spc="-10" dirty="0" err="1">
                <a:solidFill>
                  <a:srgbClr val="00509F"/>
                </a:solidFill>
                <a:latin typeface="Arial"/>
                <a:cs typeface="Arial"/>
              </a:rPr>
              <a:t>votre</a:t>
            </a:r>
            <a:r>
              <a:rPr sz="2000" b="1" u="none" spc="-10" dirty="0">
                <a:solidFill>
                  <a:srgbClr val="00509F"/>
                </a:solidFill>
                <a:latin typeface="Arial"/>
                <a:cs typeface="Arial"/>
              </a:rPr>
              <a:t> </a:t>
            </a:r>
            <a:r>
              <a:rPr lang="fr-FR" sz="2000" b="1" u="none" spc="-10" dirty="0" smtClean="0">
                <a:solidFill>
                  <a:srgbClr val="00509F"/>
                </a:solidFill>
                <a:latin typeface="Arial"/>
                <a:cs typeface="Arial"/>
              </a:rPr>
              <a:t>visa long séjour valant titre de séjour (</a:t>
            </a:r>
            <a:r>
              <a:rPr sz="2000" b="1" u="none" spc="25" dirty="0" smtClean="0">
                <a:solidFill>
                  <a:srgbClr val="00509F"/>
                </a:solidFill>
                <a:latin typeface="Arial"/>
                <a:cs typeface="Arial"/>
              </a:rPr>
              <a:t>VLS/TS</a:t>
            </a:r>
            <a:r>
              <a:rPr lang="fr-FR" sz="2000" b="1" u="none" spc="25" dirty="0" smtClean="0">
                <a:solidFill>
                  <a:srgbClr val="00509F"/>
                </a:solidFill>
                <a:latin typeface="Arial"/>
                <a:cs typeface="Arial"/>
              </a:rPr>
              <a:t>)</a:t>
            </a:r>
            <a:r>
              <a:rPr sz="2000" b="1" u="none" spc="25" dirty="0" smtClean="0">
                <a:solidFill>
                  <a:srgbClr val="00509F"/>
                </a:solidFill>
                <a:latin typeface="Arial"/>
                <a:cs typeface="Arial"/>
              </a:rPr>
              <a:t> </a:t>
            </a:r>
            <a:r>
              <a:rPr sz="2000" b="1" u="none" spc="15" dirty="0">
                <a:solidFill>
                  <a:srgbClr val="00509F"/>
                </a:solidFill>
                <a:latin typeface="Arial"/>
                <a:cs typeface="Arial"/>
              </a:rPr>
              <a:t>–</a:t>
            </a:r>
            <a:r>
              <a:rPr sz="2000" b="1" u="none" spc="-450" dirty="0">
                <a:solidFill>
                  <a:srgbClr val="00509F"/>
                </a:solidFill>
                <a:latin typeface="Arial"/>
                <a:cs typeface="Arial"/>
              </a:rPr>
              <a:t> </a:t>
            </a:r>
            <a:r>
              <a:rPr lang="fr-FR" sz="2000" b="1" u="none" spc="15" dirty="0" smtClean="0">
                <a:solidFill>
                  <a:srgbClr val="00509F"/>
                </a:solidFill>
                <a:latin typeface="Arial"/>
                <a:cs typeface="Arial"/>
              </a:rPr>
              <a:t>½ (</a:t>
            </a:r>
            <a:r>
              <a:rPr sz="2000" b="1" i="1" u="none" dirty="0" smtClean="0">
                <a:solidFill>
                  <a:srgbClr val="00509F"/>
                </a:solidFill>
                <a:latin typeface="Arial"/>
                <a:cs typeface="Arial"/>
              </a:rPr>
              <a:t>Assistants </a:t>
            </a:r>
            <a:r>
              <a:rPr sz="2000" b="1" i="1" u="none" spc="5" dirty="0">
                <a:solidFill>
                  <a:srgbClr val="00509F"/>
                </a:solidFill>
                <a:latin typeface="Arial"/>
                <a:cs typeface="Arial"/>
              </a:rPr>
              <a:t>hors </a:t>
            </a:r>
            <a:r>
              <a:rPr sz="2000" b="1" i="1" u="none" dirty="0">
                <a:solidFill>
                  <a:srgbClr val="00509F"/>
                </a:solidFill>
                <a:latin typeface="Arial"/>
                <a:cs typeface="Arial"/>
              </a:rPr>
              <a:t>UE</a:t>
            </a:r>
            <a:r>
              <a:rPr sz="2000" b="1" i="1" u="none" spc="-180" dirty="0">
                <a:solidFill>
                  <a:srgbClr val="00509F"/>
                </a:solidFill>
                <a:latin typeface="Arial"/>
                <a:cs typeface="Arial"/>
              </a:rPr>
              <a:t> </a:t>
            </a:r>
            <a:r>
              <a:rPr sz="2000" b="1" i="1" u="none" dirty="0" err="1" smtClean="0">
                <a:solidFill>
                  <a:srgbClr val="00509F"/>
                </a:solidFill>
                <a:latin typeface="Arial"/>
                <a:cs typeface="Arial"/>
              </a:rPr>
              <a:t>uniquement</a:t>
            </a:r>
            <a:r>
              <a:rPr lang="fr-FR" sz="2000" b="1" i="1" u="none" dirty="0" smtClean="0">
                <a:solidFill>
                  <a:srgbClr val="00509F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1800" y="2352675"/>
            <a:ext cx="7035800" cy="3415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100"/>
              </a:lnSpc>
            </a:pPr>
            <a:r>
              <a:rPr spc="25" dirty="0">
                <a:latin typeface="Arial"/>
                <a:cs typeface="Arial"/>
              </a:rPr>
              <a:t>Dès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15" dirty="0">
                <a:latin typeface="Arial"/>
                <a:cs typeface="Arial"/>
              </a:rPr>
              <a:t>que</a:t>
            </a:r>
            <a:r>
              <a:rPr spc="-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vous</a:t>
            </a:r>
            <a:r>
              <a:rPr spc="-7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avez </a:t>
            </a:r>
            <a:r>
              <a:rPr spc="15" dirty="0">
                <a:latin typeface="Arial"/>
                <a:cs typeface="Arial"/>
              </a:rPr>
              <a:t>une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20" dirty="0">
                <a:latin typeface="Arial"/>
                <a:cs typeface="Arial"/>
              </a:rPr>
              <a:t>adresse</a:t>
            </a:r>
            <a:r>
              <a:rPr spc="-185" dirty="0">
                <a:latin typeface="Arial"/>
                <a:cs typeface="Arial"/>
              </a:rPr>
              <a:t> </a:t>
            </a:r>
            <a:r>
              <a:rPr spc="-30" dirty="0">
                <a:latin typeface="Arial"/>
                <a:cs typeface="Arial"/>
              </a:rPr>
              <a:t>fixe</a:t>
            </a:r>
            <a:r>
              <a:rPr spc="114" dirty="0">
                <a:latin typeface="Arial"/>
                <a:cs typeface="Arial"/>
              </a:rPr>
              <a:t> </a:t>
            </a:r>
            <a:r>
              <a:rPr spc="15" dirty="0">
                <a:latin typeface="Arial"/>
                <a:cs typeface="Arial"/>
              </a:rPr>
              <a:t>en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25" dirty="0">
                <a:latin typeface="Arial"/>
                <a:cs typeface="Arial"/>
              </a:rPr>
              <a:t>France</a:t>
            </a:r>
            <a:r>
              <a:rPr spc="-185" dirty="0">
                <a:latin typeface="Arial"/>
                <a:cs typeface="Arial"/>
              </a:rPr>
              <a:t> </a:t>
            </a:r>
            <a:r>
              <a:rPr spc="10" dirty="0">
                <a:latin typeface="Arial"/>
                <a:cs typeface="Arial"/>
              </a:rPr>
              <a:t>et</a:t>
            </a:r>
            <a:r>
              <a:rPr dirty="0">
                <a:latin typeface="Arial"/>
                <a:cs typeface="Arial"/>
              </a:rPr>
              <a:t> </a:t>
            </a:r>
            <a:r>
              <a:rPr spc="15" dirty="0">
                <a:latin typeface="Arial"/>
                <a:cs typeface="Arial"/>
              </a:rPr>
              <a:t>dans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10" dirty="0">
                <a:latin typeface="Arial"/>
                <a:cs typeface="Arial"/>
              </a:rPr>
              <a:t>les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15" dirty="0">
                <a:latin typeface="Arial"/>
                <a:cs typeface="Arial"/>
              </a:rPr>
              <a:t>3  </a:t>
            </a:r>
            <a:r>
              <a:rPr dirty="0">
                <a:latin typeface="Arial"/>
                <a:cs typeface="Arial"/>
              </a:rPr>
              <a:t>mois </a:t>
            </a:r>
            <a:r>
              <a:rPr spc="10" dirty="0">
                <a:latin typeface="Arial"/>
                <a:cs typeface="Arial"/>
              </a:rPr>
              <a:t>suivant votre </a:t>
            </a:r>
            <a:r>
              <a:rPr spc="5" dirty="0">
                <a:latin typeface="Arial"/>
                <a:cs typeface="Arial"/>
              </a:rPr>
              <a:t>arrivée, </a:t>
            </a:r>
            <a:r>
              <a:rPr b="1" spc="30" dirty="0">
                <a:latin typeface="Arial"/>
                <a:cs typeface="Arial"/>
              </a:rPr>
              <a:t>vous </a:t>
            </a:r>
            <a:r>
              <a:rPr b="1" spc="15" dirty="0">
                <a:latin typeface="Arial"/>
                <a:cs typeface="Arial"/>
              </a:rPr>
              <a:t>devez </a:t>
            </a:r>
            <a:r>
              <a:rPr b="1" spc="10" dirty="0">
                <a:latin typeface="Arial"/>
                <a:cs typeface="Arial"/>
              </a:rPr>
              <a:t>impérativement  </a:t>
            </a:r>
            <a:r>
              <a:rPr b="1" spc="25" dirty="0">
                <a:latin typeface="Arial"/>
                <a:cs typeface="Arial"/>
              </a:rPr>
              <a:t>valider</a:t>
            </a:r>
            <a:r>
              <a:rPr b="1" spc="-160" dirty="0">
                <a:latin typeface="Arial"/>
                <a:cs typeface="Arial"/>
              </a:rPr>
              <a:t> </a:t>
            </a:r>
            <a:r>
              <a:rPr b="1" spc="25" dirty="0">
                <a:latin typeface="Arial"/>
                <a:cs typeface="Arial"/>
              </a:rPr>
              <a:t>votre</a:t>
            </a:r>
            <a:r>
              <a:rPr b="1" spc="-190" dirty="0">
                <a:latin typeface="Arial"/>
                <a:cs typeface="Arial"/>
              </a:rPr>
              <a:t> </a:t>
            </a:r>
            <a:r>
              <a:rPr b="1" spc="30" dirty="0">
                <a:latin typeface="Arial"/>
                <a:cs typeface="Arial"/>
              </a:rPr>
              <a:t>VLS/TS</a:t>
            </a:r>
            <a:r>
              <a:rPr b="1" spc="-190" dirty="0">
                <a:latin typeface="Arial"/>
                <a:cs typeface="Arial"/>
              </a:rPr>
              <a:t> </a:t>
            </a:r>
            <a:r>
              <a:rPr b="1" spc="25" dirty="0">
                <a:latin typeface="Arial"/>
                <a:cs typeface="Arial"/>
              </a:rPr>
              <a:t>sur</a:t>
            </a:r>
            <a:r>
              <a:rPr b="1" spc="-160" dirty="0">
                <a:latin typeface="Arial"/>
                <a:cs typeface="Arial"/>
              </a:rPr>
              <a:t> </a:t>
            </a:r>
            <a:r>
              <a:rPr b="1" spc="25" dirty="0">
                <a:latin typeface="Arial"/>
                <a:cs typeface="Arial"/>
              </a:rPr>
              <a:t>le</a:t>
            </a:r>
            <a:r>
              <a:rPr b="1" spc="-45" dirty="0">
                <a:latin typeface="Arial"/>
                <a:cs typeface="Arial"/>
              </a:rPr>
              <a:t> </a:t>
            </a:r>
            <a:r>
              <a:rPr b="1" spc="30" dirty="0">
                <a:latin typeface="Arial"/>
                <a:cs typeface="Arial"/>
              </a:rPr>
              <a:t>portail</a:t>
            </a:r>
            <a:r>
              <a:rPr b="1" spc="-225" dirty="0">
                <a:latin typeface="Arial"/>
                <a:cs typeface="Arial"/>
              </a:rPr>
              <a:t> </a:t>
            </a:r>
            <a:r>
              <a:rPr b="1" spc="15" dirty="0">
                <a:latin typeface="Arial"/>
                <a:cs typeface="Arial"/>
              </a:rPr>
              <a:t>en</a:t>
            </a:r>
            <a:r>
              <a:rPr b="1" spc="-80" dirty="0">
                <a:latin typeface="Arial"/>
                <a:cs typeface="Arial"/>
              </a:rPr>
              <a:t> </a:t>
            </a:r>
            <a:r>
              <a:rPr b="1" spc="35" dirty="0" err="1">
                <a:latin typeface="Arial"/>
                <a:cs typeface="Arial"/>
              </a:rPr>
              <a:t>ligne</a:t>
            </a:r>
            <a:r>
              <a:rPr spc="35" dirty="0" smtClean="0">
                <a:latin typeface="Arial"/>
                <a:cs typeface="Arial"/>
              </a:rPr>
              <a:t>.</a:t>
            </a:r>
            <a:r>
              <a:rPr lang="fr-FR" spc="35" dirty="0" smtClean="0">
                <a:latin typeface="Arial"/>
                <a:cs typeface="Arial"/>
              </a:rPr>
              <a:t> (voir guide de l’assistant p. </a:t>
            </a:r>
            <a:r>
              <a:rPr lang="fr-FR" spc="35" dirty="0" smtClean="0">
                <a:latin typeface="Arial"/>
                <a:cs typeface="Arial"/>
              </a:rPr>
              <a:t>16)</a:t>
            </a:r>
            <a:endParaRPr dirty="0">
              <a:latin typeface="Arial"/>
              <a:cs typeface="Arial"/>
            </a:endParaRPr>
          </a:p>
          <a:p>
            <a:r>
              <a:rPr lang="fr-FR" dirty="0" smtClean="0"/>
              <a:t>NB</a:t>
            </a:r>
            <a:r>
              <a:rPr lang="fr-FR" dirty="0"/>
              <a:t>: il est conseillé de ne pas utiliser le navigateur Internet Explorer.</a:t>
            </a:r>
            <a:endParaRPr lang="fr-FR" u="sng" dirty="0" smtClean="0">
              <a:hlinkClick r:id="rId2"/>
            </a:endParaRPr>
          </a:p>
          <a:p>
            <a:r>
              <a:rPr lang="fr-FR" u="sng" dirty="0">
                <a:hlinkClick r:id="rId3"/>
              </a:rPr>
              <a:t>https://administration-etrangers-en-france.interieur.gouv.fr/particuliers</a:t>
            </a:r>
            <a:r>
              <a:rPr lang="fr-FR" u="sng" dirty="0" smtClean="0">
                <a:hlinkClick r:id="rId3"/>
              </a:rPr>
              <a:t>/#/</a:t>
            </a:r>
            <a:endParaRPr lang="fr-FR" u="sng" dirty="0" smtClean="0"/>
          </a:p>
          <a:p>
            <a:endParaRPr lang="fr-FR" spc="-25" dirty="0" smtClean="0">
              <a:latin typeface="Arial"/>
              <a:cs typeface="Arial"/>
            </a:endParaRPr>
          </a:p>
          <a:p>
            <a:r>
              <a:rPr lang="fr-FR" spc="-25" dirty="0" smtClean="0">
                <a:latin typeface="Arial"/>
                <a:cs typeface="Arial"/>
              </a:rPr>
              <a:t>V</a:t>
            </a:r>
            <a:r>
              <a:rPr spc="-25" dirty="0" err="1" smtClean="0">
                <a:latin typeface="Arial"/>
                <a:cs typeface="Arial"/>
              </a:rPr>
              <a:t>ous</a:t>
            </a:r>
            <a:r>
              <a:rPr dirty="0" smtClean="0">
                <a:latin typeface="Arial"/>
                <a:cs typeface="Arial"/>
              </a:rPr>
              <a:t> </a:t>
            </a:r>
            <a:r>
              <a:rPr spc="10" dirty="0">
                <a:latin typeface="Arial"/>
                <a:cs typeface="Arial"/>
              </a:rPr>
              <a:t>recevrez</a:t>
            </a:r>
            <a:r>
              <a:rPr spc="-150" dirty="0">
                <a:latin typeface="Arial"/>
                <a:cs typeface="Arial"/>
              </a:rPr>
              <a:t> </a:t>
            </a:r>
            <a:r>
              <a:rPr spc="20" dirty="0">
                <a:latin typeface="Arial"/>
                <a:cs typeface="Arial"/>
              </a:rPr>
              <a:t>ensuite</a:t>
            </a:r>
            <a:r>
              <a:rPr spc="-114" dirty="0">
                <a:latin typeface="Arial"/>
                <a:cs typeface="Arial"/>
              </a:rPr>
              <a:t> </a:t>
            </a:r>
            <a:r>
              <a:rPr spc="15" dirty="0">
                <a:latin typeface="Arial"/>
                <a:cs typeface="Arial"/>
              </a:rPr>
              <a:t>un</a:t>
            </a:r>
            <a:r>
              <a:rPr spc="-40" dirty="0">
                <a:latin typeface="Arial"/>
                <a:cs typeface="Arial"/>
              </a:rPr>
              <a:t> </a:t>
            </a:r>
            <a:r>
              <a:rPr spc="20" dirty="0">
                <a:latin typeface="Arial"/>
                <a:cs typeface="Arial"/>
              </a:rPr>
              <a:t>message</a:t>
            </a:r>
            <a:r>
              <a:rPr spc="-190" dirty="0">
                <a:latin typeface="Arial"/>
                <a:cs typeface="Arial"/>
              </a:rPr>
              <a:t> </a:t>
            </a:r>
            <a:r>
              <a:rPr spc="15" dirty="0">
                <a:latin typeface="Arial"/>
                <a:cs typeface="Arial"/>
              </a:rPr>
              <a:t>électronique</a:t>
            </a:r>
            <a:r>
              <a:rPr spc="-19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avec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10" dirty="0">
                <a:latin typeface="Arial"/>
                <a:cs typeface="Arial"/>
              </a:rPr>
              <a:t>votre  </a:t>
            </a:r>
            <a:r>
              <a:rPr spc="5" dirty="0" err="1">
                <a:latin typeface="Arial"/>
                <a:cs typeface="Arial"/>
              </a:rPr>
              <a:t>numéro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15" dirty="0" smtClean="0">
                <a:latin typeface="Arial"/>
                <a:cs typeface="Arial"/>
              </a:rPr>
              <a:t>d</a:t>
            </a:r>
            <a:r>
              <a:rPr lang="fr-FR" spc="15" dirty="0" smtClean="0">
                <a:latin typeface="Arial"/>
                <a:cs typeface="Arial"/>
              </a:rPr>
              <a:t>'</a:t>
            </a:r>
            <a:r>
              <a:rPr spc="5" dirty="0" err="1" smtClean="0">
                <a:latin typeface="Arial"/>
                <a:cs typeface="Arial"/>
              </a:rPr>
              <a:t>identifiant</a:t>
            </a:r>
            <a:r>
              <a:rPr spc="5" dirty="0" smtClean="0">
                <a:latin typeface="Arial"/>
                <a:cs typeface="Arial"/>
              </a:rPr>
              <a:t> </a:t>
            </a:r>
            <a:r>
              <a:rPr spc="10" dirty="0">
                <a:latin typeface="Arial"/>
                <a:cs typeface="Arial"/>
              </a:rPr>
              <a:t>et </a:t>
            </a:r>
            <a:r>
              <a:rPr spc="15" dirty="0">
                <a:latin typeface="Arial"/>
                <a:cs typeface="Arial"/>
              </a:rPr>
              <a:t>un </a:t>
            </a:r>
            <a:r>
              <a:rPr dirty="0">
                <a:latin typeface="Arial"/>
                <a:cs typeface="Arial"/>
              </a:rPr>
              <a:t>mot </a:t>
            </a:r>
            <a:r>
              <a:rPr spc="15" dirty="0">
                <a:latin typeface="Arial"/>
                <a:cs typeface="Arial"/>
              </a:rPr>
              <a:t>de </a:t>
            </a:r>
            <a:r>
              <a:rPr spc="25" dirty="0">
                <a:latin typeface="Arial"/>
                <a:cs typeface="Arial"/>
              </a:rPr>
              <a:t>passe. </a:t>
            </a:r>
            <a:r>
              <a:rPr spc="15" dirty="0">
                <a:latin typeface="Arial"/>
                <a:cs typeface="Arial"/>
              </a:rPr>
              <a:t>A partir de </a:t>
            </a:r>
            <a:r>
              <a:rPr spc="10" dirty="0">
                <a:latin typeface="Arial"/>
                <a:cs typeface="Arial"/>
              </a:rPr>
              <a:t>votre  </a:t>
            </a:r>
            <a:r>
              <a:rPr spc="15" dirty="0">
                <a:latin typeface="Arial"/>
                <a:cs typeface="Arial"/>
              </a:rPr>
              <a:t>compte, </a:t>
            </a:r>
            <a:r>
              <a:rPr spc="5" dirty="0">
                <a:latin typeface="Arial"/>
                <a:cs typeface="Arial"/>
              </a:rPr>
              <a:t>il </a:t>
            </a:r>
            <a:r>
              <a:rPr dirty="0">
                <a:latin typeface="Arial"/>
                <a:cs typeface="Arial"/>
              </a:rPr>
              <a:t>vous </a:t>
            </a:r>
            <a:r>
              <a:rPr spc="20" dirty="0">
                <a:latin typeface="Arial"/>
                <a:cs typeface="Arial"/>
              </a:rPr>
              <a:t>sera possible </a:t>
            </a:r>
            <a:r>
              <a:rPr spc="15" dirty="0">
                <a:latin typeface="Arial"/>
                <a:cs typeface="Arial"/>
              </a:rPr>
              <a:t>de </a:t>
            </a:r>
            <a:r>
              <a:rPr b="1" spc="25" dirty="0">
                <a:latin typeface="Arial"/>
                <a:cs typeface="Arial"/>
              </a:rPr>
              <a:t>télécharger votre  </a:t>
            </a:r>
            <a:r>
              <a:rPr b="1" spc="15" dirty="0">
                <a:latin typeface="Arial"/>
                <a:cs typeface="Arial"/>
              </a:rPr>
              <a:t>attestation</a:t>
            </a:r>
            <a:r>
              <a:rPr b="1" spc="-150" dirty="0">
                <a:latin typeface="Arial"/>
                <a:cs typeface="Arial"/>
              </a:rPr>
              <a:t> </a:t>
            </a:r>
            <a:r>
              <a:rPr b="1" spc="30" dirty="0">
                <a:latin typeface="Arial"/>
                <a:cs typeface="Arial"/>
              </a:rPr>
              <a:t>de</a:t>
            </a:r>
            <a:r>
              <a:rPr b="1" spc="-190" dirty="0">
                <a:latin typeface="Arial"/>
                <a:cs typeface="Arial"/>
              </a:rPr>
              <a:t> </a:t>
            </a:r>
            <a:r>
              <a:rPr b="1" spc="20" dirty="0">
                <a:latin typeface="Arial"/>
                <a:cs typeface="Arial"/>
              </a:rPr>
              <a:t>validation</a:t>
            </a:r>
            <a:r>
              <a:rPr b="1" spc="-150" dirty="0">
                <a:latin typeface="Arial"/>
                <a:cs typeface="Arial"/>
              </a:rPr>
              <a:t> </a:t>
            </a:r>
            <a:r>
              <a:rPr b="1" spc="30" dirty="0">
                <a:latin typeface="Arial"/>
                <a:cs typeface="Arial"/>
              </a:rPr>
              <a:t>de</a:t>
            </a:r>
            <a:r>
              <a:rPr b="1" spc="-114" dirty="0">
                <a:latin typeface="Arial"/>
                <a:cs typeface="Arial"/>
              </a:rPr>
              <a:t> </a:t>
            </a:r>
            <a:r>
              <a:rPr b="1" spc="15" dirty="0">
                <a:latin typeface="Arial"/>
                <a:cs typeface="Arial"/>
              </a:rPr>
              <a:t>visa</a:t>
            </a:r>
            <a:r>
              <a:rPr b="1" spc="15" dirty="0" smtClean="0">
                <a:latin typeface="Arial"/>
                <a:cs typeface="Arial"/>
              </a:rPr>
              <a:t>.</a:t>
            </a:r>
            <a:r>
              <a:rPr lang="fr-FR" spc="-25" dirty="0">
                <a:latin typeface="Arial"/>
                <a:cs typeface="Arial"/>
              </a:rPr>
              <a:t> Cette attestation justifie la validation de votre visa, il </a:t>
            </a:r>
            <a:r>
              <a:rPr lang="fr-FR" spc="-25" dirty="0" smtClean="0">
                <a:latin typeface="Arial"/>
                <a:cs typeface="Arial"/>
              </a:rPr>
              <a:t>est donc </a:t>
            </a:r>
            <a:r>
              <a:rPr lang="fr-FR" spc="-25" dirty="0">
                <a:latin typeface="Arial"/>
                <a:cs typeface="Arial"/>
              </a:rPr>
              <a:t>impératif de la conserver.</a:t>
            </a:r>
          </a:p>
          <a:p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62875" y="5438775"/>
            <a:ext cx="1028700" cy="1181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77100" y="1590675"/>
            <a:ext cx="1514475" cy="152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802" y="1404620"/>
            <a:ext cx="5628640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b="1" u="none" spc="5" dirty="0">
                <a:solidFill>
                  <a:srgbClr val="01509F"/>
                </a:solidFill>
                <a:latin typeface="Arial"/>
                <a:cs typeface="Arial"/>
              </a:rPr>
              <a:t>Validation </a:t>
            </a:r>
            <a:r>
              <a:rPr sz="2900" b="1" u="none" spc="20" dirty="0">
                <a:solidFill>
                  <a:srgbClr val="01509F"/>
                </a:solidFill>
                <a:latin typeface="Arial"/>
                <a:cs typeface="Arial"/>
              </a:rPr>
              <a:t>de </a:t>
            </a:r>
            <a:r>
              <a:rPr sz="2900" b="1" u="none" dirty="0">
                <a:solidFill>
                  <a:srgbClr val="01509F"/>
                </a:solidFill>
                <a:latin typeface="Arial"/>
                <a:cs typeface="Arial"/>
              </a:rPr>
              <a:t>votre </a:t>
            </a:r>
            <a:r>
              <a:rPr sz="2900" b="1" u="none" spc="5" dirty="0">
                <a:solidFill>
                  <a:srgbClr val="01509F"/>
                </a:solidFill>
                <a:latin typeface="Arial"/>
                <a:cs typeface="Arial"/>
              </a:rPr>
              <a:t>VLS/TS </a:t>
            </a:r>
            <a:r>
              <a:rPr sz="2900" b="1" u="none" spc="10" dirty="0">
                <a:solidFill>
                  <a:srgbClr val="01509F"/>
                </a:solidFill>
                <a:latin typeface="Arial"/>
                <a:cs typeface="Arial"/>
              </a:rPr>
              <a:t>–</a:t>
            </a:r>
            <a:r>
              <a:rPr sz="2900" b="1" u="none" spc="-409" dirty="0">
                <a:solidFill>
                  <a:srgbClr val="01509F"/>
                </a:solidFill>
                <a:latin typeface="Arial"/>
                <a:cs typeface="Arial"/>
              </a:rPr>
              <a:t> </a:t>
            </a:r>
            <a:r>
              <a:rPr sz="2900" b="1" u="none" spc="20" dirty="0" smtClean="0">
                <a:solidFill>
                  <a:srgbClr val="01509F"/>
                </a:solidFill>
                <a:latin typeface="Arial"/>
                <a:cs typeface="Arial"/>
              </a:rPr>
              <a:t>2/</a:t>
            </a:r>
            <a:r>
              <a:rPr lang="fr-FR" sz="2900" b="1" u="none" spc="20" dirty="0" smtClean="0">
                <a:solidFill>
                  <a:srgbClr val="01509F"/>
                </a:solidFill>
                <a:latin typeface="Arial"/>
                <a:cs typeface="Arial"/>
              </a:rPr>
              <a:t>3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62875" y="5438775"/>
            <a:ext cx="1028700" cy="118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8307" y="1900554"/>
            <a:ext cx="8133080" cy="3668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95">
              <a:lnSpc>
                <a:spcPct val="100000"/>
              </a:lnSpc>
            </a:pPr>
            <a:r>
              <a:rPr sz="2150" b="1" i="1" spc="5" dirty="0">
                <a:solidFill>
                  <a:srgbClr val="01509F"/>
                </a:solidFill>
                <a:latin typeface="Arial"/>
                <a:cs typeface="Arial"/>
              </a:rPr>
              <a:t>Assistants </a:t>
            </a:r>
            <a:r>
              <a:rPr sz="2150" b="1" i="1" spc="15" dirty="0">
                <a:solidFill>
                  <a:srgbClr val="01509F"/>
                </a:solidFill>
                <a:latin typeface="Arial"/>
                <a:cs typeface="Arial"/>
              </a:rPr>
              <a:t>hors UE</a:t>
            </a:r>
            <a:r>
              <a:rPr sz="2150" b="1" i="1" spc="170" dirty="0">
                <a:solidFill>
                  <a:srgbClr val="01509F"/>
                </a:solidFill>
                <a:latin typeface="Arial"/>
                <a:cs typeface="Arial"/>
              </a:rPr>
              <a:t> </a:t>
            </a:r>
            <a:r>
              <a:rPr sz="2150" b="1" i="1" spc="20" dirty="0" err="1" smtClean="0">
                <a:solidFill>
                  <a:srgbClr val="01509F"/>
                </a:solidFill>
                <a:latin typeface="Arial"/>
                <a:cs typeface="Arial"/>
              </a:rPr>
              <a:t>uniquement</a:t>
            </a:r>
            <a:endParaRPr lang="fr-FR" sz="2150" b="1" i="1" spc="20" dirty="0" smtClean="0">
              <a:solidFill>
                <a:srgbClr val="01509F"/>
              </a:solidFill>
              <a:latin typeface="Arial"/>
              <a:cs typeface="Arial"/>
            </a:endParaRPr>
          </a:p>
          <a:p>
            <a:endParaRPr lang="fr-FR" sz="2400" dirty="0"/>
          </a:p>
          <a:p>
            <a:r>
              <a:rPr lang="fr-FR" b="1" i="1" dirty="0"/>
              <a:t>Depuis le 02/01/2020</a:t>
            </a:r>
            <a:r>
              <a:rPr lang="fr-FR" i="1" dirty="0"/>
              <a:t>, l’assistant de langue, comme tous les travailleurs temporaires, doit payer la </a:t>
            </a:r>
            <a:r>
              <a:rPr lang="fr-FR" b="1" i="1" dirty="0"/>
              <a:t>taxe de première demande de titre de séjour (TPD), </a:t>
            </a:r>
            <a:r>
              <a:rPr lang="fr-FR" i="1" dirty="0"/>
              <a:t>d’un montant de </a:t>
            </a:r>
            <a:r>
              <a:rPr lang="fr-FR" b="1" i="1" dirty="0"/>
              <a:t>200€.</a:t>
            </a:r>
            <a:endParaRPr lang="fr-FR" dirty="0" smtClean="0">
              <a:latin typeface="Arial"/>
              <a:cs typeface="Arial"/>
            </a:endParaRPr>
          </a:p>
          <a:p>
            <a:pPr marL="36195">
              <a:lnSpc>
                <a:spcPct val="100000"/>
              </a:lnSpc>
            </a:pPr>
            <a:r>
              <a:rPr lang="fr-FR" dirty="0" smtClean="0">
                <a:latin typeface="Arial"/>
                <a:cs typeface="Arial"/>
              </a:rPr>
              <a:t>L’OFII </a:t>
            </a:r>
            <a:r>
              <a:rPr lang="fr-FR" dirty="0">
                <a:latin typeface="Arial"/>
                <a:cs typeface="Arial"/>
              </a:rPr>
              <a:t>vous convoquera automatiquement à une visite  médicale.</a:t>
            </a:r>
          </a:p>
          <a:p>
            <a:pPr marL="12700" marR="559435">
              <a:lnSpc>
                <a:spcPct val="100899"/>
              </a:lnSpc>
              <a:spcBef>
                <a:spcPts val="1365"/>
              </a:spcBef>
            </a:pPr>
            <a:r>
              <a:rPr sz="1800" u="heavy" spc="-35" dirty="0" err="1" smtClean="0">
                <a:latin typeface="Arial"/>
                <a:cs typeface="Arial"/>
              </a:rPr>
              <a:t>Votre</a:t>
            </a:r>
            <a:r>
              <a:rPr sz="1800" u="heavy" spc="-35" dirty="0" smtClean="0">
                <a:latin typeface="Arial"/>
                <a:cs typeface="Arial"/>
              </a:rPr>
              <a:t> </a:t>
            </a:r>
            <a:r>
              <a:rPr sz="1800" u="heavy" spc="-20" dirty="0">
                <a:latin typeface="Arial"/>
                <a:cs typeface="Arial"/>
              </a:rPr>
              <a:t>visite </a:t>
            </a:r>
            <a:r>
              <a:rPr sz="1800" u="heavy" dirty="0">
                <a:latin typeface="Arial"/>
                <a:cs typeface="Arial"/>
              </a:rPr>
              <a:t>médicale </a:t>
            </a:r>
            <a:r>
              <a:rPr sz="1800" spc="-10" dirty="0">
                <a:latin typeface="Arial"/>
                <a:cs typeface="Arial"/>
              </a:rPr>
              <a:t>est </a:t>
            </a:r>
            <a:r>
              <a:rPr sz="1800" spc="-5" dirty="0">
                <a:latin typeface="Arial"/>
                <a:cs typeface="Arial"/>
              </a:rPr>
              <a:t>obligatoire. </a:t>
            </a:r>
            <a:r>
              <a:rPr sz="1800" spc="-10" dirty="0">
                <a:latin typeface="Arial"/>
                <a:cs typeface="Arial"/>
              </a:rPr>
              <a:t>L’heure </a:t>
            </a:r>
            <a:r>
              <a:rPr sz="1800" spc="-15" dirty="0">
                <a:latin typeface="Arial"/>
                <a:cs typeface="Arial"/>
              </a:rPr>
              <a:t>et </a:t>
            </a:r>
            <a:r>
              <a:rPr sz="1800" spc="20" dirty="0">
                <a:latin typeface="Arial"/>
                <a:cs typeface="Arial"/>
              </a:rPr>
              <a:t>la </a:t>
            </a:r>
            <a:r>
              <a:rPr sz="1800" spc="5" dirty="0">
                <a:latin typeface="Arial"/>
                <a:cs typeface="Arial"/>
              </a:rPr>
              <a:t>date </a:t>
            </a:r>
            <a:r>
              <a:rPr sz="1800" spc="20" dirty="0">
                <a:latin typeface="Arial"/>
                <a:cs typeface="Arial"/>
              </a:rPr>
              <a:t>ne </a:t>
            </a:r>
            <a:r>
              <a:rPr sz="1800" dirty="0">
                <a:latin typeface="Arial"/>
                <a:cs typeface="Arial"/>
              </a:rPr>
              <a:t>peuvent </a:t>
            </a:r>
            <a:r>
              <a:rPr sz="1800" spc="5" dirty="0">
                <a:latin typeface="Arial"/>
                <a:cs typeface="Arial"/>
              </a:rPr>
              <a:t>pas </a:t>
            </a:r>
            <a:r>
              <a:rPr sz="1800" spc="-5" dirty="0">
                <a:latin typeface="Arial"/>
                <a:cs typeface="Arial"/>
              </a:rPr>
              <a:t>être  </a:t>
            </a:r>
            <a:r>
              <a:rPr sz="1800" spc="-10" dirty="0">
                <a:latin typeface="Arial"/>
                <a:cs typeface="Arial"/>
              </a:rPr>
              <a:t>modifiées. </a:t>
            </a:r>
            <a:r>
              <a:rPr sz="1800" spc="-15" dirty="0">
                <a:latin typeface="Arial"/>
                <a:cs typeface="Arial"/>
              </a:rPr>
              <a:t>La </a:t>
            </a:r>
            <a:r>
              <a:rPr sz="1800" spc="-20" dirty="0">
                <a:latin typeface="Arial"/>
                <a:cs typeface="Arial"/>
              </a:rPr>
              <a:t>visite</a:t>
            </a:r>
            <a:r>
              <a:rPr sz="1800" spc="1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comporte:</a:t>
            </a:r>
            <a:endParaRPr sz="1800" dirty="0">
              <a:latin typeface="Arial"/>
              <a:cs typeface="Arial"/>
            </a:endParaRPr>
          </a:p>
          <a:p>
            <a:pPr marL="470534" indent="-343535">
              <a:lnSpc>
                <a:spcPct val="100000"/>
              </a:lnSpc>
              <a:spcBef>
                <a:spcPts val="15"/>
              </a:spcBef>
              <a:buFont typeface="Arial Unicode MS"/>
              <a:buChar char="➢"/>
              <a:tabLst>
                <a:tab pos="469900" algn="l"/>
                <a:tab pos="470534" algn="l"/>
              </a:tabLst>
            </a:pPr>
            <a:r>
              <a:rPr sz="1800" spc="20" dirty="0">
                <a:latin typeface="Arial"/>
                <a:cs typeface="Arial"/>
              </a:rPr>
              <a:t>un </a:t>
            </a:r>
            <a:r>
              <a:rPr sz="1800" spc="-30" dirty="0">
                <a:latin typeface="Arial"/>
                <a:cs typeface="Arial"/>
              </a:rPr>
              <a:t>examen </a:t>
            </a:r>
            <a:r>
              <a:rPr sz="1800" spc="15" dirty="0">
                <a:latin typeface="Arial"/>
                <a:cs typeface="Arial"/>
              </a:rPr>
              <a:t>clinique </a:t>
            </a:r>
            <a:r>
              <a:rPr sz="1800" spc="-10" dirty="0">
                <a:latin typeface="Arial"/>
                <a:cs typeface="Arial"/>
              </a:rPr>
              <a:t>réalisé </a:t>
            </a:r>
            <a:r>
              <a:rPr sz="1800" spc="5" dirty="0">
                <a:latin typeface="Arial"/>
                <a:cs typeface="Arial"/>
              </a:rPr>
              <a:t>par </a:t>
            </a:r>
            <a:r>
              <a:rPr sz="1800" spc="20" dirty="0">
                <a:latin typeface="Arial"/>
                <a:cs typeface="Arial"/>
              </a:rPr>
              <a:t>un </a:t>
            </a:r>
            <a:r>
              <a:rPr sz="1800" spc="-10" dirty="0">
                <a:latin typeface="Arial"/>
                <a:cs typeface="Arial"/>
              </a:rPr>
              <a:t>médecin </a:t>
            </a:r>
            <a:r>
              <a:rPr sz="1800" spc="-5" dirty="0">
                <a:latin typeface="Arial"/>
                <a:cs typeface="Arial"/>
              </a:rPr>
              <a:t>agréé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;</a:t>
            </a:r>
          </a:p>
          <a:p>
            <a:pPr marL="470534" indent="-343535">
              <a:lnSpc>
                <a:spcPct val="100000"/>
              </a:lnSpc>
              <a:spcBef>
                <a:spcPts val="15"/>
              </a:spcBef>
              <a:buFont typeface="Arial Unicode MS"/>
              <a:buChar char="➢"/>
              <a:tabLst>
                <a:tab pos="469900" algn="l"/>
                <a:tab pos="470534" algn="l"/>
              </a:tabLst>
            </a:pPr>
            <a:r>
              <a:rPr sz="1800" dirty="0">
                <a:latin typeface="Arial"/>
                <a:cs typeface="Arial"/>
              </a:rPr>
              <a:t>éventuellement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30" dirty="0">
                <a:latin typeface="Arial"/>
                <a:cs typeface="Arial"/>
              </a:rPr>
              <a:t>une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radio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pulmonaire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;</a:t>
            </a:r>
          </a:p>
          <a:p>
            <a:pPr marL="470534" indent="-343535">
              <a:lnSpc>
                <a:spcPct val="100000"/>
              </a:lnSpc>
              <a:spcBef>
                <a:spcPts val="15"/>
              </a:spcBef>
              <a:buFont typeface="Arial Unicode MS"/>
              <a:buChar char="➢"/>
              <a:tabLst>
                <a:tab pos="469900" algn="l"/>
                <a:tab pos="470534" algn="l"/>
              </a:tabLst>
            </a:pPr>
            <a:r>
              <a:rPr sz="1800" spc="5" dirty="0">
                <a:latin typeface="Arial"/>
                <a:cs typeface="Arial"/>
              </a:rPr>
              <a:t>des </a:t>
            </a:r>
            <a:r>
              <a:rPr sz="1800" spc="-20" dirty="0">
                <a:latin typeface="Arial"/>
                <a:cs typeface="Arial"/>
              </a:rPr>
              <a:t>examens </a:t>
            </a:r>
            <a:r>
              <a:rPr sz="1800" spc="-5" dirty="0">
                <a:latin typeface="Arial"/>
                <a:cs typeface="Arial"/>
              </a:rPr>
              <a:t>complémentaires, 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nécessaire.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828800"/>
            <a:ext cx="7543800" cy="3713837"/>
          </a:xfrm>
        </p:spPr>
        <p:txBody>
          <a:bodyPr/>
          <a:lstStyle/>
          <a:p>
            <a:pPr marL="12700"/>
            <a:r>
              <a:rPr lang="fr-FR" b="1" i="1" spc="5" dirty="0">
                <a:solidFill>
                  <a:srgbClr val="01509F"/>
                </a:solidFill>
              </a:rPr>
              <a:t>Assistants </a:t>
            </a:r>
            <a:r>
              <a:rPr lang="fr-FR" b="1" i="1" spc="15" dirty="0">
                <a:solidFill>
                  <a:srgbClr val="01509F"/>
                </a:solidFill>
              </a:rPr>
              <a:t>hors UE</a:t>
            </a:r>
            <a:r>
              <a:rPr lang="fr-FR" b="1" i="1" spc="170" dirty="0">
                <a:solidFill>
                  <a:srgbClr val="01509F"/>
                </a:solidFill>
              </a:rPr>
              <a:t> </a:t>
            </a:r>
            <a:r>
              <a:rPr lang="fr-FR" b="1" i="1" spc="20" dirty="0">
                <a:solidFill>
                  <a:srgbClr val="01509F"/>
                </a:solidFill>
              </a:rPr>
              <a:t>uniquement</a:t>
            </a:r>
          </a:p>
          <a:p>
            <a:pPr marL="12700">
              <a:lnSpc>
                <a:spcPct val="100000"/>
              </a:lnSpc>
            </a:pPr>
            <a:endParaRPr lang="fr-FR" u="heavy" spc="-5" dirty="0" smtClean="0"/>
          </a:p>
          <a:p>
            <a:pPr marL="12700">
              <a:lnSpc>
                <a:spcPct val="100000"/>
              </a:lnSpc>
            </a:pPr>
            <a:r>
              <a:rPr lang="fr-FR" u="heavy" spc="-5" dirty="0" smtClean="0"/>
              <a:t>Présentez-vous </a:t>
            </a:r>
            <a:r>
              <a:rPr lang="fr-FR" dirty="0"/>
              <a:t>à ce </a:t>
            </a:r>
            <a:r>
              <a:rPr lang="fr-FR" spc="-5" dirty="0"/>
              <a:t>rendez-vous </a:t>
            </a:r>
            <a:r>
              <a:rPr lang="fr-FR" spc="-35" dirty="0"/>
              <a:t>avec </a:t>
            </a:r>
            <a:r>
              <a:rPr lang="fr-FR" spc="5" dirty="0"/>
              <a:t>les </a:t>
            </a:r>
            <a:r>
              <a:rPr lang="fr-FR" spc="-10" dirty="0"/>
              <a:t>pièces</a:t>
            </a:r>
            <a:r>
              <a:rPr lang="fr-FR" spc="175" dirty="0"/>
              <a:t> </a:t>
            </a:r>
            <a:r>
              <a:rPr lang="fr-FR" spc="-5" dirty="0"/>
              <a:t>suivantes:</a:t>
            </a:r>
            <a:endParaRPr lang="fr-FR" dirty="0"/>
          </a:p>
          <a:p>
            <a:pPr marL="470534">
              <a:lnSpc>
                <a:spcPct val="100000"/>
              </a:lnSpc>
              <a:spcBef>
                <a:spcPts val="15"/>
              </a:spcBef>
            </a:pPr>
            <a:r>
              <a:rPr lang="fr-FR" spc="-40" dirty="0">
                <a:latin typeface="Arial Unicode MS"/>
                <a:cs typeface="Arial Unicode MS"/>
              </a:rPr>
              <a:t>➢</a:t>
            </a:r>
            <a:r>
              <a:rPr lang="fr-FR" spc="-40" dirty="0"/>
              <a:t>une</a:t>
            </a:r>
            <a:r>
              <a:rPr lang="fr-FR" spc="-80" dirty="0"/>
              <a:t> </a:t>
            </a:r>
            <a:r>
              <a:rPr lang="fr-FR" spc="15" dirty="0"/>
              <a:t>photo</a:t>
            </a:r>
            <a:r>
              <a:rPr lang="fr-FR" spc="-160" dirty="0"/>
              <a:t> </a:t>
            </a:r>
            <a:r>
              <a:rPr lang="fr-FR" spc="5" dirty="0"/>
              <a:t>d’identité</a:t>
            </a:r>
            <a:r>
              <a:rPr lang="fr-FR" spc="-80" dirty="0"/>
              <a:t> </a:t>
            </a:r>
            <a:r>
              <a:rPr lang="fr-FR" dirty="0"/>
              <a:t>récente</a:t>
            </a:r>
            <a:r>
              <a:rPr lang="fr-FR" spc="-10" dirty="0"/>
              <a:t> </a:t>
            </a:r>
            <a:r>
              <a:rPr lang="fr-FR" spc="15" dirty="0"/>
              <a:t>(de</a:t>
            </a:r>
            <a:r>
              <a:rPr lang="fr-FR" spc="-80" dirty="0"/>
              <a:t> </a:t>
            </a:r>
            <a:r>
              <a:rPr lang="fr-FR" spc="-5" dirty="0"/>
              <a:t>face</a:t>
            </a:r>
            <a:r>
              <a:rPr lang="fr-FR" spc="-10" dirty="0"/>
              <a:t> </a:t>
            </a:r>
            <a:r>
              <a:rPr lang="fr-FR" spc="-15" dirty="0"/>
              <a:t>et</a:t>
            </a:r>
            <a:r>
              <a:rPr lang="fr-FR" spc="35" dirty="0"/>
              <a:t> </a:t>
            </a:r>
            <a:r>
              <a:rPr lang="fr-FR" dirty="0"/>
              <a:t>tête</a:t>
            </a:r>
            <a:r>
              <a:rPr lang="fr-FR" spc="-80" dirty="0"/>
              <a:t> </a:t>
            </a:r>
            <a:r>
              <a:rPr lang="fr-FR" spc="15" dirty="0"/>
              <a:t>nue)</a:t>
            </a:r>
            <a:endParaRPr lang="fr-FR" dirty="0"/>
          </a:p>
          <a:p>
            <a:pPr marL="470534" marR="400685">
              <a:lnSpc>
                <a:spcPct val="99700"/>
              </a:lnSpc>
              <a:spcBef>
                <a:spcPts val="20"/>
              </a:spcBef>
            </a:pPr>
            <a:r>
              <a:rPr lang="fr-FR" spc="-65" dirty="0">
                <a:latin typeface="Arial Unicode MS"/>
                <a:cs typeface="Arial Unicode MS"/>
              </a:rPr>
              <a:t>➢</a:t>
            </a:r>
            <a:r>
              <a:rPr lang="fr-FR" spc="-65" dirty="0"/>
              <a:t>un </a:t>
            </a:r>
            <a:r>
              <a:rPr lang="fr-FR" dirty="0"/>
              <a:t>justificatif </a:t>
            </a:r>
            <a:r>
              <a:rPr lang="fr-FR" spc="20" dirty="0"/>
              <a:t>de </a:t>
            </a:r>
            <a:r>
              <a:rPr lang="fr-FR" dirty="0"/>
              <a:t>domicile </a:t>
            </a:r>
            <a:r>
              <a:rPr lang="fr-FR" spc="-15" dirty="0"/>
              <a:t>en </a:t>
            </a:r>
            <a:r>
              <a:rPr lang="fr-FR" spc="5" dirty="0"/>
              <a:t>France </a:t>
            </a:r>
            <a:r>
              <a:rPr lang="fr-FR" spc="10" dirty="0"/>
              <a:t>(quittance </a:t>
            </a:r>
            <a:r>
              <a:rPr lang="fr-FR" spc="20" dirty="0"/>
              <a:t>de </a:t>
            </a:r>
            <a:r>
              <a:rPr lang="fr-FR" spc="-15" dirty="0"/>
              <a:t>loyer, </a:t>
            </a:r>
            <a:r>
              <a:rPr lang="fr-FR" spc="5" dirty="0"/>
              <a:t>facture </a:t>
            </a:r>
            <a:r>
              <a:rPr lang="fr-FR" spc="-55" dirty="0"/>
              <a:t>EDF,  </a:t>
            </a:r>
            <a:r>
              <a:rPr lang="fr-FR" dirty="0"/>
              <a:t>d’eau, </a:t>
            </a:r>
            <a:r>
              <a:rPr lang="fr-FR" spc="20" dirty="0"/>
              <a:t>de </a:t>
            </a:r>
            <a:r>
              <a:rPr lang="fr-FR" spc="10" dirty="0"/>
              <a:t>téléphone </a:t>
            </a:r>
            <a:r>
              <a:rPr lang="fr-FR" spc="-25" dirty="0"/>
              <a:t>fixe </a:t>
            </a:r>
            <a:r>
              <a:rPr lang="fr-FR" dirty="0"/>
              <a:t>à </a:t>
            </a:r>
            <a:r>
              <a:rPr lang="fr-FR" spc="-20" dirty="0"/>
              <a:t>votre </a:t>
            </a:r>
            <a:r>
              <a:rPr lang="fr-FR" spc="5" dirty="0"/>
              <a:t>nom, </a:t>
            </a:r>
            <a:r>
              <a:rPr lang="fr-FR" spc="-15" dirty="0"/>
              <a:t>ou </a:t>
            </a:r>
            <a:r>
              <a:rPr lang="fr-FR" dirty="0"/>
              <a:t>à </a:t>
            </a:r>
            <a:r>
              <a:rPr lang="fr-FR" spc="5" dirty="0"/>
              <a:t>défaut </a:t>
            </a:r>
            <a:r>
              <a:rPr lang="fr-FR" spc="30" dirty="0"/>
              <a:t>une </a:t>
            </a:r>
            <a:r>
              <a:rPr lang="fr-FR" spc="-10" dirty="0"/>
              <a:t>attestation  </a:t>
            </a:r>
            <a:r>
              <a:rPr lang="fr-FR" spc="5" dirty="0"/>
              <a:t>d’hébergement</a:t>
            </a:r>
            <a:r>
              <a:rPr lang="fr-FR" spc="-105" dirty="0"/>
              <a:t> </a:t>
            </a:r>
            <a:r>
              <a:rPr lang="fr-FR" spc="-15" dirty="0"/>
              <a:t>et</a:t>
            </a:r>
            <a:r>
              <a:rPr lang="fr-FR" spc="-30" dirty="0"/>
              <a:t> </a:t>
            </a:r>
            <a:r>
              <a:rPr lang="fr-FR" spc="20" dirty="0"/>
              <a:t>la</a:t>
            </a:r>
            <a:r>
              <a:rPr lang="fr-FR" spc="-5" dirty="0"/>
              <a:t> copie </a:t>
            </a:r>
            <a:r>
              <a:rPr lang="fr-FR" spc="20" dirty="0"/>
              <a:t>de</a:t>
            </a:r>
            <a:r>
              <a:rPr lang="fr-FR" spc="-80" dirty="0"/>
              <a:t> </a:t>
            </a:r>
            <a:r>
              <a:rPr lang="fr-FR" spc="20" dirty="0"/>
              <a:t>la</a:t>
            </a:r>
            <a:r>
              <a:rPr lang="fr-FR" spc="-80" dirty="0"/>
              <a:t> </a:t>
            </a:r>
            <a:r>
              <a:rPr lang="fr-FR" spc="-5" dirty="0"/>
              <a:t>pièce</a:t>
            </a:r>
            <a:r>
              <a:rPr lang="fr-FR" spc="-10" dirty="0"/>
              <a:t> </a:t>
            </a:r>
            <a:r>
              <a:rPr lang="fr-FR" spc="5" dirty="0"/>
              <a:t>d’identité</a:t>
            </a:r>
            <a:r>
              <a:rPr lang="fr-FR" spc="-80" dirty="0"/>
              <a:t> </a:t>
            </a:r>
            <a:r>
              <a:rPr lang="fr-FR" spc="20" dirty="0"/>
              <a:t>de</a:t>
            </a:r>
            <a:r>
              <a:rPr lang="fr-FR" spc="-80" dirty="0"/>
              <a:t> </a:t>
            </a:r>
            <a:r>
              <a:rPr lang="fr-FR" spc="20" dirty="0"/>
              <a:t>la</a:t>
            </a:r>
            <a:r>
              <a:rPr lang="fr-FR" spc="-5" dirty="0"/>
              <a:t> </a:t>
            </a:r>
            <a:r>
              <a:rPr lang="fr-FR" spc="10" dirty="0"/>
              <a:t>personne</a:t>
            </a:r>
            <a:r>
              <a:rPr lang="fr-FR" spc="-155" dirty="0"/>
              <a:t> </a:t>
            </a:r>
            <a:r>
              <a:rPr lang="fr-FR" spc="30" dirty="0"/>
              <a:t>qui</a:t>
            </a:r>
            <a:r>
              <a:rPr lang="fr-FR" spc="-75" dirty="0"/>
              <a:t> </a:t>
            </a:r>
            <a:r>
              <a:rPr lang="fr-FR" spc="-15" dirty="0"/>
              <a:t>vous  </a:t>
            </a:r>
            <a:r>
              <a:rPr lang="fr-FR" spc="5" dirty="0"/>
              <a:t>héberge)</a:t>
            </a:r>
            <a:endParaRPr lang="fr-FR" dirty="0"/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fr-FR"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fr-FR" u="heavy" spc="-30" dirty="0"/>
              <a:t>Validation </a:t>
            </a:r>
            <a:r>
              <a:rPr lang="fr-FR" u="heavy" spc="20" dirty="0"/>
              <a:t>du</a:t>
            </a:r>
            <a:r>
              <a:rPr lang="fr-FR" u="heavy" spc="60" dirty="0"/>
              <a:t> </a:t>
            </a:r>
            <a:r>
              <a:rPr lang="fr-FR" u="heavy" spc="-25" dirty="0"/>
              <a:t>VLS/TS</a:t>
            </a:r>
            <a:endParaRPr lang="fr-FR" dirty="0"/>
          </a:p>
          <a:p>
            <a:pPr marL="470534" marR="5080">
              <a:lnSpc>
                <a:spcPts val="2100"/>
              </a:lnSpc>
              <a:spcBef>
                <a:spcPts val="135"/>
              </a:spcBef>
            </a:pPr>
            <a:r>
              <a:rPr lang="fr-FR" spc="-35" dirty="0" smtClean="0"/>
              <a:t>➢ </a:t>
            </a:r>
            <a:r>
              <a:rPr lang="fr-FR" spc="-35" dirty="0"/>
              <a:t>Désormais, seule l’attestation de validation du visa délivrée par le portail fait foi.</a:t>
            </a:r>
            <a:endParaRPr lang="fr-FR" dirty="0"/>
          </a:p>
        </p:txBody>
      </p:sp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451802" y="1404620"/>
            <a:ext cx="5628640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b="1" u="none" spc="5" dirty="0">
                <a:solidFill>
                  <a:srgbClr val="01509F"/>
                </a:solidFill>
                <a:latin typeface="Arial"/>
                <a:cs typeface="Arial"/>
              </a:rPr>
              <a:t>Validation </a:t>
            </a:r>
            <a:r>
              <a:rPr sz="2900" b="1" u="none" spc="20" dirty="0">
                <a:solidFill>
                  <a:srgbClr val="01509F"/>
                </a:solidFill>
                <a:latin typeface="Arial"/>
                <a:cs typeface="Arial"/>
              </a:rPr>
              <a:t>de </a:t>
            </a:r>
            <a:r>
              <a:rPr sz="2900" b="1" u="none" dirty="0">
                <a:solidFill>
                  <a:srgbClr val="01509F"/>
                </a:solidFill>
                <a:latin typeface="Arial"/>
                <a:cs typeface="Arial"/>
              </a:rPr>
              <a:t>votre </a:t>
            </a:r>
            <a:r>
              <a:rPr sz="2900" b="1" u="none" spc="5" dirty="0">
                <a:solidFill>
                  <a:srgbClr val="01509F"/>
                </a:solidFill>
                <a:latin typeface="Arial"/>
                <a:cs typeface="Arial"/>
              </a:rPr>
              <a:t>VLS/TS </a:t>
            </a:r>
            <a:r>
              <a:rPr sz="2900" b="1" u="none" spc="10" dirty="0">
                <a:solidFill>
                  <a:srgbClr val="01509F"/>
                </a:solidFill>
                <a:latin typeface="Arial"/>
                <a:cs typeface="Arial"/>
              </a:rPr>
              <a:t>–</a:t>
            </a:r>
            <a:r>
              <a:rPr sz="2900" b="1" u="none" spc="-409" dirty="0">
                <a:solidFill>
                  <a:srgbClr val="01509F"/>
                </a:solidFill>
                <a:latin typeface="Arial"/>
                <a:cs typeface="Arial"/>
              </a:rPr>
              <a:t> </a:t>
            </a:r>
            <a:r>
              <a:rPr lang="fr-FR" sz="2900" b="1" u="none" spc="20" dirty="0">
                <a:solidFill>
                  <a:srgbClr val="01509F"/>
                </a:solidFill>
              </a:rPr>
              <a:t>3</a:t>
            </a:r>
            <a:r>
              <a:rPr sz="2900" b="1" u="none" spc="20" dirty="0" smtClean="0">
                <a:solidFill>
                  <a:srgbClr val="01509F"/>
                </a:solidFill>
                <a:latin typeface="Arial"/>
                <a:cs typeface="Arial"/>
              </a:rPr>
              <a:t>/</a:t>
            </a:r>
            <a:r>
              <a:rPr lang="fr-FR" sz="2900" b="1" u="none" spc="20" dirty="0" smtClean="0">
                <a:solidFill>
                  <a:srgbClr val="01509F"/>
                </a:solidFill>
                <a:latin typeface="Arial"/>
                <a:cs typeface="Arial"/>
              </a:rPr>
              <a:t>3</a:t>
            </a:r>
            <a:endParaRPr sz="2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977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802" y="1809369"/>
            <a:ext cx="594899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u="none" dirty="0">
                <a:solidFill>
                  <a:srgbClr val="00509F"/>
                </a:solidFill>
                <a:latin typeface="Arial"/>
                <a:cs typeface="Arial"/>
              </a:rPr>
              <a:t>Guide </a:t>
            </a:r>
            <a:r>
              <a:rPr sz="3200" b="1" u="none" spc="5" dirty="0">
                <a:solidFill>
                  <a:srgbClr val="00509F"/>
                </a:solidFill>
                <a:latin typeface="Arial"/>
                <a:cs typeface="Arial"/>
              </a:rPr>
              <a:t>de </a:t>
            </a:r>
            <a:r>
              <a:rPr sz="3200" b="1" u="none" spc="10" dirty="0" err="1" smtClean="0">
                <a:solidFill>
                  <a:srgbClr val="00509F"/>
                </a:solidFill>
                <a:latin typeface="Arial"/>
                <a:cs typeface="Arial"/>
              </a:rPr>
              <a:t>l’assis</a:t>
            </a:r>
            <a:r>
              <a:rPr lang="fr-FR" sz="3200" b="1" u="none" spc="10" dirty="0" smtClean="0">
                <a:solidFill>
                  <a:srgbClr val="00509F"/>
                </a:solidFill>
                <a:latin typeface="Arial"/>
                <a:cs typeface="Arial"/>
              </a:rPr>
              <a:t>t</a:t>
            </a:r>
            <a:r>
              <a:rPr sz="3200" b="1" u="none" spc="10" dirty="0" smtClean="0">
                <a:solidFill>
                  <a:srgbClr val="00509F"/>
                </a:solidFill>
                <a:latin typeface="Arial"/>
                <a:cs typeface="Arial"/>
              </a:rPr>
              <a:t>ant </a:t>
            </a:r>
            <a:r>
              <a:rPr sz="3200" b="1" u="none" spc="15" dirty="0">
                <a:solidFill>
                  <a:srgbClr val="00509F"/>
                </a:solidFill>
                <a:latin typeface="Arial"/>
                <a:cs typeface="Arial"/>
              </a:rPr>
              <a:t>en</a:t>
            </a:r>
            <a:r>
              <a:rPr sz="3200" b="1" u="none" spc="-355" dirty="0">
                <a:solidFill>
                  <a:srgbClr val="00509F"/>
                </a:solidFill>
                <a:latin typeface="Arial"/>
                <a:cs typeface="Arial"/>
              </a:rPr>
              <a:t> </a:t>
            </a:r>
            <a:r>
              <a:rPr sz="3200" b="1" u="none" spc="10" dirty="0">
                <a:solidFill>
                  <a:srgbClr val="00509F"/>
                </a:solidFill>
                <a:latin typeface="Arial"/>
                <a:cs typeface="Arial"/>
              </a:rPr>
              <a:t>France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62875" y="5438775"/>
            <a:ext cx="1028700" cy="118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4875" y="2754518"/>
            <a:ext cx="5115560" cy="3310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>
                <a:latin typeface="Arial"/>
                <a:cs typeface="Arial"/>
              </a:rPr>
              <a:t>Consultez </a:t>
            </a:r>
            <a:r>
              <a:rPr sz="2400" spc="-20" dirty="0">
                <a:latin typeface="Arial"/>
                <a:cs typeface="Arial"/>
              </a:rPr>
              <a:t>régulièrement </a:t>
            </a:r>
            <a:r>
              <a:rPr sz="2400" dirty="0">
                <a:latin typeface="Arial"/>
                <a:cs typeface="Arial"/>
              </a:rPr>
              <a:t>ce </a:t>
            </a:r>
            <a:r>
              <a:rPr sz="2400" spc="-25" dirty="0">
                <a:latin typeface="Arial"/>
                <a:cs typeface="Arial"/>
              </a:rPr>
              <a:t>guide</a:t>
            </a:r>
            <a:r>
              <a:rPr sz="2400" spc="4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sur</a:t>
            </a:r>
          </a:p>
          <a:p>
            <a:pPr marL="12700" marR="5080">
              <a:lnSpc>
                <a:spcPct val="99800"/>
              </a:lnSpc>
              <a:spcBef>
                <a:spcPts val="50"/>
              </a:spcBef>
            </a:pPr>
            <a:r>
              <a:rPr sz="2400" u="heavy" spc="-5" dirty="0">
                <a:solidFill>
                  <a:srgbClr val="0462C1"/>
                </a:solidFill>
                <a:latin typeface="Arial"/>
                <a:cs typeface="Arial"/>
                <a:hlinkClick r:id="rId3"/>
              </a:rPr>
              <a:t>le site </a:t>
            </a:r>
            <a:r>
              <a:rPr sz="2400" u="heavy" spc="-10" dirty="0">
                <a:solidFill>
                  <a:srgbClr val="0462C1"/>
                </a:solidFill>
                <a:latin typeface="Arial"/>
                <a:cs typeface="Arial"/>
                <a:hlinkClick r:id="rId3"/>
              </a:rPr>
              <a:t>internet </a:t>
            </a:r>
            <a:r>
              <a:rPr sz="2400" u="heavy" spc="-30" dirty="0">
                <a:solidFill>
                  <a:srgbClr val="0462C1"/>
                </a:solidFill>
                <a:latin typeface="Arial"/>
                <a:cs typeface="Arial"/>
                <a:hlinkClick r:id="rId3"/>
              </a:rPr>
              <a:t>de </a:t>
            </a:r>
            <a:r>
              <a:rPr sz="2400" u="heavy" dirty="0">
                <a:solidFill>
                  <a:srgbClr val="0462C1"/>
                </a:solidFill>
                <a:latin typeface="Arial"/>
                <a:cs typeface="Arial"/>
                <a:hlinkClick r:id="rId3"/>
              </a:rPr>
              <a:t>France </a:t>
            </a:r>
            <a:r>
              <a:rPr sz="2400" u="heavy" spc="-25" dirty="0">
                <a:solidFill>
                  <a:srgbClr val="0462C1"/>
                </a:solidFill>
                <a:latin typeface="Arial"/>
                <a:cs typeface="Arial"/>
                <a:hlinkClick r:id="rId3"/>
              </a:rPr>
              <a:t>Éducation  </a:t>
            </a:r>
            <a:r>
              <a:rPr sz="2400" u="heavy" spc="-15" dirty="0">
                <a:solidFill>
                  <a:srgbClr val="0462C1"/>
                </a:solidFill>
                <a:latin typeface="Arial"/>
                <a:cs typeface="Arial"/>
                <a:hlinkClick r:id="rId3"/>
              </a:rPr>
              <a:t>international</a:t>
            </a:r>
            <a:r>
              <a:rPr sz="2400" spc="-15" dirty="0">
                <a:latin typeface="Arial"/>
                <a:cs typeface="Arial"/>
              </a:rPr>
              <a:t>. </a:t>
            </a:r>
            <a:r>
              <a:rPr sz="2400" dirty="0">
                <a:latin typeface="Arial"/>
                <a:cs typeface="Arial"/>
              </a:rPr>
              <a:t>Il </a:t>
            </a:r>
            <a:r>
              <a:rPr sz="2400" spc="-15" dirty="0">
                <a:latin typeface="Arial"/>
                <a:cs typeface="Arial"/>
              </a:rPr>
              <a:t>contient </a:t>
            </a:r>
            <a:r>
              <a:rPr sz="2400" spc="-20" dirty="0">
                <a:latin typeface="Arial"/>
                <a:cs typeface="Arial"/>
              </a:rPr>
              <a:t>toutes </a:t>
            </a:r>
            <a:r>
              <a:rPr sz="2400" spc="-25" dirty="0">
                <a:latin typeface="Arial"/>
                <a:cs typeface="Arial"/>
              </a:rPr>
              <a:t>les  </a:t>
            </a:r>
            <a:r>
              <a:rPr sz="2400" spc="-5" dirty="0">
                <a:latin typeface="Arial"/>
                <a:cs typeface="Arial"/>
              </a:rPr>
              <a:t>informations </a:t>
            </a:r>
            <a:r>
              <a:rPr sz="2400" spc="-10" dirty="0">
                <a:latin typeface="Arial"/>
                <a:cs typeface="Arial"/>
              </a:rPr>
              <a:t>utiles </a:t>
            </a:r>
            <a:r>
              <a:rPr sz="2400" spc="-30" dirty="0">
                <a:latin typeface="Arial"/>
                <a:cs typeface="Arial"/>
              </a:rPr>
              <a:t>pour </a:t>
            </a:r>
            <a:r>
              <a:rPr sz="2400" spc="-35" dirty="0">
                <a:latin typeface="Arial"/>
                <a:cs typeface="Arial"/>
              </a:rPr>
              <a:t>vous  </a:t>
            </a:r>
            <a:r>
              <a:rPr sz="2400" spc="-30" dirty="0">
                <a:latin typeface="Arial"/>
                <a:cs typeface="Arial"/>
              </a:rPr>
              <a:t>accompagner </a:t>
            </a:r>
            <a:r>
              <a:rPr sz="2400" spc="-15" dirty="0">
                <a:latin typeface="Arial"/>
                <a:cs typeface="Arial"/>
              </a:rPr>
              <a:t>tout </a:t>
            </a:r>
            <a:r>
              <a:rPr sz="2400" spc="-30" dirty="0">
                <a:latin typeface="Arial"/>
                <a:cs typeface="Arial"/>
              </a:rPr>
              <a:t>au </a:t>
            </a:r>
            <a:r>
              <a:rPr sz="2400" spc="-15" dirty="0">
                <a:latin typeface="Arial"/>
                <a:cs typeface="Arial"/>
              </a:rPr>
              <a:t>long </a:t>
            </a:r>
            <a:r>
              <a:rPr sz="2400" spc="-30" dirty="0">
                <a:latin typeface="Arial"/>
                <a:cs typeface="Arial"/>
              </a:rPr>
              <a:t>de </a:t>
            </a:r>
            <a:r>
              <a:rPr sz="2400" spc="-20" dirty="0">
                <a:latin typeface="Arial"/>
                <a:cs typeface="Arial"/>
              </a:rPr>
              <a:t>l’année  (démarches administratives,  </a:t>
            </a:r>
            <a:r>
              <a:rPr sz="2400" spc="-25" dirty="0">
                <a:latin typeface="Arial"/>
                <a:cs typeface="Arial"/>
              </a:rPr>
              <a:t>présentation </a:t>
            </a:r>
            <a:r>
              <a:rPr sz="2400" spc="-30" dirty="0">
                <a:latin typeface="Arial"/>
                <a:cs typeface="Arial"/>
              </a:rPr>
              <a:t>du </a:t>
            </a:r>
            <a:r>
              <a:rPr sz="2400" spc="-15" dirty="0">
                <a:latin typeface="Arial"/>
                <a:cs typeface="Arial"/>
              </a:rPr>
              <a:t>système </a:t>
            </a:r>
            <a:r>
              <a:rPr sz="2400" spc="-25" dirty="0">
                <a:latin typeface="Arial"/>
                <a:cs typeface="Arial"/>
              </a:rPr>
              <a:t>éducatif  </a:t>
            </a:r>
            <a:r>
              <a:rPr sz="2400" spc="-5" dirty="0">
                <a:latin typeface="Arial"/>
                <a:cs typeface="Arial"/>
              </a:rPr>
              <a:t>français, </a:t>
            </a:r>
            <a:r>
              <a:rPr sz="2400" spc="-15" dirty="0">
                <a:latin typeface="Arial"/>
                <a:cs typeface="Arial"/>
              </a:rPr>
              <a:t>rôle </a:t>
            </a:r>
            <a:r>
              <a:rPr sz="2400" spc="-30" dirty="0">
                <a:latin typeface="Arial"/>
                <a:cs typeface="Arial"/>
              </a:rPr>
              <a:t>de </a:t>
            </a:r>
            <a:r>
              <a:rPr sz="2400" spc="-15" dirty="0">
                <a:latin typeface="Arial"/>
                <a:cs typeface="Arial"/>
              </a:rPr>
              <a:t>l’assistant </a:t>
            </a:r>
            <a:r>
              <a:rPr sz="2400" spc="-30" dirty="0">
                <a:latin typeface="Arial"/>
                <a:cs typeface="Arial"/>
              </a:rPr>
              <a:t>de </a:t>
            </a:r>
            <a:r>
              <a:rPr sz="2400" spc="-25" dirty="0">
                <a:latin typeface="Arial"/>
                <a:cs typeface="Arial"/>
              </a:rPr>
              <a:t>langue,  </a:t>
            </a:r>
            <a:r>
              <a:rPr sz="2400" spc="-30" dirty="0">
                <a:latin typeface="Arial"/>
                <a:cs typeface="Arial"/>
              </a:rPr>
              <a:t>coordonnées,</a:t>
            </a:r>
            <a:r>
              <a:rPr sz="2400" spc="2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etc.).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634" y="1968762"/>
            <a:ext cx="2228311" cy="310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14034"/>
            <a:ext cx="7343774" cy="452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52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802" y="1809369"/>
            <a:ext cx="5989955" cy="50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u="none" spc="10" dirty="0">
                <a:solidFill>
                  <a:srgbClr val="01509F"/>
                </a:solidFill>
                <a:latin typeface="Arial"/>
                <a:cs typeface="Arial"/>
              </a:rPr>
              <a:t>France </a:t>
            </a:r>
            <a:r>
              <a:rPr sz="3200" b="1" u="none" spc="5" dirty="0">
                <a:solidFill>
                  <a:srgbClr val="01509F"/>
                </a:solidFill>
                <a:latin typeface="Arial"/>
                <a:cs typeface="Arial"/>
              </a:rPr>
              <a:t>Éducation</a:t>
            </a:r>
            <a:r>
              <a:rPr sz="3200" b="1" u="none" spc="-235" dirty="0">
                <a:solidFill>
                  <a:srgbClr val="01509F"/>
                </a:solidFill>
                <a:latin typeface="Arial"/>
                <a:cs typeface="Arial"/>
              </a:rPr>
              <a:t> </a:t>
            </a:r>
            <a:r>
              <a:rPr sz="3200" b="1" u="none" dirty="0">
                <a:solidFill>
                  <a:srgbClr val="01509F"/>
                </a:solidFill>
                <a:latin typeface="Arial"/>
                <a:cs typeface="Arial"/>
              </a:rPr>
              <a:t>international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62875" y="5438775"/>
            <a:ext cx="1028700" cy="118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38860" y="2547046"/>
            <a:ext cx="6235700" cy="294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400"/>
              </a:lnSpc>
              <a:buChar char="•"/>
              <a:tabLst>
                <a:tab pos="355600" algn="l"/>
                <a:tab pos="356235" algn="l"/>
                <a:tab pos="2633345" algn="l"/>
              </a:tabLst>
            </a:pPr>
            <a:r>
              <a:rPr sz="2400" dirty="0">
                <a:latin typeface="Arial"/>
                <a:cs typeface="Arial"/>
              </a:rPr>
              <a:t>France </a:t>
            </a:r>
            <a:r>
              <a:rPr sz="2400" spc="-20" dirty="0">
                <a:latin typeface="Arial"/>
                <a:cs typeface="Arial"/>
              </a:rPr>
              <a:t>Éducation </a:t>
            </a:r>
            <a:r>
              <a:rPr sz="2400" spc="-15" dirty="0">
                <a:latin typeface="Arial"/>
                <a:cs typeface="Arial"/>
              </a:rPr>
              <a:t>international </a:t>
            </a:r>
            <a:r>
              <a:rPr sz="2400" spc="-20" dirty="0">
                <a:latin typeface="Arial"/>
                <a:cs typeface="Arial"/>
              </a:rPr>
              <a:t>est  </a:t>
            </a:r>
            <a:r>
              <a:rPr sz="2400" spc="-25" dirty="0">
                <a:latin typeface="Arial"/>
                <a:cs typeface="Arial"/>
              </a:rPr>
              <a:t>l’opérateur-pivot	</a:t>
            </a:r>
            <a:r>
              <a:rPr sz="2400" spc="-30" dirty="0">
                <a:latin typeface="Arial"/>
                <a:cs typeface="Arial"/>
              </a:rPr>
              <a:t>du </a:t>
            </a:r>
            <a:r>
              <a:rPr sz="2400" spc="-5" dirty="0">
                <a:latin typeface="Arial"/>
                <a:cs typeface="Arial"/>
              </a:rPr>
              <a:t>ministère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de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25" dirty="0" err="1">
                <a:latin typeface="Arial"/>
                <a:cs typeface="Arial"/>
              </a:rPr>
              <a:t>l’éducation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20" dirty="0" err="1" smtClean="0">
                <a:latin typeface="Arial"/>
                <a:cs typeface="Arial"/>
              </a:rPr>
              <a:t>nationale</a:t>
            </a:r>
            <a:r>
              <a:rPr lang="fr-FR" sz="2400" spc="-20" dirty="0" smtClean="0">
                <a:latin typeface="Arial"/>
                <a:cs typeface="Arial"/>
              </a:rPr>
              <a:t>, de la jeunesse et des sports</a:t>
            </a:r>
            <a:r>
              <a:rPr sz="2400" spc="-20" dirty="0" smtClean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chargé </a:t>
            </a:r>
            <a:r>
              <a:rPr sz="2400" spc="-30" dirty="0">
                <a:latin typeface="Arial"/>
                <a:cs typeface="Arial"/>
              </a:rPr>
              <a:t>de </a:t>
            </a:r>
            <a:r>
              <a:rPr sz="2400" spc="-5" dirty="0">
                <a:latin typeface="Arial"/>
                <a:cs typeface="Arial"/>
              </a:rPr>
              <a:t>la </a:t>
            </a:r>
            <a:r>
              <a:rPr sz="2400" spc="-35" dirty="0">
                <a:latin typeface="Arial"/>
                <a:cs typeface="Arial"/>
              </a:rPr>
              <a:t>coopération  </a:t>
            </a:r>
            <a:r>
              <a:rPr sz="2400" spc="-30" dirty="0">
                <a:latin typeface="Arial"/>
                <a:cs typeface="Arial"/>
              </a:rPr>
              <a:t>éducative et </a:t>
            </a:r>
            <a:r>
              <a:rPr sz="2400" spc="-10" dirty="0">
                <a:latin typeface="Arial"/>
                <a:cs typeface="Arial"/>
              </a:rPr>
              <a:t>linguistique </a:t>
            </a:r>
            <a:r>
              <a:rPr sz="2400" spc="-30" dirty="0">
                <a:latin typeface="Arial"/>
                <a:cs typeface="Arial"/>
              </a:rPr>
              <a:t>de </a:t>
            </a:r>
            <a:r>
              <a:rPr sz="2400" spc="-5" dirty="0">
                <a:latin typeface="Arial"/>
                <a:cs typeface="Arial"/>
              </a:rPr>
              <a:t>la </a:t>
            </a:r>
            <a:r>
              <a:rPr sz="2400" dirty="0">
                <a:latin typeface="Arial"/>
                <a:cs typeface="Arial"/>
              </a:rPr>
              <a:t>France </a:t>
            </a:r>
            <a:r>
              <a:rPr sz="2400" spc="-30" dirty="0">
                <a:latin typeface="Arial"/>
                <a:cs typeface="Arial"/>
              </a:rPr>
              <a:t>dans  </a:t>
            </a:r>
            <a:r>
              <a:rPr sz="2400" spc="-5" dirty="0">
                <a:latin typeface="Arial"/>
                <a:cs typeface="Arial"/>
              </a:rPr>
              <a:t>le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monde.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600" dirty="0">
              <a:latin typeface="Times New Roman"/>
              <a:cs typeface="Times New Roman"/>
            </a:endParaRPr>
          </a:p>
          <a:p>
            <a:pPr marL="355600" marR="593725" indent="-342900">
              <a:lnSpc>
                <a:spcPts val="285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Il </a:t>
            </a:r>
            <a:r>
              <a:rPr sz="2400" spc="-5" dirty="0">
                <a:latin typeface="Arial"/>
                <a:cs typeface="Arial"/>
              </a:rPr>
              <a:t>assure la </a:t>
            </a:r>
            <a:r>
              <a:rPr sz="2400" spc="-25" dirty="0">
                <a:latin typeface="Arial"/>
                <a:cs typeface="Arial"/>
              </a:rPr>
              <a:t>coordination </a:t>
            </a:r>
            <a:r>
              <a:rPr sz="2400" spc="-30" dirty="0">
                <a:latin typeface="Arial"/>
                <a:cs typeface="Arial"/>
              </a:rPr>
              <a:t>du </a:t>
            </a:r>
            <a:r>
              <a:rPr sz="2400" spc="-20" dirty="0">
                <a:latin typeface="Arial"/>
                <a:cs typeface="Arial"/>
              </a:rPr>
              <a:t>programme  </a:t>
            </a:r>
            <a:r>
              <a:rPr sz="2400" spc="-25" dirty="0">
                <a:latin typeface="Arial"/>
                <a:cs typeface="Arial"/>
              </a:rPr>
              <a:t>d’échange </a:t>
            </a:r>
            <a:r>
              <a:rPr sz="2400" spc="-15" dirty="0">
                <a:latin typeface="Arial"/>
                <a:cs typeface="Arial"/>
              </a:rPr>
              <a:t>d’assistants </a:t>
            </a:r>
            <a:r>
              <a:rPr sz="2400" spc="-30" dirty="0">
                <a:latin typeface="Arial"/>
                <a:cs typeface="Arial"/>
              </a:rPr>
              <a:t>de</a:t>
            </a:r>
            <a:r>
              <a:rPr sz="2400" spc="38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langue.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30425" marR="5080" indent="-1754505">
              <a:lnSpc>
                <a:spcPts val="3910"/>
              </a:lnSpc>
            </a:pPr>
            <a:r>
              <a:rPr spc="-5" dirty="0"/>
              <a:t>Stage d’accueil des </a:t>
            </a:r>
            <a:r>
              <a:rPr dirty="0"/>
              <a:t>assistants</a:t>
            </a:r>
            <a:r>
              <a:rPr spc="-100" dirty="0"/>
              <a:t> </a:t>
            </a:r>
            <a:r>
              <a:rPr spc="-15" dirty="0"/>
              <a:t>de  langue </a:t>
            </a:r>
            <a:r>
              <a:rPr spc="10" dirty="0"/>
              <a:t>en</a:t>
            </a:r>
            <a:r>
              <a:rPr spc="-65" dirty="0"/>
              <a:t> </a:t>
            </a:r>
            <a:r>
              <a:rPr dirty="0"/>
              <a:t>France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084" y="3334384"/>
            <a:ext cx="1814195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b="1" spc="30" dirty="0" smtClean="0">
                <a:solidFill>
                  <a:srgbClr val="00509F"/>
                </a:solidFill>
                <a:latin typeface="Arial"/>
                <a:cs typeface="Arial"/>
              </a:rPr>
              <a:t>20</a:t>
            </a:r>
            <a:r>
              <a:rPr lang="fr-FR" sz="2900" b="1" spc="30" dirty="0" smtClean="0">
                <a:solidFill>
                  <a:srgbClr val="00509F"/>
                </a:solidFill>
                <a:latin typeface="Arial"/>
                <a:cs typeface="Arial"/>
              </a:rPr>
              <a:t>20</a:t>
            </a:r>
            <a:r>
              <a:rPr sz="2900" b="1" spc="10" dirty="0" smtClean="0">
                <a:solidFill>
                  <a:srgbClr val="00509F"/>
                </a:solidFill>
                <a:latin typeface="Arial"/>
                <a:cs typeface="Arial"/>
              </a:rPr>
              <a:t>-</a:t>
            </a:r>
            <a:r>
              <a:rPr sz="2900" b="1" spc="25" dirty="0" smtClean="0">
                <a:solidFill>
                  <a:srgbClr val="00509F"/>
                </a:solidFill>
                <a:latin typeface="Arial"/>
                <a:cs typeface="Arial"/>
              </a:rPr>
              <a:t>20</a:t>
            </a:r>
            <a:r>
              <a:rPr sz="2900" b="1" spc="-40" dirty="0" smtClean="0">
                <a:solidFill>
                  <a:srgbClr val="00509F"/>
                </a:solidFill>
                <a:latin typeface="Arial"/>
                <a:cs typeface="Arial"/>
              </a:rPr>
              <a:t>2</a:t>
            </a:r>
            <a:r>
              <a:rPr lang="fr-FR" sz="2900" b="1" spc="-40" dirty="0" smtClean="0">
                <a:solidFill>
                  <a:srgbClr val="00509F"/>
                </a:solidFill>
                <a:latin typeface="Arial"/>
                <a:cs typeface="Arial"/>
              </a:rPr>
              <a:t>1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19825" y="3286125"/>
            <a:ext cx="2276475" cy="3209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7175" y="2543175"/>
            <a:ext cx="2276475" cy="3209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53375" y="5514975"/>
            <a:ext cx="1038225" cy="1181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802" y="1809369"/>
            <a:ext cx="684847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u="none" spc="5" dirty="0">
                <a:solidFill>
                  <a:srgbClr val="00509F"/>
                </a:solidFill>
                <a:latin typeface="Arial"/>
                <a:cs typeface="Arial"/>
              </a:rPr>
              <a:t>Communication </a:t>
            </a:r>
            <a:r>
              <a:rPr sz="3200" b="1" u="none" spc="10" dirty="0">
                <a:solidFill>
                  <a:srgbClr val="00509F"/>
                </a:solidFill>
                <a:latin typeface="Arial"/>
                <a:cs typeface="Arial"/>
              </a:rPr>
              <a:t>et </a:t>
            </a:r>
            <a:r>
              <a:rPr sz="3200" b="1" u="none" spc="15" dirty="0">
                <a:solidFill>
                  <a:srgbClr val="00509F"/>
                </a:solidFill>
                <a:latin typeface="Arial"/>
                <a:cs typeface="Arial"/>
              </a:rPr>
              <a:t>réseaux</a:t>
            </a:r>
            <a:r>
              <a:rPr sz="3200" b="1" u="none" spc="-400" dirty="0">
                <a:solidFill>
                  <a:srgbClr val="00509F"/>
                </a:solidFill>
                <a:latin typeface="Arial"/>
                <a:cs typeface="Arial"/>
              </a:rPr>
              <a:t> </a:t>
            </a:r>
            <a:r>
              <a:rPr sz="3200" b="1" u="none" spc="10" dirty="0">
                <a:solidFill>
                  <a:srgbClr val="00509F"/>
                </a:solidFill>
                <a:latin typeface="Arial"/>
                <a:cs typeface="Arial"/>
              </a:rPr>
              <a:t>sociaux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62875" y="5438775"/>
            <a:ext cx="1028700" cy="118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3291" y="2392045"/>
            <a:ext cx="6684009" cy="432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16865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sz="2000" spc="15" dirty="0">
                <a:latin typeface="Arial"/>
                <a:cs typeface="Arial"/>
              </a:rPr>
              <a:t>Durant </a:t>
            </a:r>
            <a:r>
              <a:rPr sz="2000" spc="10" dirty="0">
                <a:latin typeface="Arial"/>
                <a:cs typeface="Arial"/>
              </a:rPr>
              <a:t>l’année, </a:t>
            </a:r>
            <a:r>
              <a:rPr sz="2000" dirty="0">
                <a:latin typeface="Arial"/>
                <a:cs typeface="Arial"/>
              </a:rPr>
              <a:t>vous </a:t>
            </a:r>
            <a:r>
              <a:rPr sz="2000" spc="10" dirty="0">
                <a:latin typeface="Arial"/>
                <a:cs typeface="Arial"/>
              </a:rPr>
              <a:t>recevrez </a:t>
            </a:r>
            <a:r>
              <a:rPr sz="2000" spc="15" dirty="0">
                <a:latin typeface="Arial"/>
                <a:cs typeface="Arial"/>
              </a:rPr>
              <a:t>chaque </a:t>
            </a:r>
            <a:r>
              <a:rPr sz="2000" dirty="0">
                <a:latin typeface="Arial"/>
                <a:cs typeface="Arial"/>
              </a:rPr>
              <a:t>mois </a:t>
            </a:r>
            <a:r>
              <a:rPr sz="2000" spc="15" dirty="0">
                <a:latin typeface="Arial"/>
                <a:cs typeface="Arial"/>
              </a:rPr>
              <a:t>une </a:t>
            </a:r>
            <a:r>
              <a:rPr sz="2000" spc="20" dirty="0">
                <a:latin typeface="Arial"/>
                <a:cs typeface="Arial"/>
              </a:rPr>
              <a:t>lettre  </a:t>
            </a:r>
            <a:r>
              <a:rPr sz="2000" spc="5" dirty="0">
                <a:latin typeface="Arial"/>
                <a:cs typeface="Arial"/>
              </a:rPr>
              <a:t>d’information </a:t>
            </a:r>
            <a:r>
              <a:rPr sz="2000" spc="15" dirty="0">
                <a:latin typeface="Arial"/>
                <a:cs typeface="Arial"/>
              </a:rPr>
              <a:t>électronique </a:t>
            </a:r>
            <a:r>
              <a:rPr sz="2000" spc="10" dirty="0">
                <a:latin typeface="Arial"/>
                <a:cs typeface="Arial"/>
              </a:rPr>
              <a:t>appelée </a:t>
            </a:r>
            <a:r>
              <a:rPr sz="2000" spc="15" dirty="0">
                <a:latin typeface="Arial"/>
                <a:cs typeface="Arial"/>
              </a:rPr>
              <a:t>« </a:t>
            </a:r>
            <a:r>
              <a:rPr sz="2000" b="1" spc="30" dirty="0">
                <a:latin typeface="Arial"/>
                <a:cs typeface="Arial"/>
              </a:rPr>
              <a:t>Le </a:t>
            </a:r>
            <a:r>
              <a:rPr sz="2000" b="1" spc="20" dirty="0">
                <a:latin typeface="Arial"/>
                <a:cs typeface="Arial"/>
              </a:rPr>
              <a:t>Courrier </a:t>
            </a:r>
            <a:r>
              <a:rPr sz="2000" b="1" spc="25" dirty="0">
                <a:latin typeface="Arial"/>
                <a:cs typeface="Arial"/>
              </a:rPr>
              <a:t>des  </a:t>
            </a:r>
            <a:r>
              <a:rPr sz="2000" b="1" spc="15" dirty="0">
                <a:latin typeface="Arial"/>
                <a:cs typeface="Arial"/>
              </a:rPr>
              <a:t>assistants</a:t>
            </a:r>
            <a:r>
              <a:rPr sz="2000" b="1" spc="-17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»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avec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un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rappel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des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démarches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à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effectuer,  </a:t>
            </a:r>
            <a:r>
              <a:rPr sz="2000" spc="10" dirty="0">
                <a:latin typeface="Arial"/>
                <a:cs typeface="Arial"/>
              </a:rPr>
              <a:t>des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idées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pour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vos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cours,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des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témoignages.</a:t>
            </a:r>
            <a:endParaRPr sz="20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sz="2000" spc="15" dirty="0">
                <a:latin typeface="Arial"/>
                <a:cs typeface="Arial"/>
              </a:rPr>
              <a:t>A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la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fin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de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votre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séjour,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vous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serez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invités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à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répondre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à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une  enquête de </a:t>
            </a:r>
            <a:r>
              <a:rPr sz="2000" spc="10" dirty="0">
                <a:latin typeface="Arial"/>
                <a:cs typeface="Arial"/>
              </a:rPr>
              <a:t>satisfaction appelée </a:t>
            </a:r>
            <a:r>
              <a:rPr sz="2000" spc="15" dirty="0">
                <a:latin typeface="Arial"/>
                <a:cs typeface="Arial"/>
              </a:rPr>
              <a:t>« compte-rendu de séjour  de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l’assistant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de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langue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en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France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».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10" dirty="0" smtClean="0">
                <a:latin typeface="Arial"/>
                <a:cs typeface="Arial"/>
              </a:rPr>
              <a:t>Les</a:t>
            </a:r>
            <a:r>
              <a:rPr sz="2000" spc="-75" dirty="0" smtClean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réseaux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sociaux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de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France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Éducation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international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30" dirty="0" smtClean="0">
                <a:latin typeface="Arial"/>
                <a:cs typeface="Arial"/>
              </a:rPr>
              <a:t>Facebook</a:t>
            </a:r>
            <a:r>
              <a:rPr lang="fr-FR" sz="2000" b="1" spc="30" dirty="0" smtClean="0">
                <a:latin typeface="Arial"/>
                <a:cs typeface="Arial"/>
              </a:rPr>
              <a:t> </a:t>
            </a:r>
            <a:r>
              <a:rPr lang="fr-FR" sz="2000" spc="30" dirty="0">
                <a:latin typeface="Arial"/>
                <a:cs typeface="Arial"/>
              </a:rPr>
              <a:t>@</a:t>
            </a:r>
            <a:r>
              <a:rPr lang="fr-FR" sz="2000" spc="30" dirty="0" err="1">
                <a:latin typeface="Arial"/>
                <a:cs typeface="Arial"/>
              </a:rPr>
              <a:t>assistantsdelangue</a:t>
            </a: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fr-FR" sz="2000" b="1" spc="1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15" dirty="0" err="1" smtClean="0">
                <a:latin typeface="Arial"/>
                <a:cs typeface="Arial"/>
              </a:rPr>
              <a:t>Instagram</a:t>
            </a:r>
            <a:r>
              <a:rPr sz="2000" b="1" spc="-165" dirty="0" smtClean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@assistantsdelangue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10" dirty="0">
                <a:latin typeface="Arial"/>
                <a:cs typeface="Arial"/>
              </a:rPr>
              <a:t>Twitter</a:t>
            </a:r>
            <a:r>
              <a:rPr sz="2000" b="1" spc="-265" dirty="0">
                <a:latin typeface="Arial"/>
                <a:cs typeface="Arial"/>
              </a:rPr>
              <a:t> </a:t>
            </a:r>
            <a:r>
              <a:rPr sz="2000" spc="10" dirty="0" smtClean="0">
                <a:latin typeface="Arial"/>
                <a:cs typeface="Arial"/>
              </a:rPr>
              <a:t>@</a:t>
            </a:r>
            <a:r>
              <a:rPr lang="fr-FR" sz="2000" spc="10" dirty="0" err="1" smtClean="0">
                <a:latin typeface="Arial"/>
                <a:cs typeface="Arial"/>
              </a:rPr>
              <a:t>FEi</a:t>
            </a:r>
            <a:r>
              <a:rPr sz="2000" spc="10" dirty="0" smtClean="0">
                <a:latin typeface="Arial"/>
                <a:cs typeface="Arial"/>
              </a:rPr>
              <a:t>_assistants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42975" y="5045913"/>
            <a:ext cx="561975" cy="561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6775" y="5638800"/>
            <a:ext cx="638175" cy="638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3850" y="6096000"/>
            <a:ext cx="1800225" cy="8286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802" y="1809369"/>
            <a:ext cx="4123690" cy="50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u="none" spc="5" dirty="0">
                <a:solidFill>
                  <a:srgbClr val="00509F"/>
                </a:solidFill>
                <a:latin typeface="Arial"/>
                <a:cs typeface="Arial"/>
              </a:rPr>
              <a:t>Appel </a:t>
            </a:r>
            <a:r>
              <a:rPr sz="3200" b="1" u="none" spc="15" dirty="0">
                <a:solidFill>
                  <a:srgbClr val="00509F"/>
                </a:solidFill>
                <a:latin typeface="Arial"/>
                <a:cs typeface="Arial"/>
              </a:rPr>
              <a:t>à</a:t>
            </a:r>
            <a:r>
              <a:rPr sz="3200" b="1" u="none" spc="-145" dirty="0">
                <a:solidFill>
                  <a:srgbClr val="00509F"/>
                </a:solidFill>
                <a:latin typeface="Arial"/>
                <a:cs typeface="Arial"/>
              </a:rPr>
              <a:t> </a:t>
            </a:r>
            <a:r>
              <a:rPr sz="3200" b="1" u="none" spc="5" dirty="0">
                <a:solidFill>
                  <a:srgbClr val="00509F"/>
                </a:solidFill>
                <a:latin typeface="Arial"/>
                <a:cs typeface="Arial"/>
              </a:rPr>
              <a:t>témoignages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62875" y="5438775"/>
            <a:ext cx="1028700" cy="118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67350" y="1428750"/>
            <a:ext cx="3324225" cy="400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8005" y="2551684"/>
            <a:ext cx="2155825" cy="321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51560" algn="l"/>
              </a:tabLst>
            </a:pPr>
            <a:r>
              <a:rPr sz="2000" spc="-140" dirty="0">
                <a:latin typeface="Arial"/>
                <a:cs typeface="Arial"/>
              </a:rPr>
              <a:t>V</a:t>
            </a:r>
            <a:r>
              <a:rPr sz="2000" spc="10" dirty="0">
                <a:latin typeface="Arial"/>
                <a:cs typeface="Arial"/>
              </a:rPr>
              <a:t>ous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30" dirty="0">
                <a:latin typeface="Arial"/>
                <a:cs typeface="Arial"/>
              </a:rPr>
              <a:t>s</a:t>
            </a:r>
            <a:r>
              <a:rPr sz="2000" spc="15" dirty="0">
                <a:latin typeface="Arial"/>
                <a:cs typeface="Arial"/>
              </a:rPr>
              <a:t>ou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spc="10" dirty="0">
                <a:latin typeface="Arial"/>
                <a:cs typeface="Arial"/>
              </a:rPr>
              <a:t>a</a:t>
            </a:r>
            <a:r>
              <a:rPr sz="2000" spc="-75" dirty="0">
                <a:latin typeface="Arial"/>
                <a:cs typeface="Arial"/>
              </a:rPr>
              <a:t>i</a:t>
            </a:r>
            <a:r>
              <a:rPr sz="2000" spc="35" dirty="0">
                <a:latin typeface="Arial"/>
                <a:cs typeface="Arial"/>
              </a:rPr>
              <a:t>t</a:t>
            </a:r>
            <a:r>
              <a:rPr sz="2000" spc="10" dirty="0">
                <a:latin typeface="Arial"/>
                <a:cs typeface="Arial"/>
              </a:rPr>
              <a:t>ez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8005" y="2856865"/>
            <a:ext cx="3877945" cy="321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33220" algn="l"/>
                <a:tab pos="2262505" algn="l"/>
                <a:tab pos="3091815" algn="l"/>
              </a:tabLst>
            </a:pPr>
            <a:r>
              <a:rPr sz="2000" dirty="0">
                <a:latin typeface="Arial"/>
                <a:cs typeface="Arial"/>
              </a:rPr>
              <a:t>impressions	</a:t>
            </a:r>
            <a:r>
              <a:rPr sz="2000" spc="20" dirty="0">
                <a:latin typeface="Arial"/>
                <a:cs typeface="Arial"/>
              </a:rPr>
              <a:t>sur	</a:t>
            </a:r>
            <a:r>
              <a:rPr sz="2000" spc="-10" dirty="0">
                <a:latin typeface="Arial"/>
                <a:cs typeface="Arial"/>
              </a:rPr>
              <a:t>votre	arrivée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41345" y="2551684"/>
            <a:ext cx="1837055" cy="626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7970" marR="5080" indent="-1525905" algn="r">
              <a:lnSpc>
                <a:spcPct val="100000"/>
              </a:lnSpc>
              <a:tabLst>
                <a:tab pos="1423670" algn="l"/>
              </a:tabLst>
            </a:pPr>
            <a:r>
              <a:rPr sz="2000" spc="15" dirty="0">
                <a:latin typeface="Arial"/>
                <a:cs typeface="Arial"/>
              </a:rPr>
              <a:t>pa</a:t>
            </a:r>
            <a:r>
              <a:rPr sz="2000" spc="-70" dirty="0">
                <a:latin typeface="Arial"/>
                <a:cs typeface="Arial"/>
              </a:rPr>
              <a:t>r</a:t>
            </a:r>
            <a:r>
              <a:rPr sz="2000" spc="35" dirty="0">
                <a:latin typeface="Arial"/>
                <a:cs typeface="Arial"/>
              </a:rPr>
              <a:t>t</a:t>
            </a:r>
            <a:r>
              <a:rPr sz="2000" spc="15" dirty="0">
                <a:latin typeface="Arial"/>
                <a:cs typeface="Arial"/>
              </a:rPr>
              <a:t>ag</a:t>
            </a:r>
            <a:r>
              <a:rPr sz="2000" spc="-6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30" dirty="0">
                <a:latin typeface="Arial"/>
                <a:cs typeface="Arial"/>
              </a:rPr>
              <a:t>v</a:t>
            </a:r>
            <a:r>
              <a:rPr sz="2000" spc="10" dirty="0">
                <a:latin typeface="Arial"/>
                <a:cs typeface="Arial"/>
              </a:rPr>
              <a:t>os  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pc="-5" dirty="0"/>
              <a:t>France,  </a:t>
            </a:r>
            <a:r>
              <a:rPr spc="10" dirty="0"/>
              <a:t>votre  </a:t>
            </a:r>
            <a:r>
              <a:rPr dirty="0"/>
              <a:t>installation  </a:t>
            </a:r>
            <a:r>
              <a:rPr spc="-30" dirty="0"/>
              <a:t>et  </a:t>
            </a:r>
            <a:r>
              <a:rPr dirty="0"/>
              <a:t>prise </a:t>
            </a:r>
            <a:r>
              <a:rPr spc="145" dirty="0"/>
              <a:t> </a:t>
            </a:r>
            <a:r>
              <a:rPr spc="10" dirty="0"/>
              <a:t>de</a:t>
            </a: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fonctions</a:t>
            </a:r>
            <a:r>
              <a:rPr spc="-204" dirty="0"/>
              <a:t> </a:t>
            </a:r>
            <a:r>
              <a:rPr spc="15" dirty="0"/>
              <a:t>?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dirty="0"/>
              <a:t>L’équipe </a:t>
            </a:r>
            <a:r>
              <a:rPr spc="-15" dirty="0"/>
              <a:t>des assistants </a:t>
            </a:r>
            <a:r>
              <a:rPr dirty="0"/>
              <a:t>sera </a:t>
            </a:r>
            <a:r>
              <a:rPr spc="5" dirty="0"/>
              <a:t>heureuse  </a:t>
            </a:r>
            <a:r>
              <a:rPr spc="10" dirty="0"/>
              <a:t>de </a:t>
            </a:r>
            <a:r>
              <a:rPr dirty="0"/>
              <a:t>relayer </a:t>
            </a:r>
            <a:r>
              <a:rPr spc="-5" dirty="0"/>
              <a:t>votre </a:t>
            </a:r>
            <a:r>
              <a:rPr dirty="0"/>
              <a:t>témoignage auprès </a:t>
            </a:r>
            <a:r>
              <a:rPr spc="10" dirty="0"/>
              <a:t>de  </a:t>
            </a:r>
            <a:r>
              <a:rPr spc="5" dirty="0"/>
              <a:t>la </a:t>
            </a:r>
            <a:r>
              <a:rPr spc="-5" dirty="0"/>
              <a:t>communauté </a:t>
            </a:r>
            <a:r>
              <a:rPr spc="10" dirty="0"/>
              <a:t>des</a:t>
            </a:r>
            <a:r>
              <a:rPr spc="575" dirty="0"/>
              <a:t> </a:t>
            </a:r>
            <a:r>
              <a:rPr spc="-10" dirty="0"/>
              <a:t>assistants </a:t>
            </a:r>
            <a:r>
              <a:rPr spc="15" dirty="0"/>
              <a:t>à  </a:t>
            </a:r>
            <a:r>
              <a:rPr spc="-5" dirty="0"/>
              <a:t>travers </a:t>
            </a:r>
            <a:r>
              <a:rPr spc="5" dirty="0"/>
              <a:t>le Courrier </a:t>
            </a:r>
            <a:r>
              <a:rPr spc="-15" dirty="0"/>
              <a:t>des </a:t>
            </a:r>
            <a:r>
              <a:rPr spc="-10" dirty="0"/>
              <a:t>assistants, </a:t>
            </a:r>
            <a:r>
              <a:rPr spc="10" dirty="0"/>
              <a:t>les  </a:t>
            </a:r>
            <a:r>
              <a:rPr spc="5" dirty="0"/>
              <a:t>réseaux </a:t>
            </a:r>
            <a:r>
              <a:rPr spc="10" dirty="0"/>
              <a:t>sociaux et </a:t>
            </a:r>
            <a:r>
              <a:rPr spc="-30" dirty="0"/>
              <a:t>le </a:t>
            </a:r>
            <a:r>
              <a:rPr u="heavy" spc="5" dirty="0">
                <a:solidFill>
                  <a:srgbClr val="0462C1"/>
                </a:solidFill>
                <a:hlinkClick r:id="rId4"/>
              </a:rPr>
              <a:t>site </a:t>
            </a:r>
            <a:r>
              <a:rPr u="heavy" spc="-10" dirty="0">
                <a:solidFill>
                  <a:srgbClr val="0462C1"/>
                </a:solidFill>
                <a:hlinkClick r:id="rId4"/>
              </a:rPr>
              <a:t>internet</a:t>
            </a:r>
            <a:r>
              <a:rPr u="heavy" spc="-10" dirty="0">
                <a:solidFill>
                  <a:srgbClr val="0462C1"/>
                </a:solidFill>
              </a:rPr>
              <a:t> </a:t>
            </a:r>
            <a:r>
              <a:rPr spc="10" dirty="0"/>
              <a:t>de  </a:t>
            </a:r>
            <a:r>
              <a:rPr spc="20" dirty="0"/>
              <a:t>France</a:t>
            </a:r>
            <a:r>
              <a:rPr spc="-210" dirty="0"/>
              <a:t> </a:t>
            </a:r>
            <a:r>
              <a:rPr spc="20" dirty="0"/>
              <a:t>Éducation</a:t>
            </a:r>
            <a:r>
              <a:rPr spc="-215" dirty="0"/>
              <a:t> </a:t>
            </a:r>
            <a:r>
              <a:rPr spc="15" dirty="0"/>
              <a:t>international.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3375" y="5819775"/>
            <a:ext cx="1085850" cy="438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79345" y="5467350"/>
            <a:ext cx="5280660" cy="684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15" dirty="0">
                <a:solidFill>
                  <a:srgbClr val="585858"/>
                </a:solidFill>
                <a:latin typeface="Calibri"/>
                <a:cs typeface="Calibri"/>
              </a:rPr>
              <a:t>France</a:t>
            </a:r>
            <a:r>
              <a:rPr sz="1400" spc="-1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Éducation</a:t>
            </a:r>
            <a:r>
              <a:rPr sz="1400" spc="-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international</a:t>
            </a:r>
            <a:r>
              <a:rPr sz="1400" spc="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: </a:t>
            </a:r>
            <a:r>
              <a:rPr sz="1400" spc="20" dirty="0">
                <a:solidFill>
                  <a:srgbClr val="585858"/>
                </a:solidFill>
                <a:latin typeface="Calibri"/>
                <a:cs typeface="Calibri"/>
              </a:rPr>
              <a:t>1,</a:t>
            </a:r>
            <a:r>
              <a:rPr sz="1400" spc="-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avenue</a:t>
            </a:r>
            <a:r>
              <a:rPr sz="140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Léon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Journault,</a:t>
            </a:r>
            <a:r>
              <a:rPr sz="1400" spc="-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Calibri"/>
                <a:cs typeface="Calibri"/>
              </a:rPr>
              <a:t>92</a:t>
            </a:r>
            <a:r>
              <a:rPr sz="1400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25" dirty="0">
                <a:solidFill>
                  <a:srgbClr val="585858"/>
                </a:solidFill>
                <a:latin typeface="Calibri"/>
                <a:cs typeface="Calibri"/>
              </a:rPr>
              <a:t>310</a:t>
            </a:r>
            <a:r>
              <a:rPr sz="1400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Calibri"/>
                <a:cs typeface="Calibri"/>
              </a:rPr>
              <a:t>Sèvres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Times New Roman"/>
              <a:cs typeface="Times New Roman"/>
            </a:endParaRPr>
          </a:p>
          <a:p>
            <a:pPr marL="1224280">
              <a:lnSpc>
                <a:spcPct val="100000"/>
              </a:lnSpc>
            </a:pP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Membre</a:t>
            </a:r>
            <a:r>
              <a:rPr sz="1400" spc="-1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1625" y="5410200"/>
            <a:ext cx="285750" cy="285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72375" y="5448300"/>
            <a:ext cx="1038225" cy="1181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2579" y="1527555"/>
            <a:ext cx="3937635" cy="50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u="none" spc="5" dirty="0">
                <a:solidFill>
                  <a:srgbClr val="00509F"/>
                </a:solidFill>
                <a:latin typeface="Arial"/>
                <a:cs typeface="Arial"/>
              </a:rPr>
              <a:t>Pour </a:t>
            </a:r>
            <a:r>
              <a:rPr sz="3200" b="1" u="none" spc="15" dirty="0">
                <a:solidFill>
                  <a:srgbClr val="00509F"/>
                </a:solidFill>
                <a:latin typeface="Arial"/>
                <a:cs typeface="Arial"/>
              </a:rPr>
              <a:t>en </a:t>
            </a:r>
            <a:r>
              <a:rPr sz="3200" b="1" u="none" spc="-5" dirty="0">
                <a:solidFill>
                  <a:srgbClr val="00509F"/>
                </a:solidFill>
                <a:latin typeface="Arial"/>
                <a:cs typeface="Arial"/>
              </a:rPr>
              <a:t>savoir</a:t>
            </a:r>
            <a:r>
              <a:rPr sz="3200" b="1" u="none" spc="-165" dirty="0">
                <a:solidFill>
                  <a:srgbClr val="00509F"/>
                </a:solidFill>
                <a:latin typeface="Arial"/>
                <a:cs typeface="Arial"/>
              </a:rPr>
              <a:t> </a:t>
            </a:r>
            <a:r>
              <a:rPr sz="3200" b="1" u="none" spc="5" dirty="0">
                <a:solidFill>
                  <a:srgbClr val="00509F"/>
                </a:solidFill>
                <a:latin typeface="Arial"/>
                <a:cs typeface="Arial"/>
              </a:rPr>
              <a:t>plus: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4019" y="2695828"/>
            <a:ext cx="7499984" cy="1401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154">
              <a:lnSpc>
                <a:spcPct val="100000"/>
              </a:lnSpc>
            </a:pPr>
            <a:r>
              <a:rPr sz="2400" b="1" u="heavy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w</a:t>
            </a:r>
            <a:r>
              <a:rPr sz="2400" b="1" u="heavy" spc="-370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 </a:t>
            </a:r>
            <a:r>
              <a:rPr sz="2400" b="1" u="heavy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w</a:t>
            </a:r>
            <a:r>
              <a:rPr sz="2400" b="1" u="heavy" spc="-370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 </a:t>
            </a:r>
            <a:r>
              <a:rPr sz="2400" b="1" u="heavy" spc="114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w.</a:t>
            </a:r>
            <a:r>
              <a:rPr sz="2400" b="1" u="heavy" spc="-370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 </a:t>
            </a:r>
            <a:r>
              <a:rPr sz="2400" b="1" u="heavy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c</a:t>
            </a:r>
            <a:r>
              <a:rPr sz="2400" b="1" u="heavy" spc="-360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 </a:t>
            </a:r>
            <a:r>
              <a:rPr sz="2400" b="1" u="heavy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i</a:t>
            </a:r>
            <a:r>
              <a:rPr sz="2400" b="1" u="heavy" spc="-290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 </a:t>
            </a:r>
            <a:r>
              <a:rPr sz="2400" b="1" u="heavy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e</a:t>
            </a:r>
            <a:r>
              <a:rPr sz="2400" b="1" u="heavy" spc="-360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 </a:t>
            </a:r>
            <a:r>
              <a:rPr sz="2400" b="1" u="heavy" spc="125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p.</a:t>
            </a:r>
            <a:r>
              <a:rPr sz="2400" b="1" u="heavy" spc="-370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 </a:t>
            </a:r>
            <a:r>
              <a:rPr sz="2400" b="1" u="heavy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f</a:t>
            </a:r>
            <a:r>
              <a:rPr sz="2400" b="1" u="heavy" spc="-350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 </a:t>
            </a:r>
            <a:r>
              <a:rPr sz="2400" b="1" u="heavy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r</a:t>
            </a:r>
            <a:r>
              <a:rPr sz="2400" b="1" u="heavy" spc="-335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 </a:t>
            </a:r>
            <a:r>
              <a:rPr sz="2400" b="1" u="heavy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/</a:t>
            </a:r>
            <a:r>
              <a:rPr sz="2400" b="1" u="heavy" spc="-370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 </a:t>
            </a:r>
            <a:r>
              <a:rPr sz="2400" b="1" u="heavy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a</a:t>
            </a:r>
            <a:r>
              <a:rPr sz="2400" b="1" u="heavy" spc="-360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 </a:t>
            </a:r>
            <a:r>
              <a:rPr sz="2400" b="1" u="heavy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s</a:t>
            </a:r>
            <a:r>
              <a:rPr sz="2400" b="1" u="heavy" spc="-360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 </a:t>
            </a:r>
            <a:r>
              <a:rPr sz="2400" b="1" u="heavy" spc="120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si</a:t>
            </a:r>
            <a:r>
              <a:rPr sz="2400" b="1" u="heavy" spc="-370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 </a:t>
            </a:r>
            <a:r>
              <a:rPr sz="2400" b="1" u="heavy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s</a:t>
            </a:r>
            <a:r>
              <a:rPr sz="2400" b="1" u="heavy" spc="-360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 </a:t>
            </a:r>
            <a:r>
              <a:rPr sz="2400" b="1" u="heavy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t</a:t>
            </a:r>
            <a:r>
              <a:rPr sz="2400" b="1" u="heavy" spc="-350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 </a:t>
            </a:r>
            <a:r>
              <a:rPr sz="2400" b="1" u="heavy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a</a:t>
            </a:r>
            <a:r>
              <a:rPr sz="2400" b="1" u="heavy" spc="-360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 </a:t>
            </a:r>
            <a:r>
              <a:rPr sz="2400" b="1" u="heavy" spc="125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nt</a:t>
            </a:r>
            <a:r>
              <a:rPr sz="2400" b="1" u="heavy" spc="-350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 </a:t>
            </a:r>
            <a:r>
              <a:rPr sz="2400" b="1" u="heavy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s</a:t>
            </a:r>
            <a:r>
              <a:rPr sz="2400" b="1" u="heavy" spc="-320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 </a:t>
            </a:r>
            <a:r>
              <a:rPr sz="2400" b="1" u="heavy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-</a:t>
            </a:r>
            <a:r>
              <a:rPr sz="2400" b="1" u="heavy" spc="-425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 </a:t>
            </a:r>
            <a:r>
              <a:rPr sz="2400" b="1" u="heavy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e</a:t>
            </a:r>
            <a:r>
              <a:rPr sz="2400" b="1" u="heavy" spc="-360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 </a:t>
            </a:r>
            <a:r>
              <a:rPr sz="2400" b="1" u="heavy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t</a:t>
            </a:r>
            <a:r>
              <a:rPr sz="2400" b="1" u="heavy" spc="-350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 </a:t>
            </a:r>
            <a:r>
              <a:rPr sz="2400" b="1" u="heavy" spc="130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ra</a:t>
            </a:r>
            <a:r>
              <a:rPr sz="2400" b="1" u="heavy" spc="-360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 </a:t>
            </a:r>
            <a:r>
              <a:rPr sz="2400" b="1" u="heavy" spc="170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nge</a:t>
            </a:r>
            <a:r>
              <a:rPr sz="2400" b="1" u="heavy" spc="-360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 </a:t>
            </a:r>
            <a:r>
              <a:rPr sz="2400" b="1" u="heavy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r</a:t>
            </a:r>
            <a:r>
              <a:rPr sz="2400" b="1" u="heavy" spc="-335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 </a:t>
            </a:r>
            <a:r>
              <a:rPr sz="2400" b="1" u="heavy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s</a:t>
            </a:r>
            <a:r>
              <a:rPr sz="2400" b="1" u="heavy" spc="-345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 </a:t>
            </a:r>
            <a:r>
              <a:rPr sz="2400" b="1" u="heavy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-</a:t>
            </a:r>
            <a:r>
              <a:rPr sz="2400" b="1" u="heavy" spc="-350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 </a:t>
            </a:r>
            <a:r>
              <a:rPr sz="2400" b="1" u="heavy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f</a:t>
            </a:r>
            <a:r>
              <a:rPr sz="2400" b="1" u="heavy" spc="-350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 </a:t>
            </a:r>
            <a:r>
              <a:rPr sz="2400" b="1" u="heavy" spc="130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ra</a:t>
            </a:r>
            <a:r>
              <a:rPr sz="2400" b="1" u="heavy" spc="-360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 </a:t>
            </a:r>
            <a:r>
              <a:rPr sz="2400" b="1" u="heavy" spc="125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nc</a:t>
            </a:r>
            <a:r>
              <a:rPr sz="2400" b="1" u="heavy" spc="-360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 </a:t>
            </a:r>
            <a:r>
              <a:rPr sz="2400" b="1" u="heavy" dirty="0">
                <a:solidFill>
                  <a:srgbClr val="0462C1"/>
                </a:solidFill>
                <a:latin typeface="Arial"/>
                <a:cs typeface="Arial"/>
                <a:hlinkClick r:id="rId5"/>
              </a:rPr>
              <a:t>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5" dirty="0">
                <a:solidFill>
                  <a:srgbClr val="00509F"/>
                </a:solidFill>
                <a:latin typeface="Arial"/>
                <a:cs typeface="Arial"/>
              </a:rPr>
              <a:t>Nous contacter </a:t>
            </a:r>
            <a:r>
              <a:rPr sz="3200" b="1" spc="10" dirty="0">
                <a:solidFill>
                  <a:srgbClr val="00509F"/>
                </a:solidFill>
                <a:latin typeface="Arial"/>
                <a:cs typeface="Arial"/>
              </a:rPr>
              <a:t>:</a:t>
            </a:r>
            <a:r>
              <a:rPr sz="3200" b="1" spc="-150" dirty="0">
                <a:solidFill>
                  <a:srgbClr val="00509F"/>
                </a:solidFill>
                <a:latin typeface="Arial"/>
                <a:cs typeface="Arial"/>
              </a:rPr>
              <a:t> </a:t>
            </a:r>
            <a:r>
              <a:rPr sz="3200" b="1" spc="5" dirty="0">
                <a:solidFill>
                  <a:srgbClr val="FF0000"/>
                </a:solidFill>
                <a:latin typeface="Arial"/>
                <a:cs typeface="Arial"/>
                <a:hlinkClick r:id="rId6"/>
              </a:rPr>
              <a:t>assistant@ciep.fr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019" y="1945259"/>
            <a:ext cx="5971540" cy="149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910"/>
              </a:lnSpc>
            </a:pPr>
            <a:r>
              <a:rPr sz="3600" b="1" spc="10" dirty="0">
                <a:solidFill>
                  <a:srgbClr val="01509F"/>
                </a:solidFill>
                <a:latin typeface="Arial"/>
                <a:cs typeface="Arial"/>
              </a:rPr>
              <a:t>Démarches</a:t>
            </a:r>
            <a:r>
              <a:rPr sz="3600" b="1" spc="-185" dirty="0">
                <a:solidFill>
                  <a:srgbClr val="01509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1509F"/>
                </a:solidFill>
                <a:latin typeface="Arial"/>
                <a:cs typeface="Arial"/>
              </a:rPr>
              <a:t>administratives  </a:t>
            </a:r>
            <a:r>
              <a:rPr sz="3600" b="1" dirty="0">
                <a:solidFill>
                  <a:srgbClr val="01509F"/>
                </a:solidFill>
                <a:latin typeface="Arial"/>
                <a:cs typeface="Arial"/>
              </a:rPr>
              <a:t>à votre</a:t>
            </a:r>
            <a:r>
              <a:rPr sz="3600" b="1" spc="-85" dirty="0">
                <a:solidFill>
                  <a:srgbClr val="01509F"/>
                </a:solidFill>
                <a:latin typeface="Arial"/>
                <a:cs typeface="Arial"/>
              </a:rPr>
              <a:t> </a:t>
            </a:r>
            <a:r>
              <a:rPr sz="3600" b="1" spc="5" dirty="0">
                <a:solidFill>
                  <a:srgbClr val="01509F"/>
                </a:solidFill>
                <a:latin typeface="Arial"/>
                <a:cs typeface="Arial"/>
              </a:rPr>
              <a:t>arrivée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3845"/>
              </a:lnSpc>
            </a:pPr>
            <a:r>
              <a:rPr sz="3600" b="1" spc="10" dirty="0">
                <a:solidFill>
                  <a:srgbClr val="01509F"/>
                </a:solidFill>
                <a:latin typeface="Arial"/>
                <a:cs typeface="Arial"/>
              </a:rPr>
              <a:t>en</a:t>
            </a:r>
            <a:r>
              <a:rPr sz="3600" b="1" spc="-155" dirty="0">
                <a:solidFill>
                  <a:srgbClr val="01509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1509F"/>
                </a:solidFill>
                <a:latin typeface="Arial"/>
                <a:cs typeface="Arial"/>
              </a:rPr>
              <a:t>France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24800" y="5505450"/>
            <a:ext cx="1038225" cy="118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0900" y="1428750"/>
            <a:ext cx="1704975" cy="1695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9447" y="3341370"/>
            <a:ext cx="7157084" cy="308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5" dirty="0" err="1">
                <a:latin typeface="Arial"/>
                <a:cs typeface="Arial"/>
              </a:rPr>
              <a:t>Dès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lang="fr-FR" sz="2400" spc="5" dirty="0" smtClean="0">
                <a:latin typeface="Arial"/>
                <a:cs typeface="Arial"/>
              </a:rPr>
              <a:t>votre arrivée, </a:t>
            </a:r>
            <a:r>
              <a:rPr sz="2400" dirty="0" err="1" smtClean="0">
                <a:latin typeface="Arial"/>
                <a:cs typeface="Arial"/>
              </a:rPr>
              <a:t>vous</a:t>
            </a:r>
            <a:r>
              <a:rPr sz="2400" dirty="0" smtClean="0">
                <a:latin typeface="Arial"/>
                <a:cs typeface="Arial"/>
              </a:rPr>
              <a:t> </a:t>
            </a:r>
            <a:r>
              <a:rPr sz="2400" spc="-10" dirty="0" smtClean="0">
                <a:latin typeface="Arial"/>
                <a:cs typeface="Arial"/>
              </a:rPr>
              <a:t>signer</a:t>
            </a:r>
            <a:r>
              <a:rPr lang="fr-FR" sz="2400" spc="-10" dirty="0" err="1" smtClean="0">
                <a:latin typeface="Arial"/>
                <a:cs typeface="Arial"/>
              </a:rPr>
              <a:t>ez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lang="fr-FR" sz="2400" spc="-10" dirty="0" smtClean="0">
                <a:latin typeface="Arial"/>
                <a:cs typeface="Arial"/>
              </a:rPr>
              <a:t>à la Direction académique de Guyancourt </a:t>
            </a:r>
            <a:r>
              <a:rPr sz="2400" spc="-40" dirty="0" smtClean="0">
                <a:latin typeface="Arial"/>
                <a:cs typeface="Arial"/>
              </a:rPr>
              <a:t>le </a:t>
            </a:r>
            <a:r>
              <a:rPr sz="2400" spc="150" dirty="0" smtClean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procès-</a:t>
            </a:r>
            <a:endParaRPr sz="2400" dirty="0">
              <a:latin typeface="Arial"/>
              <a:cs typeface="Arial"/>
            </a:endParaRPr>
          </a:p>
          <a:p>
            <a:pPr marL="12700">
              <a:tabLst>
                <a:tab pos="5046980" algn="l"/>
              </a:tabLst>
            </a:pPr>
            <a:r>
              <a:rPr sz="2400" spc="-25" dirty="0">
                <a:latin typeface="Arial"/>
                <a:cs typeface="Arial"/>
              </a:rPr>
              <a:t>verbal </a:t>
            </a:r>
            <a:r>
              <a:rPr sz="2400" spc="-10" dirty="0" err="1" smtClean="0">
                <a:latin typeface="Arial"/>
                <a:cs typeface="Arial"/>
              </a:rPr>
              <a:t>d’installation</a:t>
            </a:r>
            <a:r>
              <a:rPr lang="fr-FR" sz="2400" spc="-10" dirty="0" smtClean="0">
                <a:latin typeface="Arial"/>
                <a:cs typeface="Arial"/>
              </a:rPr>
              <a:t> </a:t>
            </a:r>
            <a:r>
              <a:rPr lang="fr-FR" sz="2400" spc="10" dirty="0" smtClean="0">
                <a:latin typeface="Arial"/>
                <a:cs typeface="Arial"/>
              </a:rPr>
              <a:t>(</a:t>
            </a:r>
            <a:r>
              <a:rPr lang="fr-FR" sz="2400" spc="10" dirty="0">
                <a:latin typeface="Arial"/>
                <a:cs typeface="Arial"/>
              </a:rPr>
              <a:t>ou « </a:t>
            </a:r>
            <a:r>
              <a:rPr lang="fr-FR" sz="2400" spc="25" dirty="0" smtClean="0">
                <a:latin typeface="Arial"/>
                <a:cs typeface="Arial"/>
              </a:rPr>
              <a:t>PVI</a:t>
            </a:r>
            <a:r>
              <a:rPr lang="fr-FR" sz="2400" spc="455" dirty="0" smtClean="0">
                <a:latin typeface="Arial"/>
                <a:cs typeface="Arial"/>
              </a:rPr>
              <a:t> </a:t>
            </a:r>
            <a:r>
              <a:rPr lang="fr-FR" sz="2400" spc="25" dirty="0">
                <a:latin typeface="Arial"/>
                <a:cs typeface="Arial"/>
              </a:rPr>
              <a:t>»)</a:t>
            </a:r>
            <a:r>
              <a:rPr lang="fr-FR" sz="2400" spc="45" dirty="0">
                <a:latin typeface="Arial"/>
                <a:cs typeface="Arial"/>
              </a:rPr>
              <a:t> </a:t>
            </a:r>
            <a:r>
              <a:rPr sz="2400" spc="30" dirty="0" smtClean="0">
                <a:latin typeface="Arial"/>
                <a:cs typeface="Arial"/>
              </a:rPr>
              <a:t>qui</a:t>
            </a:r>
            <a:r>
              <a:rPr sz="2400" spc="-100" dirty="0" smtClean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certifie</a:t>
            </a:r>
            <a:endParaRPr sz="2400" dirty="0">
              <a:latin typeface="Arial"/>
              <a:cs typeface="Arial"/>
            </a:endParaRPr>
          </a:p>
          <a:p>
            <a:pPr marL="12700" marR="192405">
              <a:spcBef>
                <a:spcPts val="484"/>
              </a:spcBef>
            </a:pPr>
            <a:r>
              <a:rPr sz="2400" spc="30" dirty="0">
                <a:latin typeface="Arial"/>
                <a:cs typeface="Arial"/>
              </a:rPr>
              <a:t>que </a:t>
            </a:r>
            <a:r>
              <a:rPr sz="2400" spc="-5" dirty="0">
                <a:latin typeface="Arial"/>
                <a:cs typeface="Arial"/>
              </a:rPr>
              <a:t>vous </a:t>
            </a:r>
            <a:r>
              <a:rPr sz="2400" spc="-40" dirty="0">
                <a:latin typeface="Arial"/>
                <a:cs typeface="Arial"/>
              </a:rPr>
              <a:t>avez </a:t>
            </a:r>
            <a:r>
              <a:rPr sz="2400" spc="-15" dirty="0">
                <a:latin typeface="Arial"/>
                <a:cs typeface="Arial"/>
              </a:rPr>
              <a:t>bien pris </a:t>
            </a:r>
            <a:r>
              <a:rPr sz="2400" spc="-15" dirty="0" err="1">
                <a:latin typeface="Arial"/>
                <a:cs typeface="Arial"/>
              </a:rPr>
              <a:t>vos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5" dirty="0" err="1" smtClean="0">
                <a:latin typeface="Arial"/>
                <a:cs typeface="Arial"/>
              </a:rPr>
              <a:t>fonctions</a:t>
            </a:r>
            <a:r>
              <a:rPr sz="2400" spc="5" dirty="0" smtClean="0">
                <a:latin typeface="Arial"/>
                <a:cs typeface="Arial"/>
              </a:rPr>
              <a:t>.</a:t>
            </a:r>
            <a:r>
              <a:rPr lang="fr-FR" sz="2400" spc="5" dirty="0" smtClean="0">
                <a:latin typeface="Arial"/>
                <a:cs typeface="Arial"/>
              </a:rPr>
              <a:t> </a:t>
            </a:r>
            <a:r>
              <a:rPr sz="2400" spc="25" dirty="0" err="1" smtClean="0">
                <a:latin typeface="Arial"/>
                <a:cs typeface="Arial"/>
              </a:rPr>
              <a:t>Ce</a:t>
            </a:r>
            <a:r>
              <a:rPr sz="2400" spc="25" dirty="0" smtClean="0">
                <a:latin typeface="Arial"/>
                <a:cs typeface="Arial"/>
              </a:rPr>
              <a:t>  </a:t>
            </a:r>
            <a:r>
              <a:rPr sz="2400" spc="25" dirty="0">
                <a:latin typeface="Arial"/>
                <a:cs typeface="Arial"/>
              </a:rPr>
              <a:t>document </a:t>
            </a:r>
            <a:r>
              <a:rPr sz="2400" spc="-15" dirty="0">
                <a:latin typeface="Arial"/>
                <a:cs typeface="Arial"/>
              </a:rPr>
              <a:t>est </a:t>
            </a:r>
            <a:r>
              <a:rPr sz="2400" u="heavy" dirty="0">
                <a:latin typeface="Arial"/>
                <a:cs typeface="Arial"/>
              </a:rPr>
              <a:t>indispensable </a:t>
            </a:r>
            <a:r>
              <a:rPr sz="2400" spc="30" dirty="0">
                <a:latin typeface="Arial"/>
                <a:cs typeface="Arial"/>
              </a:rPr>
              <a:t>pour </a:t>
            </a:r>
            <a:r>
              <a:rPr sz="2400" spc="-40" dirty="0">
                <a:latin typeface="Arial"/>
                <a:cs typeface="Arial"/>
              </a:rPr>
              <a:t>la </a:t>
            </a:r>
            <a:r>
              <a:rPr sz="2400" spc="-20" dirty="0" err="1">
                <a:latin typeface="Arial"/>
                <a:cs typeface="Arial"/>
              </a:rPr>
              <a:t>mise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 smtClean="0">
                <a:latin typeface="Arial"/>
                <a:cs typeface="Arial"/>
              </a:rPr>
              <a:t>en</a:t>
            </a:r>
            <a:endParaRPr sz="2400" dirty="0">
              <a:latin typeface="Arial"/>
              <a:cs typeface="Arial"/>
            </a:endParaRPr>
          </a:p>
          <a:p>
            <a:pPr marL="12700"/>
            <a:r>
              <a:rPr sz="2400" spc="-5" dirty="0">
                <a:latin typeface="Arial"/>
                <a:cs typeface="Arial"/>
              </a:rPr>
              <a:t>place </a:t>
            </a:r>
            <a:r>
              <a:rPr sz="2400" spc="25" dirty="0">
                <a:latin typeface="Arial"/>
                <a:cs typeface="Arial"/>
              </a:rPr>
              <a:t>de </a:t>
            </a:r>
            <a:r>
              <a:rPr sz="2400" spc="-15" dirty="0">
                <a:latin typeface="Arial"/>
                <a:cs typeface="Arial"/>
              </a:rPr>
              <a:t>votre </a:t>
            </a:r>
            <a:r>
              <a:rPr sz="2400" spc="-20" dirty="0">
                <a:latin typeface="Arial"/>
                <a:cs typeface="Arial"/>
              </a:rPr>
              <a:t>salaire </a:t>
            </a:r>
            <a:r>
              <a:rPr sz="2400" spc="-15" dirty="0">
                <a:latin typeface="Arial"/>
                <a:cs typeface="Arial"/>
              </a:rPr>
              <a:t>et </a:t>
            </a:r>
            <a:r>
              <a:rPr sz="2400" spc="20" dirty="0" smtClean="0">
                <a:latin typeface="Arial"/>
                <a:cs typeface="Arial"/>
              </a:rPr>
              <a:t>beaucoup</a:t>
            </a:r>
            <a:r>
              <a:rPr lang="fr-FR" sz="2400" spc="20" dirty="0" smtClean="0">
                <a:latin typeface="Arial"/>
                <a:cs typeface="Arial"/>
              </a:rPr>
              <a:t> </a:t>
            </a:r>
            <a:r>
              <a:rPr sz="2400" spc="-5" dirty="0" err="1" smtClean="0">
                <a:latin typeface="Arial"/>
                <a:cs typeface="Arial"/>
              </a:rPr>
              <a:t>d’autres</a:t>
            </a:r>
            <a:endParaRPr sz="2400" dirty="0">
              <a:latin typeface="Arial"/>
              <a:cs typeface="Arial"/>
            </a:endParaRPr>
          </a:p>
          <a:p>
            <a:pPr marL="12700" marR="1727200">
              <a:spcBef>
                <a:spcPts val="489"/>
              </a:spcBef>
              <a:tabLst>
                <a:tab pos="2488565" algn="l"/>
              </a:tabLst>
            </a:pPr>
            <a:r>
              <a:rPr sz="2400" spc="5" dirty="0">
                <a:latin typeface="Arial"/>
                <a:cs typeface="Arial"/>
              </a:rPr>
              <a:t>démarches </a:t>
            </a:r>
            <a:r>
              <a:rPr sz="2400" spc="-5" dirty="0">
                <a:latin typeface="Arial"/>
                <a:cs typeface="Arial"/>
              </a:rPr>
              <a:t>importantes </a:t>
            </a:r>
            <a:r>
              <a:rPr sz="2400" dirty="0">
                <a:latin typeface="Arial"/>
                <a:cs typeface="Arial"/>
              </a:rPr>
              <a:t>auprès </a:t>
            </a:r>
            <a:r>
              <a:rPr sz="2400" spc="25" dirty="0">
                <a:latin typeface="Arial"/>
                <a:cs typeface="Arial"/>
              </a:rPr>
              <a:t>de  </a:t>
            </a:r>
            <a:r>
              <a:rPr sz="2400" spc="-5" dirty="0" err="1" smtClean="0">
                <a:latin typeface="Arial"/>
                <a:cs typeface="Arial"/>
              </a:rPr>
              <a:t>l’administration</a:t>
            </a:r>
            <a:r>
              <a:rPr lang="fr-FR" sz="2400" spc="-5" dirty="0" smtClean="0">
                <a:latin typeface="Arial"/>
                <a:cs typeface="Arial"/>
              </a:rPr>
              <a:t> </a:t>
            </a:r>
            <a:r>
              <a:rPr sz="2400" spc="-15" dirty="0" err="1" smtClean="0">
                <a:latin typeface="Arial"/>
                <a:cs typeface="Arial"/>
              </a:rPr>
              <a:t>française</a:t>
            </a:r>
            <a:r>
              <a:rPr sz="2400" spc="-1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8959" y="1670050"/>
            <a:ext cx="4863465" cy="460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b="1" u="none" spc="15" dirty="0">
                <a:solidFill>
                  <a:srgbClr val="00509F"/>
                </a:solidFill>
                <a:latin typeface="Arial"/>
                <a:cs typeface="Arial"/>
              </a:rPr>
              <a:t>Procès-verbal</a:t>
            </a:r>
            <a:r>
              <a:rPr sz="2900" b="1" u="none" spc="-350" dirty="0">
                <a:solidFill>
                  <a:srgbClr val="00509F"/>
                </a:solidFill>
                <a:latin typeface="Arial"/>
                <a:cs typeface="Arial"/>
              </a:rPr>
              <a:t> </a:t>
            </a:r>
            <a:r>
              <a:rPr sz="2900" b="1" u="none" spc="15" dirty="0">
                <a:solidFill>
                  <a:srgbClr val="00509F"/>
                </a:solidFill>
                <a:latin typeface="Arial"/>
                <a:cs typeface="Arial"/>
              </a:rPr>
              <a:t>d’installation</a:t>
            </a:r>
            <a:endParaRPr sz="2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62900" y="5429250"/>
            <a:ext cx="1028700" cy="1181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81850" y="1400175"/>
            <a:ext cx="1800225" cy="1190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3244" y="1610359"/>
            <a:ext cx="333375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u="none" dirty="0">
                <a:solidFill>
                  <a:srgbClr val="01509F"/>
                </a:solidFill>
                <a:latin typeface="Arial"/>
                <a:cs typeface="Arial"/>
              </a:rPr>
              <a:t>Compte</a:t>
            </a:r>
            <a:r>
              <a:rPr sz="3200" b="1" u="none" spc="-125" dirty="0">
                <a:solidFill>
                  <a:srgbClr val="01509F"/>
                </a:solidFill>
                <a:latin typeface="Arial"/>
                <a:cs typeface="Arial"/>
              </a:rPr>
              <a:t> </a:t>
            </a:r>
            <a:r>
              <a:rPr sz="3200" b="1" u="none" spc="10" dirty="0">
                <a:solidFill>
                  <a:srgbClr val="01509F"/>
                </a:solidFill>
                <a:latin typeface="Arial"/>
                <a:cs typeface="Arial"/>
              </a:rPr>
              <a:t>bancaire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7337" y="2154250"/>
            <a:ext cx="7509509" cy="4722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83565">
              <a:lnSpc>
                <a:spcPct val="112599"/>
              </a:lnSpc>
            </a:pPr>
            <a:r>
              <a:rPr sz="2000" spc="-5" dirty="0">
                <a:latin typeface="Arial"/>
                <a:cs typeface="Arial"/>
              </a:rPr>
              <a:t>Pour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recevoir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votre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salaire,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vous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devez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impérativement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ouvrir  </a:t>
            </a:r>
            <a:r>
              <a:rPr sz="2000" spc="15" dirty="0">
                <a:latin typeface="Arial"/>
                <a:cs typeface="Arial"/>
              </a:rPr>
              <a:t>un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compte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courant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dans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une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banque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en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France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25" dirty="0">
                <a:latin typeface="Arial"/>
                <a:cs typeface="Arial"/>
              </a:rPr>
              <a:t>Choisissez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spc="15" dirty="0" err="1">
                <a:latin typeface="Arial"/>
                <a:cs typeface="Arial"/>
              </a:rPr>
              <a:t>une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15" dirty="0" err="1" smtClean="0">
                <a:latin typeface="Arial"/>
                <a:cs typeface="Arial"/>
              </a:rPr>
              <a:t>banque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et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présentez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les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documents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suivants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470534" lvl="1">
              <a:lnSpc>
                <a:spcPct val="100000"/>
              </a:lnSpc>
              <a:buChar char="-"/>
              <a:tabLst>
                <a:tab pos="622935" algn="l"/>
              </a:tabLst>
            </a:pPr>
            <a:r>
              <a:rPr sz="2000" spc="10" dirty="0">
                <a:latin typeface="Arial"/>
                <a:cs typeface="Arial"/>
              </a:rPr>
              <a:t>votre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b="1" spc="20" dirty="0">
                <a:latin typeface="Arial"/>
                <a:cs typeface="Arial"/>
              </a:rPr>
              <a:t>passeport</a:t>
            </a:r>
            <a:r>
              <a:rPr sz="2000" b="1" spc="-19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ou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b="1" spc="25" dirty="0">
                <a:latin typeface="Arial"/>
                <a:cs typeface="Arial"/>
              </a:rPr>
              <a:t>pièce</a:t>
            </a:r>
            <a:r>
              <a:rPr sz="2000" b="1" spc="-114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d’identité</a:t>
            </a:r>
            <a:r>
              <a:rPr sz="2000" b="1" spc="-16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(ressortissants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UE)</a:t>
            </a:r>
          </a:p>
          <a:p>
            <a:pPr marL="622935" lvl="1" indent="-152400">
              <a:lnSpc>
                <a:spcPct val="100000"/>
              </a:lnSpc>
              <a:buChar char="-"/>
              <a:tabLst>
                <a:tab pos="622935" algn="l"/>
              </a:tabLst>
            </a:pPr>
            <a:r>
              <a:rPr sz="2000" spc="10" dirty="0">
                <a:latin typeface="Arial"/>
                <a:cs typeface="Arial"/>
              </a:rPr>
              <a:t>votre </a:t>
            </a:r>
            <a:r>
              <a:rPr sz="2000" b="1" spc="15" dirty="0">
                <a:latin typeface="Arial"/>
                <a:cs typeface="Arial"/>
              </a:rPr>
              <a:t>procès-verbal</a:t>
            </a:r>
            <a:r>
              <a:rPr sz="2000" b="1" spc="-340" dirty="0">
                <a:latin typeface="Arial"/>
                <a:cs typeface="Arial"/>
              </a:rPr>
              <a:t> </a:t>
            </a:r>
            <a:r>
              <a:rPr sz="2000" b="1" spc="15" dirty="0" err="1" smtClean="0">
                <a:latin typeface="Arial"/>
                <a:cs typeface="Arial"/>
              </a:rPr>
              <a:t>d’installation</a:t>
            </a:r>
            <a:r>
              <a:rPr lang="fr-FR" sz="2000" b="1" spc="15" dirty="0" smtClean="0">
                <a:latin typeface="Arial"/>
                <a:cs typeface="Arial"/>
              </a:rPr>
              <a:t> </a:t>
            </a:r>
            <a:r>
              <a:rPr lang="fr-FR" sz="2000" spc="15" dirty="0" smtClean="0">
                <a:latin typeface="Arial"/>
                <a:cs typeface="Arial"/>
              </a:rPr>
              <a:t>éventuellement</a:t>
            </a:r>
            <a:endParaRPr sz="2000" dirty="0">
              <a:latin typeface="Arial"/>
              <a:cs typeface="Arial"/>
            </a:endParaRPr>
          </a:p>
          <a:p>
            <a:pPr marL="470534" marR="356870" lvl="1">
              <a:lnSpc>
                <a:spcPct val="100000"/>
              </a:lnSpc>
              <a:buChar char="-"/>
              <a:tabLst>
                <a:tab pos="622935" algn="l"/>
              </a:tabLst>
            </a:pPr>
            <a:r>
              <a:rPr sz="2000" spc="15" dirty="0">
                <a:latin typeface="Arial"/>
                <a:cs typeface="Arial"/>
              </a:rPr>
              <a:t>une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attestation</a:t>
            </a:r>
            <a:r>
              <a:rPr sz="2000" b="1" spc="-155" dirty="0">
                <a:latin typeface="Arial"/>
                <a:cs typeface="Arial"/>
              </a:rPr>
              <a:t> </a:t>
            </a:r>
            <a:r>
              <a:rPr sz="2000" b="1" spc="30" dirty="0">
                <a:latin typeface="Arial"/>
                <a:cs typeface="Arial"/>
              </a:rPr>
              <a:t>de</a:t>
            </a:r>
            <a:r>
              <a:rPr sz="2000" b="1" spc="-190" dirty="0">
                <a:latin typeface="Arial"/>
                <a:cs typeface="Arial"/>
              </a:rPr>
              <a:t> </a:t>
            </a:r>
            <a:r>
              <a:rPr sz="2000" b="1" spc="30" dirty="0">
                <a:latin typeface="Arial"/>
                <a:cs typeface="Arial"/>
              </a:rPr>
              <a:t>logement</a:t>
            </a:r>
            <a:r>
              <a:rPr sz="2000" spc="30" dirty="0">
                <a:latin typeface="Arial"/>
                <a:cs typeface="Arial"/>
              </a:rPr>
              <a:t>*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(quittance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de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loyer,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facture  </a:t>
            </a:r>
            <a:r>
              <a:rPr sz="2000" spc="10" dirty="0">
                <a:latin typeface="Arial"/>
                <a:cs typeface="Arial"/>
              </a:rPr>
              <a:t>d’électricité,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lettre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de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votre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propriétaire)</a:t>
            </a:r>
            <a:endParaRPr sz="2000" dirty="0">
              <a:latin typeface="Arial"/>
              <a:cs typeface="Arial"/>
            </a:endParaRPr>
          </a:p>
          <a:p>
            <a:pPr marL="470534" marR="422909" lvl="1">
              <a:lnSpc>
                <a:spcPct val="100000"/>
              </a:lnSpc>
              <a:buChar char="-"/>
              <a:tabLst>
                <a:tab pos="622935" algn="l"/>
              </a:tabLst>
            </a:pPr>
            <a:r>
              <a:rPr sz="2000" spc="10" dirty="0">
                <a:latin typeface="Arial"/>
                <a:cs typeface="Arial"/>
              </a:rPr>
              <a:t>éventuellement,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une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b="1" spc="20" dirty="0">
                <a:latin typeface="Arial"/>
                <a:cs typeface="Arial"/>
              </a:rPr>
              <a:t>lettre</a:t>
            </a:r>
            <a:r>
              <a:rPr sz="2000" b="1" spc="-114" dirty="0">
                <a:latin typeface="Arial"/>
                <a:cs typeface="Arial"/>
              </a:rPr>
              <a:t> </a:t>
            </a:r>
            <a:r>
              <a:rPr sz="2000" b="1" spc="30" dirty="0">
                <a:latin typeface="Arial"/>
                <a:cs typeface="Arial"/>
              </a:rPr>
              <a:t>de</a:t>
            </a:r>
            <a:r>
              <a:rPr sz="2000" b="1" spc="-114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recommandation</a:t>
            </a:r>
            <a:r>
              <a:rPr sz="2000" b="1" spc="-19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de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votre  banque dans votre </a:t>
            </a:r>
            <a:r>
              <a:rPr sz="2000" spc="20" dirty="0">
                <a:latin typeface="Arial"/>
                <a:cs typeface="Arial"/>
              </a:rPr>
              <a:t>pays</a:t>
            </a:r>
            <a:r>
              <a:rPr sz="2000" spc="-39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d’origine</a:t>
            </a:r>
            <a:endParaRPr sz="2000" dirty="0">
              <a:latin typeface="Arial"/>
              <a:cs typeface="Arial"/>
            </a:endParaRPr>
          </a:p>
          <a:p>
            <a:pPr marL="98425" marR="5080">
              <a:lnSpc>
                <a:spcPct val="100000"/>
              </a:lnSpc>
              <a:spcBef>
                <a:spcPts val="5"/>
              </a:spcBef>
            </a:pPr>
            <a:r>
              <a:rPr sz="2000" spc="30" dirty="0">
                <a:latin typeface="Arial"/>
                <a:cs typeface="Arial"/>
              </a:rPr>
              <a:t>*si </a:t>
            </a:r>
            <a:r>
              <a:rPr sz="2000" dirty="0">
                <a:latin typeface="Arial"/>
                <a:cs typeface="Arial"/>
              </a:rPr>
              <a:t>vous </a:t>
            </a:r>
            <a:r>
              <a:rPr sz="2000" spc="5" dirty="0">
                <a:latin typeface="Arial"/>
                <a:cs typeface="Arial"/>
              </a:rPr>
              <a:t>n’avez </a:t>
            </a:r>
            <a:r>
              <a:rPr sz="2000" spc="10" dirty="0">
                <a:latin typeface="Arial"/>
                <a:cs typeface="Arial"/>
              </a:rPr>
              <a:t>pas </a:t>
            </a:r>
            <a:r>
              <a:rPr sz="2000" spc="15" dirty="0">
                <a:latin typeface="Arial"/>
                <a:cs typeface="Arial"/>
              </a:rPr>
              <a:t>encore</a:t>
            </a:r>
            <a:r>
              <a:rPr sz="2000" spc="-39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de </a:t>
            </a:r>
            <a:r>
              <a:rPr sz="2000" spc="5" dirty="0">
                <a:latin typeface="Arial"/>
                <a:cs typeface="Arial"/>
              </a:rPr>
              <a:t>logement </a:t>
            </a:r>
            <a:r>
              <a:rPr sz="2000" spc="-20" dirty="0">
                <a:latin typeface="Arial"/>
                <a:cs typeface="Arial"/>
              </a:rPr>
              <a:t>fixe, </a:t>
            </a:r>
            <a:r>
              <a:rPr sz="2000" dirty="0">
                <a:latin typeface="Arial"/>
                <a:cs typeface="Arial"/>
              </a:rPr>
              <a:t>vous </a:t>
            </a:r>
            <a:r>
              <a:rPr sz="2000" spc="5" dirty="0">
                <a:latin typeface="Arial"/>
                <a:cs typeface="Arial"/>
              </a:rPr>
              <a:t>pouvez </a:t>
            </a:r>
            <a:r>
              <a:rPr sz="2000" spc="10" dirty="0">
                <a:latin typeface="Arial"/>
                <a:cs typeface="Arial"/>
              </a:rPr>
              <a:t>donner  </a:t>
            </a:r>
            <a:r>
              <a:rPr sz="2000" spc="20" dirty="0">
                <a:latin typeface="Arial"/>
                <a:cs typeface="Arial"/>
              </a:rPr>
              <a:t>l’adresse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de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lang="fr-FR" sz="2000" spc="10" dirty="0" smtClean="0">
                <a:latin typeface="Arial"/>
                <a:cs typeface="Arial"/>
              </a:rPr>
              <a:t>la DSDEN</a:t>
            </a:r>
            <a:r>
              <a:rPr sz="2000" spc="20" dirty="0" smtClean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355600" marR="3683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15" dirty="0">
                <a:latin typeface="Arial"/>
                <a:cs typeface="Arial"/>
              </a:rPr>
              <a:t>Demandez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à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recevoir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u="heavy" spc="10" dirty="0">
                <a:latin typeface="Arial"/>
                <a:cs typeface="Arial"/>
              </a:rPr>
              <a:t>dès</a:t>
            </a:r>
            <a:r>
              <a:rPr sz="2000" u="heavy" spc="-70" dirty="0">
                <a:latin typeface="Arial"/>
                <a:cs typeface="Arial"/>
              </a:rPr>
              <a:t> </a:t>
            </a:r>
            <a:r>
              <a:rPr sz="2000" u="heavy" spc="15" dirty="0">
                <a:latin typeface="Arial"/>
                <a:cs typeface="Arial"/>
              </a:rPr>
              <a:t>que</a:t>
            </a:r>
            <a:r>
              <a:rPr sz="2000" u="heavy" spc="-30" dirty="0">
                <a:latin typeface="Arial"/>
                <a:cs typeface="Arial"/>
              </a:rPr>
              <a:t> </a:t>
            </a:r>
            <a:r>
              <a:rPr sz="2000" u="heavy" spc="20" dirty="0">
                <a:latin typeface="Arial"/>
                <a:cs typeface="Arial"/>
              </a:rPr>
              <a:t>possible</a:t>
            </a:r>
            <a:r>
              <a:rPr sz="2000" u="heavy" spc="-19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un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b="1" spc="20" dirty="0">
                <a:latin typeface="Arial"/>
                <a:cs typeface="Arial"/>
              </a:rPr>
              <a:t>relevé</a:t>
            </a:r>
            <a:r>
              <a:rPr sz="2000" b="1" spc="-190" dirty="0">
                <a:latin typeface="Arial"/>
                <a:cs typeface="Arial"/>
              </a:rPr>
              <a:t> </a:t>
            </a:r>
            <a:r>
              <a:rPr sz="2000" b="1" spc="20" dirty="0">
                <a:latin typeface="Arial"/>
                <a:cs typeface="Arial"/>
              </a:rPr>
              <a:t>d’identité  </a:t>
            </a:r>
            <a:r>
              <a:rPr sz="2000" b="1" spc="30" dirty="0">
                <a:latin typeface="Arial"/>
                <a:cs typeface="Arial"/>
              </a:rPr>
              <a:t>bancaire </a:t>
            </a:r>
            <a:r>
              <a:rPr sz="2000" spc="20" dirty="0">
                <a:latin typeface="Arial"/>
                <a:cs typeface="Arial"/>
              </a:rPr>
              <a:t>(RIB), </a:t>
            </a:r>
            <a:r>
              <a:rPr sz="2000" spc="10" dirty="0">
                <a:latin typeface="Arial"/>
                <a:cs typeface="Arial"/>
              </a:rPr>
              <a:t>qui </a:t>
            </a:r>
            <a:r>
              <a:rPr sz="2000" dirty="0">
                <a:latin typeface="Arial"/>
                <a:cs typeface="Arial"/>
              </a:rPr>
              <a:t>vous </a:t>
            </a:r>
            <a:r>
              <a:rPr sz="2000" spc="20" dirty="0">
                <a:latin typeface="Arial"/>
                <a:cs typeface="Arial"/>
              </a:rPr>
              <a:t>sera </a:t>
            </a:r>
            <a:r>
              <a:rPr sz="2000" spc="15" dirty="0">
                <a:latin typeface="Arial"/>
                <a:cs typeface="Arial"/>
              </a:rPr>
              <a:t>indispensable </a:t>
            </a:r>
            <a:r>
              <a:rPr sz="2000" spc="10" dirty="0">
                <a:latin typeface="Arial"/>
                <a:cs typeface="Arial"/>
              </a:rPr>
              <a:t>pour </a:t>
            </a:r>
            <a:r>
              <a:rPr sz="2000" spc="15" dirty="0">
                <a:latin typeface="Arial"/>
                <a:cs typeface="Arial"/>
              </a:rPr>
              <a:t>de  </a:t>
            </a:r>
            <a:r>
              <a:rPr sz="2000" spc="15" dirty="0" err="1">
                <a:latin typeface="Arial"/>
                <a:cs typeface="Arial"/>
              </a:rPr>
              <a:t>nombreuses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spc="15" dirty="0" err="1" smtClean="0">
                <a:latin typeface="Arial"/>
                <a:cs typeface="Arial"/>
              </a:rPr>
              <a:t>démarches</a:t>
            </a:r>
            <a:r>
              <a:rPr lang="fr-FR" sz="2000" spc="15" dirty="0">
                <a:latin typeface="Arial"/>
                <a:cs typeface="Arial"/>
              </a:rPr>
              <a:t> </a:t>
            </a:r>
            <a:r>
              <a:rPr lang="fr-FR" sz="2000" spc="15" dirty="0" smtClean="0">
                <a:latin typeface="Arial"/>
                <a:cs typeface="Arial"/>
              </a:rPr>
              <a:t>(ou téléchargez-le sur votre compte en ligne)</a:t>
            </a:r>
            <a:r>
              <a:rPr sz="2000" spc="15" dirty="0" smtClean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96225" y="5400675"/>
            <a:ext cx="1038225" cy="1181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802" y="1809369"/>
            <a:ext cx="1377315" cy="50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u="none" spc="15" dirty="0">
                <a:solidFill>
                  <a:srgbClr val="01509F"/>
                </a:solidFill>
                <a:latin typeface="Arial"/>
                <a:cs typeface="Arial"/>
              </a:rPr>
              <a:t>Salaire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62875" y="5438775"/>
            <a:ext cx="1028700" cy="118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48525" y="1609725"/>
            <a:ext cx="1400175" cy="1400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6769" y="2523109"/>
            <a:ext cx="6643370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5"/>
              </a:spcBef>
              <a:tabLst>
                <a:tab pos="356235" algn="l"/>
              </a:tabLst>
            </a:pPr>
            <a:r>
              <a:rPr sz="2000" spc="-25" dirty="0" err="1" smtClean="0">
                <a:latin typeface="Arial"/>
                <a:cs typeface="Arial"/>
              </a:rPr>
              <a:t>Vous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pourrez recevoir </a:t>
            </a:r>
            <a:r>
              <a:rPr sz="2000" spc="-10" dirty="0">
                <a:latin typeface="Arial"/>
                <a:cs typeface="Arial"/>
              </a:rPr>
              <a:t>70% </a:t>
            </a:r>
            <a:r>
              <a:rPr sz="2000" spc="15" dirty="0">
                <a:latin typeface="Arial"/>
                <a:cs typeface="Arial"/>
              </a:rPr>
              <a:t>à </a:t>
            </a:r>
            <a:r>
              <a:rPr sz="2000" spc="-10" dirty="0">
                <a:latin typeface="Arial"/>
                <a:cs typeface="Arial"/>
              </a:rPr>
              <a:t>80% </a:t>
            </a:r>
            <a:r>
              <a:rPr sz="2000" spc="10" dirty="0">
                <a:latin typeface="Arial"/>
                <a:cs typeface="Arial"/>
              </a:rPr>
              <a:t>du </a:t>
            </a:r>
            <a:r>
              <a:rPr sz="2000" spc="-10" dirty="0">
                <a:latin typeface="Arial"/>
                <a:cs typeface="Arial"/>
              </a:rPr>
              <a:t>montant </a:t>
            </a:r>
            <a:r>
              <a:rPr sz="2000" spc="-25" dirty="0">
                <a:latin typeface="Arial"/>
                <a:cs typeface="Arial"/>
              </a:rPr>
              <a:t>de </a:t>
            </a:r>
            <a:r>
              <a:rPr sz="2000" spc="-10" dirty="0">
                <a:latin typeface="Arial"/>
                <a:cs typeface="Arial"/>
              </a:rPr>
              <a:t>votre  </a:t>
            </a:r>
            <a:r>
              <a:rPr sz="2000" spc="15" dirty="0">
                <a:latin typeface="Arial"/>
                <a:cs typeface="Arial"/>
              </a:rPr>
              <a:t>salaire à </a:t>
            </a:r>
            <a:r>
              <a:rPr sz="2000" spc="5" dirty="0">
                <a:latin typeface="Arial"/>
                <a:cs typeface="Arial"/>
              </a:rPr>
              <a:t>la </a:t>
            </a:r>
            <a:r>
              <a:rPr sz="2000" spc="-5" dirty="0">
                <a:latin typeface="Arial"/>
                <a:cs typeface="Arial"/>
              </a:rPr>
              <a:t>fin </a:t>
            </a:r>
            <a:r>
              <a:rPr sz="2000" spc="10" dirty="0">
                <a:latin typeface="Arial"/>
                <a:cs typeface="Arial"/>
              </a:rPr>
              <a:t>du </a:t>
            </a:r>
            <a:r>
              <a:rPr sz="2000" spc="-15" dirty="0">
                <a:latin typeface="Arial"/>
                <a:cs typeface="Arial"/>
              </a:rPr>
              <a:t>mois </a:t>
            </a:r>
            <a:r>
              <a:rPr sz="2000" dirty="0">
                <a:latin typeface="Arial"/>
                <a:cs typeface="Arial"/>
              </a:rPr>
              <a:t>d’octobre </a:t>
            </a:r>
            <a:r>
              <a:rPr sz="2000" spc="25" dirty="0" err="1">
                <a:latin typeface="Arial"/>
                <a:cs typeface="Arial"/>
              </a:rPr>
              <a:t>si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dirty="0" err="1" smtClean="0">
                <a:latin typeface="Arial"/>
                <a:cs typeface="Arial"/>
              </a:rPr>
              <a:t>vo</a:t>
            </a:r>
            <a:r>
              <a:rPr lang="fr-FR" sz="2000" dirty="0" err="1" smtClean="0">
                <a:latin typeface="Arial"/>
                <a:cs typeface="Arial"/>
              </a:rPr>
              <a:t>tre</a:t>
            </a:r>
            <a:r>
              <a:rPr lang="fr-FR" sz="2000" dirty="0" smtClean="0">
                <a:latin typeface="Arial"/>
                <a:cs typeface="Arial"/>
              </a:rPr>
              <a:t> dossier est complet </a:t>
            </a:r>
            <a:r>
              <a:rPr sz="2000" b="1" dirty="0" err="1" smtClean="0">
                <a:latin typeface="Arial"/>
                <a:cs typeface="Arial"/>
              </a:rPr>
              <a:t>avant</a:t>
            </a:r>
            <a:r>
              <a:rPr sz="2000" b="1" dirty="0" smtClean="0">
                <a:latin typeface="Arial"/>
                <a:cs typeface="Arial"/>
              </a:rPr>
              <a:t> </a:t>
            </a:r>
            <a:r>
              <a:rPr sz="2000" b="1" spc="25" dirty="0">
                <a:latin typeface="Arial"/>
                <a:cs typeface="Arial"/>
              </a:rPr>
              <a:t>le </a:t>
            </a:r>
            <a:r>
              <a:rPr sz="2000" b="1" spc="10" dirty="0">
                <a:latin typeface="Arial"/>
                <a:cs typeface="Arial"/>
              </a:rPr>
              <a:t>10 octobre </a:t>
            </a:r>
            <a:r>
              <a:rPr sz="2000" spc="5" dirty="0">
                <a:latin typeface="Arial"/>
                <a:cs typeface="Arial"/>
              </a:rPr>
              <a:t>(le </a:t>
            </a:r>
            <a:r>
              <a:rPr sz="2000" spc="-5" dirty="0">
                <a:latin typeface="Arial"/>
                <a:cs typeface="Arial"/>
              </a:rPr>
              <a:t>reste </a:t>
            </a:r>
            <a:r>
              <a:rPr sz="2000" spc="20" dirty="0">
                <a:latin typeface="Arial"/>
                <a:cs typeface="Arial"/>
              </a:rPr>
              <a:t>sera </a:t>
            </a:r>
            <a:r>
              <a:rPr sz="2000" spc="-5" dirty="0">
                <a:latin typeface="Arial"/>
                <a:cs typeface="Arial"/>
              </a:rPr>
              <a:t>versé  </a:t>
            </a:r>
            <a:r>
              <a:rPr sz="2000" dirty="0">
                <a:latin typeface="Arial"/>
                <a:cs typeface="Arial"/>
              </a:rPr>
              <a:t>avec </a:t>
            </a:r>
            <a:r>
              <a:rPr sz="2000" spc="10" dirty="0">
                <a:latin typeface="Arial"/>
                <a:cs typeface="Arial"/>
              </a:rPr>
              <a:t>la </a:t>
            </a:r>
            <a:r>
              <a:rPr sz="2000" dirty="0">
                <a:latin typeface="Arial"/>
                <a:cs typeface="Arial"/>
              </a:rPr>
              <a:t>paye </a:t>
            </a:r>
            <a:r>
              <a:rPr sz="2000" spc="-25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novembre). Sinon, </a:t>
            </a:r>
            <a:r>
              <a:rPr sz="2000" spc="-10" dirty="0">
                <a:latin typeface="Arial"/>
                <a:cs typeface="Arial"/>
              </a:rPr>
              <a:t>votre </a:t>
            </a:r>
            <a:r>
              <a:rPr sz="2000" spc="5" dirty="0">
                <a:latin typeface="Arial"/>
                <a:cs typeface="Arial"/>
              </a:rPr>
              <a:t>salaire  </a:t>
            </a:r>
            <a:r>
              <a:rPr sz="2000" spc="15" dirty="0">
                <a:latin typeface="Arial"/>
                <a:cs typeface="Arial"/>
              </a:rPr>
              <a:t>d’octobre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vous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sera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versé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avec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celui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de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novembre.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8147" y="1809369"/>
            <a:ext cx="3799840" cy="50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u="none" spc="10" dirty="0">
                <a:solidFill>
                  <a:srgbClr val="01509F"/>
                </a:solidFill>
                <a:latin typeface="Arial"/>
                <a:cs typeface="Arial"/>
              </a:rPr>
              <a:t>Sécurité sociale</a:t>
            </a:r>
            <a:r>
              <a:rPr sz="3200" b="1" u="none" spc="-320" dirty="0">
                <a:solidFill>
                  <a:srgbClr val="01509F"/>
                </a:solidFill>
                <a:latin typeface="Arial"/>
                <a:cs typeface="Arial"/>
              </a:rPr>
              <a:t> </a:t>
            </a:r>
            <a:r>
              <a:rPr sz="3200" b="1" u="none" spc="15" dirty="0">
                <a:solidFill>
                  <a:srgbClr val="01509F"/>
                </a:solidFill>
                <a:latin typeface="Arial"/>
                <a:cs typeface="Arial"/>
              </a:rPr>
              <a:t>1/6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62875" y="5438775"/>
            <a:ext cx="1028700" cy="118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38675" y="1495425"/>
            <a:ext cx="1428750" cy="1304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53175" y="1362075"/>
            <a:ext cx="2486025" cy="1571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2079" y="2856229"/>
            <a:ext cx="8087995" cy="388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marR="5080" indent="-229235">
              <a:lnSpc>
                <a:spcPct val="90000"/>
              </a:lnSpc>
              <a:buChar char="•"/>
              <a:tabLst>
                <a:tab pos="527685" algn="l"/>
              </a:tabLst>
            </a:pPr>
            <a:r>
              <a:rPr sz="2400" spc="-15" dirty="0">
                <a:latin typeface="Arial"/>
                <a:cs typeface="Arial"/>
              </a:rPr>
              <a:t>En tant qu’assistant(e) </a:t>
            </a:r>
            <a:r>
              <a:rPr sz="2400" spc="-30" dirty="0">
                <a:latin typeface="Arial"/>
                <a:cs typeface="Arial"/>
              </a:rPr>
              <a:t>de </a:t>
            </a:r>
            <a:r>
              <a:rPr sz="2400" spc="-25" dirty="0">
                <a:latin typeface="Arial"/>
                <a:cs typeface="Arial"/>
              </a:rPr>
              <a:t>langue, </a:t>
            </a:r>
            <a:r>
              <a:rPr sz="2400" spc="-30" dirty="0">
                <a:latin typeface="Arial"/>
                <a:cs typeface="Arial"/>
              </a:rPr>
              <a:t>vous </a:t>
            </a:r>
            <a:r>
              <a:rPr sz="2400" spc="-20" dirty="0">
                <a:latin typeface="Arial"/>
                <a:cs typeface="Arial"/>
              </a:rPr>
              <a:t>bénéficiez </a:t>
            </a:r>
            <a:r>
              <a:rPr sz="2400" spc="-10" dirty="0">
                <a:latin typeface="Arial"/>
                <a:cs typeface="Arial"/>
              </a:rPr>
              <a:t>d'une  assurance </a:t>
            </a:r>
            <a:r>
              <a:rPr sz="2400" spc="-25" dirty="0">
                <a:latin typeface="Arial"/>
                <a:cs typeface="Arial"/>
              </a:rPr>
              <a:t>maladie </a:t>
            </a:r>
            <a:r>
              <a:rPr sz="2400" spc="-35" dirty="0">
                <a:latin typeface="Arial"/>
                <a:cs typeface="Arial"/>
              </a:rPr>
              <a:t>gérée </a:t>
            </a:r>
            <a:r>
              <a:rPr sz="2400" spc="-40" dirty="0">
                <a:latin typeface="Arial"/>
                <a:cs typeface="Arial"/>
              </a:rPr>
              <a:t>par </a:t>
            </a:r>
            <a:r>
              <a:rPr sz="2400" spc="-5" dirty="0">
                <a:latin typeface="Arial"/>
                <a:cs typeface="Arial"/>
              </a:rPr>
              <a:t>la sécurité </a:t>
            </a:r>
            <a:r>
              <a:rPr sz="2400" spc="-20" dirty="0">
                <a:latin typeface="Arial"/>
                <a:cs typeface="Arial"/>
              </a:rPr>
              <a:t>sociale  </a:t>
            </a:r>
            <a:r>
              <a:rPr sz="2400" spc="-10" dirty="0">
                <a:latin typeface="Arial"/>
                <a:cs typeface="Arial"/>
              </a:rPr>
              <a:t>française.</a:t>
            </a:r>
            <a:endParaRPr sz="2400">
              <a:latin typeface="Arial"/>
              <a:cs typeface="Arial"/>
            </a:endParaRPr>
          </a:p>
          <a:p>
            <a:pPr marL="527685" marR="275590" indent="-229235">
              <a:lnSpc>
                <a:spcPct val="90000"/>
              </a:lnSpc>
              <a:spcBef>
                <a:spcPts val="1010"/>
              </a:spcBef>
              <a:buChar char="•"/>
              <a:tabLst>
                <a:tab pos="527685" algn="l"/>
              </a:tabLst>
            </a:pPr>
            <a:r>
              <a:rPr sz="2400" spc="-60" dirty="0">
                <a:latin typeface="Arial"/>
                <a:cs typeface="Arial"/>
              </a:rPr>
              <a:t>Vous </a:t>
            </a:r>
            <a:r>
              <a:rPr sz="2400" spc="-20" dirty="0">
                <a:latin typeface="Arial"/>
                <a:cs typeface="Arial"/>
              </a:rPr>
              <a:t>serez </a:t>
            </a:r>
            <a:r>
              <a:rPr sz="2400" dirty="0">
                <a:latin typeface="Arial"/>
                <a:cs typeface="Arial"/>
              </a:rPr>
              <a:t>inscrit </a:t>
            </a:r>
            <a:r>
              <a:rPr sz="2400" spc="-30" dirty="0">
                <a:latin typeface="Arial"/>
                <a:cs typeface="Arial"/>
              </a:rPr>
              <a:t>auprès de </a:t>
            </a:r>
            <a:r>
              <a:rPr sz="2400" spc="-5" dirty="0">
                <a:latin typeface="Arial"/>
                <a:cs typeface="Arial"/>
              </a:rPr>
              <a:t>la </a:t>
            </a:r>
            <a:r>
              <a:rPr sz="2400" spc="-15" dirty="0">
                <a:latin typeface="Arial"/>
                <a:cs typeface="Arial"/>
              </a:rPr>
              <a:t>caisse </a:t>
            </a:r>
            <a:r>
              <a:rPr sz="2400" spc="-10" dirty="0">
                <a:latin typeface="Arial"/>
                <a:cs typeface="Arial"/>
              </a:rPr>
              <a:t>primaire  </a:t>
            </a:r>
            <a:r>
              <a:rPr sz="2400" spc="-15" dirty="0">
                <a:latin typeface="Arial"/>
                <a:cs typeface="Arial"/>
              </a:rPr>
              <a:t>d'assurance </a:t>
            </a:r>
            <a:r>
              <a:rPr sz="2400" spc="-25" dirty="0">
                <a:latin typeface="Arial"/>
                <a:cs typeface="Arial"/>
              </a:rPr>
              <a:t>maladie </a:t>
            </a:r>
            <a:r>
              <a:rPr sz="2400" spc="-30" dirty="0">
                <a:latin typeface="Arial"/>
                <a:cs typeface="Arial"/>
              </a:rPr>
              <a:t>(CPAM) de </a:t>
            </a:r>
            <a:r>
              <a:rPr sz="2400" spc="-15" dirty="0">
                <a:latin typeface="Arial"/>
                <a:cs typeface="Arial"/>
              </a:rPr>
              <a:t>Paris, </a:t>
            </a:r>
            <a:r>
              <a:rPr sz="2400" spc="-25" dirty="0">
                <a:latin typeface="Arial"/>
                <a:cs typeface="Arial"/>
              </a:rPr>
              <a:t>quelle </a:t>
            </a:r>
            <a:r>
              <a:rPr sz="2400" spc="-20" dirty="0">
                <a:latin typeface="Arial"/>
                <a:cs typeface="Arial"/>
              </a:rPr>
              <a:t>que soit  votre </a:t>
            </a:r>
            <a:r>
              <a:rPr sz="2400" spc="-30" dirty="0">
                <a:latin typeface="Arial"/>
                <a:cs typeface="Arial"/>
              </a:rPr>
              <a:t>académie</a:t>
            </a:r>
            <a:r>
              <a:rPr sz="2400" spc="34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d'affectation*.</a:t>
            </a:r>
            <a:endParaRPr sz="2400">
              <a:latin typeface="Arial"/>
              <a:cs typeface="Arial"/>
            </a:endParaRPr>
          </a:p>
          <a:p>
            <a:pPr marL="1099820" marR="3790315" algn="just">
              <a:lnSpc>
                <a:spcPct val="111100"/>
              </a:lnSpc>
              <a:spcBef>
                <a:spcPts val="1380"/>
              </a:spcBef>
            </a:pPr>
            <a:r>
              <a:rPr sz="2000" spc="25" dirty="0">
                <a:latin typeface="Arial"/>
                <a:cs typeface="Arial"/>
              </a:rPr>
              <a:t>Assurance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Maladie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de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Paris  </a:t>
            </a:r>
            <a:r>
              <a:rPr sz="2000" spc="25" dirty="0">
                <a:latin typeface="Arial"/>
                <a:cs typeface="Arial"/>
              </a:rPr>
              <a:t>SRI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/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Assistants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de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Langues  </a:t>
            </a:r>
            <a:r>
              <a:rPr sz="2000" spc="15" dirty="0">
                <a:latin typeface="Arial"/>
                <a:cs typeface="Arial"/>
              </a:rPr>
              <a:t>75948 </a:t>
            </a:r>
            <a:r>
              <a:rPr sz="2000" spc="-20" dirty="0">
                <a:latin typeface="Arial"/>
                <a:cs typeface="Arial"/>
              </a:rPr>
              <a:t>PARIS </a:t>
            </a:r>
            <a:r>
              <a:rPr sz="2000" spc="30" dirty="0">
                <a:latin typeface="Arial"/>
                <a:cs typeface="Arial"/>
              </a:rPr>
              <a:t>CEDEX</a:t>
            </a:r>
            <a:r>
              <a:rPr sz="2000" spc="-31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19</a:t>
            </a:r>
            <a:endParaRPr sz="2000">
              <a:latin typeface="Arial"/>
              <a:cs typeface="Arial"/>
            </a:endParaRPr>
          </a:p>
          <a:p>
            <a:pPr marL="12700" marR="994410">
              <a:lnSpc>
                <a:spcPct val="100899"/>
              </a:lnSpc>
              <a:spcBef>
                <a:spcPts val="755"/>
              </a:spcBef>
            </a:pPr>
            <a:r>
              <a:rPr sz="1550" spc="5" dirty="0">
                <a:latin typeface="Arial"/>
                <a:cs typeface="Arial"/>
              </a:rPr>
              <a:t>*sauf </a:t>
            </a:r>
            <a:r>
              <a:rPr sz="1550" dirty="0">
                <a:latin typeface="Arial"/>
                <a:cs typeface="Arial"/>
              </a:rPr>
              <a:t>Nouvelle-Calédonie, </a:t>
            </a:r>
            <a:r>
              <a:rPr sz="1550" spc="20" dirty="0">
                <a:latin typeface="Arial"/>
                <a:cs typeface="Arial"/>
              </a:rPr>
              <a:t>Mayotte, </a:t>
            </a:r>
            <a:r>
              <a:rPr sz="1550" spc="15" dirty="0">
                <a:latin typeface="Arial"/>
                <a:cs typeface="Arial"/>
              </a:rPr>
              <a:t>Polynésie </a:t>
            </a:r>
            <a:r>
              <a:rPr sz="1550" spc="20" dirty="0">
                <a:latin typeface="Arial"/>
                <a:cs typeface="Arial"/>
              </a:rPr>
              <a:t>française, </a:t>
            </a:r>
            <a:r>
              <a:rPr sz="1550" spc="5" dirty="0">
                <a:latin typeface="Arial"/>
                <a:cs typeface="Arial"/>
              </a:rPr>
              <a:t>St-Pierre-et-Miquelon,  </a:t>
            </a:r>
            <a:r>
              <a:rPr sz="1550" dirty="0">
                <a:latin typeface="Arial"/>
                <a:cs typeface="Arial"/>
              </a:rPr>
              <a:t>Wallis </a:t>
            </a:r>
            <a:r>
              <a:rPr sz="1550" spc="20" dirty="0">
                <a:latin typeface="Arial"/>
                <a:cs typeface="Arial"/>
              </a:rPr>
              <a:t>et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Futuna.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802" y="1809369"/>
            <a:ext cx="3797935" cy="50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u="none" spc="10" dirty="0">
                <a:solidFill>
                  <a:srgbClr val="01509F"/>
                </a:solidFill>
                <a:latin typeface="Arial"/>
                <a:cs typeface="Arial"/>
              </a:rPr>
              <a:t>Sécurité sociale</a:t>
            </a:r>
            <a:r>
              <a:rPr sz="3200" b="1" u="none" spc="-315" dirty="0">
                <a:solidFill>
                  <a:srgbClr val="01509F"/>
                </a:solidFill>
                <a:latin typeface="Arial"/>
                <a:cs typeface="Arial"/>
              </a:rPr>
              <a:t> </a:t>
            </a:r>
            <a:r>
              <a:rPr sz="3200" b="1" u="none" spc="10" dirty="0">
                <a:solidFill>
                  <a:srgbClr val="01509F"/>
                </a:solidFill>
                <a:latin typeface="Arial"/>
                <a:cs typeface="Arial"/>
              </a:rPr>
              <a:t>2/6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62875" y="5438775"/>
            <a:ext cx="1028700" cy="118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30195" y="2712466"/>
            <a:ext cx="5697220" cy="314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buChar char="•"/>
              <a:tabLst>
                <a:tab pos="241935" algn="l"/>
              </a:tabLst>
            </a:pPr>
            <a:r>
              <a:rPr sz="2400" spc="-25" dirty="0">
                <a:latin typeface="Arial"/>
                <a:cs typeface="Arial"/>
              </a:rPr>
              <a:t>Service téléphonique </a:t>
            </a:r>
            <a:r>
              <a:rPr sz="2400" spc="-20" dirty="0">
                <a:latin typeface="Arial"/>
                <a:cs typeface="Arial"/>
              </a:rPr>
              <a:t>bilingue </a:t>
            </a:r>
            <a:r>
              <a:rPr sz="2400" spc="-25" dirty="0">
                <a:latin typeface="Arial"/>
                <a:cs typeface="Arial"/>
              </a:rPr>
              <a:t>(anglais </a:t>
            </a:r>
            <a:r>
              <a:rPr sz="2400" dirty="0">
                <a:latin typeface="Arial"/>
                <a:cs typeface="Arial"/>
              </a:rPr>
              <a:t>/  </a:t>
            </a:r>
            <a:r>
              <a:rPr sz="2400" spc="-5" dirty="0">
                <a:latin typeface="Arial"/>
                <a:cs typeface="Arial"/>
              </a:rPr>
              <a:t>français) </a:t>
            </a:r>
            <a:r>
              <a:rPr sz="2400" spc="-30" dirty="0">
                <a:latin typeface="Arial"/>
                <a:cs typeface="Arial"/>
              </a:rPr>
              <a:t>du </a:t>
            </a:r>
            <a:r>
              <a:rPr sz="2400" spc="-10" dirty="0">
                <a:latin typeface="Arial"/>
                <a:cs typeface="Arial"/>
              </a:rPr>
              <a:t>lundi </a:t>
            </a:r>
            <a:r>
              <a:rPr sz="2400" spc="-30" dirty="0">
                <a:latin typeface="Arial"/>
                <a:cs typeface="Arial"/>
              </a:rPr>
              <a:t>au </a:t>
            </a:r>
            <a:r>
              <a:rPr sz="2400" spc="-35" dirty="0">
                <a:latin typeface="Arial"/>
                <a:cs typeface="Arial"/>
              </a:rPr>
              <a:t>vendredi </a:t>
            </a:r>
            <a:r>
              <a:rPr sz="2400" spc="-30" dirty="0">
                <a:latin typeface="Arial"/>
                <a:cs typeface="Arial"/>
              </a:rPr>
              <a:t>de </a:t>
            </a:r>
            <a:r>
              <a:rPr sz="2400" spc="5" dirty="0">
                <a:latin typeface="Arial"/>
                <a:cs typeface="Arial"/>
              </a:rPr>
              <a:t>8h30 </a:t>
            </a:r>
            <a:r>
              <a:rPr sz="2400" dirty="0">
                <a:latin typeface="Arial"/>
                <a:cs typeface="Arial"/>
              </a:rPr>
              <a:t>à  </a:t>
            </a:r>
            <a:r>
              <a:rPr sz="2400" spc="10" dirty="0">
                <a:latin typeface="Arial"/>
                <a:cs typeface="Arial"/>
              </a:rPr>
              <a:t>17h30</a:t>
            </a:r>
            <a:endParaRPr sz="2400">
              <a:latin typeface="Arial"/>
              <a:cs typeface="Arial"/>
            </a:endParaRPr>
          </a:p>
          <a:p>
            <a:pPr marL="927735">
              <a:lnSpc>
                <a:spcPct val="100000"/>
              </a:lnSpc>
              <a:spcBef>
                <a:spcPts val="300"/>
              </a:spcBef>
            </a:pPr>
            <a:r>
              <a:rPr sz="2000" spc="-240" dirty="0">
                <a:latin typeface="Arial Unicode MS"/>
                <a:cs typeface="Arial Unicode MS"/>
              </a:rPr>
              <a:t>➢  </a:t>
            </a:r>
            <a:r>
              <a:rPr sz="2000" spc="15" dirty="0">
                <a:latin typeface="Arial"/>
                <a:cs typeface="Arial"/>
              </a:rPr>
              <a:t>0 </a:t>
            </a:r>
            <a:r>
              <a:rPr sz="2000" spc="-40" dirty="0">
                <a:latin typeface="Arial"/>
                <a:cs typeface="Arial"/>
              </a:rPr>
              <a:t>811 </a:t>
            </a:r>
            <a:r>
              <a:rPr sz="2000" spc="15" dirty="0">
                <a:latin typeface="Arial"/>
                <a:cs typeface="Arial"/>
              </a:rPr>
              <a:t>36 36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46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241300" marR="79375" indent="-228600">
              <a:lnSpc>
                <a:spcPct val="90000"/>
              </a:lnSpc>
              <a:spcBef>
                <a:spcPts val="1290"/>
              </a:spcBef>
              <a:buChar char="•"/>
              <a:tabLst>
                <a:tab pos="241935" algn="l"/>
              </a:tabLst>
            </a:pPr>
            <a:r>
              <a:rPr sz="2400" spc="-80" dirty="0">
                <a:latin typeface="Arial"/>
                <a:cs typeface="Arial"/>
              </a:rPr>
              <a:t>Vos </a:t>
            </a:r>
            <a:r>
              <a:rPr sz="2400" spc="-20" dirty="0">
                <a:latin typeface="Arial"/>
                <a:cs typeface="Arial"/>
              </a:rPr>
              <a:t>droits </a:t>
            </a:r>
            <a:r>
              <a:rPr sz="2400" dirty="0">
                <a:latin typeface="Arial"/>
                <a:cs typeface="Arial"/>
              </a:rPr>
              <a:t>à </a:t>
            </a:r>
            <a:r>
              <a:rPr sz="2400" spc="-5" dirty="0">
                <a:latin typeface="Arial"/>
                <a:cs typeface="Arial"/>
              </a:rPr>
              <a:t>la </a:t>
            </a:r>
            <a:r>
              <a:rPr sz="2400" spc="-10" dirty="0">
                <a:latin typeface="Arial"/>
                <a:cs typeface="Arial"/>
              </a:rPr>
              <a:t>sécurité </a:t>
            </a:r>
            <a:r>
              <a:rPr sz="2400" spc="-20" dirty="0">
                <a:latin typeface="Arial"/>
                <a:cs typeface="Arial"/>
              </a:rPr>
              <a:t>sociale </a:t>
            </a:r>
            <a:r>
              <a:rPr sz="2400" spc="-15" dirty="0">
                <a:latin typeface="Arial"/>
                <a:cs typeface="Arial"/>
              </a:rPr>
              <a:t>sont  </a:t>
            </a:r>
            <a:r>
              <a:rPr sz="2400" spc="-25" dirty="0">
                <a:latin typeface="Arial"/>
                <a:cs typeface="Arial"/>
              </a:rPr>
              <a:t>ouverts </a:t>
            </a:r>
            <a:r>
              <a:rPr sz="2400" dirty="0">
                <a:latin typeface="Arial"/>
                <a:cs typeface="Arial"/>
              </a:rPr>
              <a:t>à </a:t>
            </a:r>
            <a:r>
              <a:rPr sz="2400" spc="-15" dirty="0">
                <a:latin typeface="Arial"/>
                <a:cs typeface="Arial"/>
              </a:rPr>
              <a:t>partir </a:t>
            </a:r>
            <a:r>
              <a:rPr sz="2400" spc="-30" dirty="0">
                <a:latin typeface="Arial"/>
                <a:cs typeface="Arial"/>
              </a:rPr>
              <a:t>de </a:t>
            </a:r>
            <a:r>
              <a:rPr sz="2400" spc="-5" dirty="0">
                <a:latin typeface="Arial"/>
                <a:cs typeface="Arial"/>
              </a:rPr>
              <a:t>la </a:t>
            </a:r>
            <a:r>
              <a:rPr sz="2400" spc="-30" dirty="0">
                <a:latin typeface="Arial"/>
                <a:cs typeface="Arial"/>
              </a:rPr>
              <a:t>date </a:t>
            </a:r>
            <a:r>
              <a:rPr sz="2400" spc="-20" dirty="0">
                <a:latin typeface="Arial"/>
                <a:cs typeface="Arial"/>
              </a:rPr>
              <a:t>d’affectation  </a:t>
            </a:r>
            <a:r>
              <a:rPr sz="2400" spc="-25" dirty="0">
                <a:latin typeface="Arial"/>
                <a:cs typeface="Arial"/>
              </a:rPr>
              <a:t>indiquée </a:t>
            </a:r>
            <a:r>
              <a:rPr sz="2400" dirty="0">
                <a:latin typeface="Arial"/>
                <a:cs typeface="Arial"/>
              </a:rPr>
              <a:t>sur </a:t>
            </a:r>
            <a:r>
              <a:rPr sz="2400" spc="-25" dirty="0">
                <a:latin typeface="Arial"/>
                <a:cs typeface="Arial"/>
              </a:rPr>
              <a:t>votre </a:t>
            </a:r>
            <a:r>
              <a:rPr sz="2400" spc="-15" dirty="0">
                <a:latin typeface="Arial"/>
                <a:cs typeface="Arial"/>
              </a:rPr>
              <a:t>arrêté </a:t>
            </a:r>
            <a:r>
              <a:rPr sz="2400" spc="-30" dirty="0">
                <a:latin typeface="Arial"/>
                <a:cs typeface="Arial"/>
              </a:rPr>
              <a:t>de</a:t>
            </a:r>
            <a:r>
              <a:rPr sz="2400" spc="39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nomination.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2425" y="2505075"/>
            <a:ext cx="1838325" cy="1114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1475" y="4514850"/>
            <a:ext cx="1152525" cy="1152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459" y="1458942"/>
            <a:ext cx="379984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u="none" spc="10" dirty="0">
                <a:solidFill>
                  <a:srgbClr val="01509F"/>
                </a:solidFill>
                <a:latin typeface="Arial"/>
                <a:cs typeface="Arial"/>
              </a:rPr>
              <a:t>Sécurité sociale</a:t>
            </a:r>
            <a:r>
              <a:rPr sz="3200" b="1" u="none" spc="-320" dirty="0">
                <a:solidFill>
                  <a:srgbClr val="01509F"/>
                </a:solidFill>
                <a:latin typeface="Arial"/>
                <a:cs typeface="Arial"/>
              </a:rPr>
              <a:t> </a:t>
            </a:r>
            <a:r>
              <a:rPr sz="3200" b="1" u="none" spc="15" dirty="0">
                <a:solidFill>
                  <a:srgbClr val="01509F"/>
                </a:solidFill>
                <a:latin typeface="Arial"/>
                <a:cs typeface="Arial"/>
              </a:rPr>
              <a:t>3/6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62875" y="5438775"/>
            <a:ext cx="1028700" cy="118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05675" y="1514475"/>
            <a:ext cx="1619250" cy="1619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2965" y="1916713"/>
            <a:ext cx="7009130" cy="46163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" marR="5080">
              <a:lnSpc>
                <a:spcPct val="100000"/>
              </a:lnSpc>
              <a:tabLst>
                <a:tab pos="843915" algn="l"/>
              </a:tabLst>
            </a:pPr>
            <a:r>
              <a:rPr sz="1600" spc="25" dirty="0">
                <a:latin typeface="Arial"/>
                <a:cs typeface="Arial"/>
              </a:rPr>
              <a:t>Dès </a:t>
            </a:r>
            <a:r>
              <a:rPr sz="1600" spc="10" dirty="0">
                <a:latin typeface="Arial"/>
                <a:cs typeface="Arial"/>
              </a:rPr>
              <a:t>votre </a:t>
            </a:r>
            <a:r>
              <a:rPr sz="1600" spc="5" dirty="0">
                <a:latin typeface="Arial"/>
                <a:cs typeface="Arial"/>
              </a:rPr>
              <a:t>arrivée </a:t>
            </a:r>
            <a:r>
              <a:rPr sz="1600" spc="15" dirty="0">
                <a:latin typeface="Arial"/>
                <a:cs typeface="Arial"/>
              </a:rPr>
              <a:t>en </a:t>
            </a:r>
            <a:r>
              <a:rPr sz="1600" spc="20" dirty="0">
                <a:latin typeface="Arial"/>
                <a:cs typeface="Arial"/>
              </a:rPr>
              <a:t>France, </a:t>
            </a:r>
            <a:r>
              <a:rPr lang="fr-FR" sz="1600" spc="20" dirty="0" smtClean="0">
                <a:latin typeface="Arial"/>
                <a:cs typeface="Arial"/>
              </a:rPr>
              <a:t>inscrivez-vous à la CPAM en </a:t>
            </a:r>
            <a:r>
              <a:rPr lang="fr-FR" sz="1600" spc="20" dirty="0" smtClean="0">
                <a:latin typeface="Arial"/>
                <a:cs typeface="Arial"/>
              </a:rPr>
              <a:t>ligne (vous pouvez demander de l’aide à votre conseiller pédagogique référent </a:t>
            </a:r>
            <a:r>
              <a:rPr lang="fr-FR" sz="1600" spc="20" dirty="0" smtClean="0">
                <a:latin typeface="Arial"/>
                <a:cs typeface="Arial"/>
              </a:rPr>
              <a:t>: </a:t>
            </a:r>
            <a:r>
              <a:rPr lang="fr-FR" sz="1600" spc="20" dirty="0">
                <a:latin typeface="Arial"/>
                <a:cs typeface="Arial"/>
                <a:hlinkClick r:id="rId4"/>
              </a:rPr>
              <a:t>https://</a:t>
            </a:r>
            <a:r>
              <a:rPr lang="fr-FR" sz="1600" spc="20" dirty="0" smtClean="0">
                <a:latin typeface="Arial"/>
                <a:cs typeface="Arial"/>
                <a:hlinkClick r:id="rId4"/>
              </a:rPr>
              <a:t>immatriculation-travailleurs-etrangers.ameli.fr/en/login</a:t>
            </a:r>
            <a:endParaRPr lang="fr-FR" sz="1600" spc="20" dirty="0" smtClean="0">
              <a:latin typeface="Arial"/>
              <a:cs typeface="Arial"/>
            </a:endParaRPr>
          </a:p>
          <a:p>
            <a:pPr marL="62230" marR="5080">
              <a:lnSpc>
                <a:spcPct val="100000"/>
              </a:lnSpc>
              <a:tabLst>
                <a:tab pos="843915" algn="l"/>
              </a:tabLst>
            </a:pPr>
            <a:r>
              <a:rPr lang="fr-FR" sz="1600" spc="20" dirty="0" smtClean="0">
                <a:latin typeface="Arial"/>
                <a:cs typeface="Arial"/>
              </a:rPr>
              <a:t>(voir tutoriel joint)</a:t>
            </a:r>
          </a:p>
          <a:p>
            <a:pPr marL="62230" marR="5080">
              <a:lnSpc>
                <a:spcPct val="100000"/>
              </a:lnSpc>
              <a:tabLst>
                <a:tab pos="843915" algn="l"/>
              </a:tabLst>
            </a:pPr>
            <a:endParaRPr lang="fr-FR" sz="1600" spc="20" dirty="0" smtClean="0">
              <a:latin typeface="Arial"/>
              <a:cs typeface="Arial"/>
            </a:endParaRPr>
          </a:p>
          <a:p>
            <a:pPr marL="62230" marR="5080">
              <a:lnSpc>
                <a:spcPct val="100000"/>
              </a:lnSpc>
              <a:tabLst>
                <a:tab pos="843915" algn="l"/>
              </a:tabLst>
            </a:pPr>
            <a:r>
              <a:rPr lang="fr-FR" sz="1600" spc="15" dirty="0" smtClean="0">
                <a:latin typeface="Arial"/>
                <a:cs typeface="Arial"/>
              </a:rPr>
              <a:t>Auparavant, munissez-vous d</a:t>
            </a:r>
            <a:r>
              <a:rPr sz="1600" spc="10" dirty="0" err="1" smtClean="0">
                <a:latin typeface="Arial"/>
                <a:cs typeface="Arial"/>
              </a:rPr>
              <a:t>es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copies </a:t>
            </a:r>
            <a:r>
              <a:rPr sz="1600" spc="10" dirty="0">
                <a:latin typeface="Arial"/>
                <a:cs typeface="Arial"/>
              </a:rPr>
              <a:t>des </a:t>
            </a:r>
            <a:r>
              <a:rPr sz="1600" spc="15" dirty="0">
                <a:latin typeface="Arial"/>
                <a:cs typeface="Arial"/>
              </a:rPr>
              <a:t>pièces </a:t>
            </a:r>
            <a:r>
              <a:rPr sz="1600" spc="10" dirty="0">
                <a:latin typeface="Arial"/>
                <a:cs typeface="Arial"/>
              </a:rPr>
              <a:t>justificatives </a:t>
            </a:r>
            <a:r>
              <a:rPr sz="1600" spc="15" dirty="0">
                <a:latin typeface="Arial"/>
                <a:cs typeface="Arial"/>
              </a:rPr>
              <a:t>suivantes  </a:t>
            </a:r>
            <a:r>
              <a:rPr sz="1600" spc="10" dirty="0">
                <a:latin typeface="Arial"/>
                <a:cs typeface="Arial"/>
              </a:rPr>
              <a:t>pour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lang="fr-FR" sz="1600" spc="-40" dirty="0" smtClean="0">
                <a:latin typeface="Arial"/>
                <a:cs typeface="Arial"/>
              </a:rPr>
              <a:t>la </a:t>
            </a:r>
            <a:r>
              <a:rPr sz="1600" spc="20" dirty="0" err="1" smtClean="0">
                <a:latin typeface="Arial"/>
                <a:cs typeface="Arial"/>
              </a:rPr>
              <a:t>saisie</a:t>
            </a:r>
            <a:r>
              <a:rPr sz="1600" spc="-185" dirty="0" smtClean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de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votre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dossier</a:t>
            </a:r>
            <a:r>
              <a:rPr sz="1600" spc="-185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de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demande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d’immatriculation</a:t>
            </a:r>
            <a:r>
              <a:rPr sz="1600" spc="-185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en  </a:t>
            </a:r>
            <a:r>
              <a:rPr sz="1600" spc="10" dirty="0">
                <a:latin typeface="Arial"/>
                <a:cs typeface="Arial"/>
              </a:rPr>
              <a:t>ligne*	</a:t>
            </a:r>
            <a:r>
              <a:rPr sz="1600" spc="5" dirty="0"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  <a:p>
            <a:pPr marL="977900" algn="just">
              <a:lnSpc>
                <a:spcPct val="100000"/>
              </a:lnSpc>
              <a:buFont typeface="Arial Unicode MS"/>
              <a:buChar char="➢"/>
              <a:tabLst>
                <a:tab pos="1245235" algn="l"/>
              </a:tabLst>
            </a:pPr>
            <a:r>
              <a:rPr sz="1600" b="1" spc="20" dirty="0">
                <a:latin typeface="Arial"/>
                <a:cs typeface="Arial"/>
              </a:rPr>
              <a:t>arrêté </a:t>
            </a:r>
            <a:r>
              <a:rPr sz="1600" b="1" spc="30" dirty="0">
                <a:latin typeface="Arial"/>
                <a:cs typeface="Arial"/>
              </a:rPr>
              <a:t>de</a:t>
            </a:r>
            <a:r>
              <a:rPr sz="1600" b="1" spc="-290" dirty="0">
                <a:latin typeface="Arial"/>
                <a:cs typeface="Arial"/>
              </a:rPr>
              <a:t> </a:t>
            </a:r>
            <a:r>
              <a:rPr sz="1600" b="1" spc="15" dirty="0">
                <a:latin typeface="Arial"/>
                <a:cs typeface="Arial"/>
              </a:rPr>
              <a:t>nomination</a:t>
            </a:r>
            <a:endParaRPr sz="1600" dirty="0">
              <a:latin typeface="Arial"/>
              <a:cs typeface="Arial"/>
            </a:endParaRPr>
          </a:p>
          <a:p>
            <a:pPr marL="1244600" indent="-266700" algn="just">
              <a:lnSpc>
                <a:spcPct val="100000"/>
              </a:lnSpc>
              <a:buFont typeface="Arial Unicode MS"/>
              <a:buChar char="➢"/>
              <a:tabLst>
                <a:tab pos="1245235" algn="l"/>
              </a:tabLst>
            </a:pPr>
            <a:r>
              <a:rPr sz="1600" b="1" spc="25" dirty="0">
                <a:latin typeface="Arial"/>
                <a:cs typeface="Arial"/>
              </a:rPr>
              <a:t>passeport</a:t>
            </a:r>
            <a:r>
              <a:rPr sz="1600" b="1" spc="-15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ou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b="1" spc="25" dirty="0">
                <a:latin typeface="Arial"/>
                <a:cs typeface="Arial"/>
              </a:rPr>
              <a:t>pièce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spc="15" dirty="0">
                <a:latin typeface="Arial"/>
                <a:cs typeface="Arial"/>
              </a:rPr>
              <a:t>d'identité</a:t>
            </a:r>
            <a:r>
              <a:rPr sz="1600" b="1" spc="-18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(ressortissants</a:t>
            </a:r>
            <a:r>
              <a:rPr sz="1600" spc="-2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UE)</a:t>
            </a:r>
          </a:p>
          <a:p>
            <a:pPr marL="977900" marR="768350">
              <a:lnSpc>
                <a:spcPct val="100000"/>
              </a:lnSpc>
              <a:spcBef>
                <a:spcPts val="5"/>
              </a:spcBef>
              <a:buFont typeface="Arial Unicode MS"/>
              <a:buChar char="➢"/>
              <a:tabLst>
                <a:tab pos="1245235" algn="l"/>
              </a:tabLst>
            </a:pPr>
            <a:r>
              <a:rPr sz="1600" b="1" u="heavy" spc="25" dirty="0">
                <a:latin typeface="Arial"/>
                <a:cs typeface="Arial"/>
              </a:rPr>
              <a:t>pièce</a:t>
            </a:r>
            <a:r>
              <a:rPr sz="1600" b="1" u="heavy" spc="-120" dirty="0">
                <a:latin typeface="Arial"/>
                <a:cs typeface="Arial"/>
              </a:rPr>
              <a:t> </a:t>
            </a:r>
            <a:r>
              <a:rPr sz="1600" b="1" u="heavy" spc="20" dirty="0">
                <a:latin typeface="Arial"/>
                <a:cs typeface="Arial"/>
              </a:rPr>
              <a:t>d’état</a:t>
            </a:r>
            <a:r>
              <a:rPr sz="1600" b="1" u="heavy" spc="-190" dirty="0">
                <a:latin typeface="Arial"/>
                <a:cs typeface="Arial"/>
              </a:rPr>
              <a:t> </a:t>
            </a:r>
            <a:r>
              <a:rPr sz="1600" b="1" u="heavy" spc="20" dirty="0">
                <a:latin typeface="Arial"/>
                <a:cs typeface="Arial"/>
              </a:rPr>
              <a:t>civil</a:t>
            </a:r>
            <a:r>
              <a:rPr sz="1600" b="1" u="heavy" spc="-12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(=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25" dirty="0">
                <a:latin typeface="Arial"/>
                <a:cs typeface="Arial"/>
              </a:rPr>
              <a:t>acte</a:t>
            </a:r>
            <a:r>
              <a:rPr sz="1600" spc="-190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de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naissance</a:t>
            </a:r>
            <a:r>
              <a:rPr sz="1600" spc="-1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avec  </a:t>
            </a:r>
            <a:r>
              <a:rPr sz="1600" spc="5" dirty="0">
                <a:latin typeface="Arial"/>
                <a:cs typeface="Arial"/>
              </a:rPr>
              <a:t>filiation)</a:t>
            </a:r>
            <a:endParaRPr sz="1600" dirty="0">
              <a:latin typeface="Arial"/>
              <a:cs typeface="Arial"/>
            </a:endParaRPr>
          </a:p>
          <a:p>
            <a:pPr marL="1244600" indent="-266700" algn="just">
              <a:lnSpc>
                <a:spcPct val="100000"/>
              </a:lnSpc>
              <a:buFont typeface="Arial Unicode MS"/>
              <a:buChar char="➢"/>
              <a:tabLst>
                <a:tab pos="1245235" algn="l"/>
              </a:tabLst>
            </a:pPr>
            <a:r>
              <a:rPr sz="1600" b="1" spc="20" dirty="0">
                <a:latin typeface="Arial"/>
                <a:cs typeface="Arial"/>
              </a:rPr>
              <a:t>relevé</a:t>
            </a:r>
            <a:r>
              <a:rPr sz="1600" b="1" spc="-110" dirty="0">
                <a:latin typeface="Arial"/>
                <a:cs typeface="Arial"/>
              </a:rPr>
              <a:t> </a:t>
            </a:r>
            <a:r>
              <a:rPr sz="1600" b="1" spc="15" dirty="0">
                <a:latin typeface="Arial"/>
                <a:cs typeface="Arial"/>
              </a:rPr>
              <a:t>d’identité</a:t>
            </a:r>
            <a:r>
              <a:rPr sz="1600" b="1" spc="-190" dirty="0">
                <a:latin typeface="Arial"/>
                <a:cs typeface="Arial"/>
              </a:rPr>
              <a:t> </a:t>
            </a:r>
            <a:r>
              <a:rPr sz="1600" b="1" spc="15" dirty="0">
                <a:latin typeface="Arial"/>
                <a:cs typeface="Arial"/>
              </a:rPr>
              <a:t>bancaire</a:t>
            </a:r>
            <a:r>
              <a:rPr sz="1600" b="1" spc="-185" dirty="0">
                <a:latin typeface="Arial"/>
                <a:cs typeface="Arial"/>
              </a:rPr>
              <a:t> </a:t>
            </a:r>
            <a:r>
              <a:rPr sz="1600" b="1" spc="40" dirty="0">
                <a:latin typeface="Arial"/>
                <a:cs typeface="Arial"/>
              </a:rPr>
              <a:t>(RIB</a:t>
            </a:r>
            <a:r>
              <a:rPr sz="1600" spc="40" dirty="0">
                <a:latin typeface="Arial"/>
                <a:cs typeface="Arial"/>
              </a:rPr>
              <a:t>)</a:t>
            </a:r>
            <a:r>
              <a:rPr sz="1600" spc="-1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fourni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par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votre</a:t>
            </a:r>
            <a:endParaRPr sz="1600" dirty="0">
              <a:latin typeface="Arial"/>
              <a:cs typeface="Arial"/>
            </a:endParaRPr>
          </a:p>
          <a:p>
            <a:pPr marL="977900" algn="just">
              <a:lnSpc>
                <a:spcPct val="100000"/>
              </a:lnSpc>
              <a:spcBef>
                <a:spcPts val="5"/>
              </a:spcBef>
            </a:pPr>
            <a:r>
              <a:rPr sz="1600" spc="15" dirty="0">
                <a:latin typeface="Arial"/>
                <a:cs typeface="Arial"/>
              </a:rPr>
              <a:t>banque</a:t>
            </a:r>
            <a:r>
              <a:rPr sz="1600" spc="-200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française</a:t>
            </a:r>
            <a:endParaRPr sz="1600" dirty="0">
              <a:latin typeface="Arial"/>
              <a:cs typeface="Arial"/>
            </a:endParaRPr>
          </a:p>
          <a:p>
            <a:pPr marL="977900" marR="142240" algn="just">
              <a:lnSpc>
                <a:spcPct val="100000"/>
              </a:lnSpc>
              <a:buFont typeface="Arial Unicode MS"/>
              <a:buChar char="➢"/>
              <a:tabLst>
                <a:tab pos="1245235" algn="l"/>
              </a:tabLst>
            </a:pPr>
            <a:r>
              <a:rPr sz="1600" spc="10" dirty="0">
                <a:latin typeface="Arial"/>
                <a:cs typeface="Arial"/>
              </a:rPr>
              <a:t>pour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les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ressortissants</a:t>
            </a:r>
            <a:r>
              <a:rPr sz="1600" spc="-145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hors-UE</a:t>
            </a:r>
            <a:r>
              <a:rPr sz="1600" spc="-17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: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copie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des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pages  </a:t>
            </a:r>
            <a:r>
              <a:rPr sz="1600" spc="15" dirty="0">
                <a:latin typeface="Arial"/>
                <a:cs typeface="Arial"/>
              </a:rPr>
              <a:t>de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votre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b="1" spc="25" dirty="0">
                <a:latin typeface="Arial"/>
                <a:cs typeface="Arial"/>
              </a:rPr>
              <a:t>passeport</a:t>
            </a:r>
            <a:r>
              <a:rPr sz="1600" b="1" spc="-18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comportant</a:t>
            </a:r>
            <a:r>
              <a:rPr sz="1600" spc="-22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votre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état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civil,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votre  visa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et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le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25" dirty="0">
                <a:latin typeface="Arial"/>
                <a:cs typeface="Arial"/>
              </a:rPr>
              <a:t>cachet</a:t>
            </a:r>
            <a:r>
              <a:rPr sz="1600" spc="-16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d'entrée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en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France.</a:t>
            </a:r>
            <a:endParaRPr sz="1600" dirty="0">
              <a:latin typeface="Arial"/>
              <a:cs typeface="Arial"/>
            </a:endParaRPr>
          </a:p>
          <a:p>
            <a:pPr marL="12700" marR="1814830">
              <a:lnSpc>
                <a:spcPct val="100899"/>
              </a:lnSpc>
              <a:spcBef>
                <a:spcPts val="1425"/>
              </a:spcBef>
            </a:pPr>
            <a:r>
              <a:rPr sz="1600" spc="10" dirty="0">
                <a:latin typeface="Arial"/>
                <a:cs typeface="Arial"/>
              </a:rPr>
              <a:t>* </a:t>
            </a:r>
            <a:r>
              <a:rPr sz="1600" spc="-5" dirty="0">
                <a:latin typeface="Arial"/>
                <a:cs typeface="Arial"/>
              </a:rPr>
              <a:t>les </a:t>
            </a:r>
            <a:r>
              <a:rPr sz="1600" spc="5" dirty="0">
                <a:latin typeface="Arial"/>
                <a:cs typeface="Arial"/>
              </a:rPr>
              <a:t>personnes </a:t>
            </a:r>
            <a:r>
              <a:rPr sz="1600" spc="15" dirty="0">
                <a:latin typeface="Arial"/>
                <a:cs typeface="Arial"/>
              </a:rPr>
              <a:t>ayant </a:t>
            </a:r>
            <a:r>
              <a:rPr sz="1600" spc="-10" dirty="0">
                <a:latin typeface="Arial"/>
                <a:cs typeface="Arial"/>
              </a:rPr>
              <a:t>déjà un </a:t>
            </a:r>
            <a:r>
              <a:rPr sz="1600" spc="-20" dirty="0">
                <a:latin typeface="Arial"/>
                <a:cs typeface="Arial"/>
              </a:rPr>
              <a:t>numéro </a:t>
            </a:r>
            <a:r>
              <a:rPr sz="1600" spc="-10" dirty="0">
                <a:latin typeface="Arial"/>
                <a:cs typeface="Arial"/>
              </a:rPr>
              <a:t>de </a:t>
            </a:r>
            <a:r>
              <a:rPr sz="1600" spc="20" dirty="0">
                <a:latin typeface="Arial"/>
                <a:cs typeface="Arial"/>
              </a:rPr>
              <a:t>sécurité sociale  </a:t>
            </a:r>
            <a:r>
              <a:rPr sz="1600" spc="10" dirty="0">
                <a:latin typeface="Arial"/>
                <a:cs typeface="Arial"/>
              </a:rPr>
              <a:t>doivent </a:t>
            </a:r>
            <a:r>
              <a:rPr sz="1600" spc="25" dirty="0">
                <a:latin typeface="Arial"/>
                <a:cs typeface="Arial"/>
              </a:rPr>
              <a:t>envoyer </a:t>
            </a:r>
            <a:r>
              <a:rPr sz="1600" spc="-20" dirty="0">
                <a:latin typeface="Arial"/>
                <a:cs typeface="Arial"/>
              </a:rPr>
              <a:t>la demande  </a:t>
            </a:r>
            <a:r>
              <a:rPr sz="1600" dirty="0">
                <a:latin typeface="Arial"/>
                <a:cs typeface="Arial"/>
              </a:rPr>
              <a:t>par </a:t>
            </a:r>
            <a:r>
              <a:rPr sz="1600" spc="30" dirty="0">
                <a:latin typeface="Arial"/>
                <a:cs typeface="Arial"/>
              </a:rPr>
              <a:t>voie</a:t>
            </a:r>
            <a:r>
              <a:rPr sz="1600" spc="114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postale.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1210</Words>
  <Application>Microsoft Office PowerPoint</Application>
  <PresentationFormat>Affichage à l'écran (4:3)</PresentationFormat>
  <Paragraphs>119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Office Theme</vt:lpstr>
      <vt:lpstr>Présentation PowerPoint</vt:lpstr>
      <vt:lpstr>Stage d’accueil des assistants de  langue en France</vt:lpstr>
      <vt:lpstr>Présentation PowerPoint</vt:lpstr>
      <vt:lpstr>Procès-verbal d’installation</vt:lpstr>
      <vt:lpstr>Compte bancaire</vt:lpstr>
      <vt:lpstr>Salaire</vt:lpstr>
      <vt:lpstr>Sécurité sociale 1/6</vt:lpstr>
      <vt:lpstr>Sécurité sociale 2/6</vt:lpstr>
      <vt:lpstr>Sécurité sociale 3/6</vt:lpstr>
      <vt:lpstr>Sécurité sociale 4/6</vt:lpstr>
      <vt:lpstr>Caractéristiques de la pièce d’état civil (=  acte de naissance) :</vt:lpstr>
      <vt:lpstr>Sécurité sociale 6/6</vt:lpstr>
      <vt:lpstr>Assurance responsabilité civile</vt:lpstr>
      <vt:lpstr>Validation de votre visa long séjour valant titre de séjour (VLS/TS) – ½ (Assistants hors UE uniquement)</vt:lpstr>
      <vt:lpstr>Validation de votre VLS/TS – 2/3</vt:lpstr>
      <vt:lpstr>Validation de votre VLS/TS – 3/3</vt:lpstr>
      <vt:lpstr>Guide de l’assistant en France</vt:lpstr>
      <vt:lpstr>Présentation PowerPoint</vt:lpstr>
      <vt:lpstr>France Éducation international</vt:lpstr>
      <vt:lpstr>Communication et réseaux sociaux</vt:lpstr>
      <vt:lpstr>Appel à témoignages</vt:lpstr>
      <vt:lpstr>Pour en savoir plus: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Claire Perdriel</dc:creator>
  <cp:lastModifiedBy>Claire Perdriel</cp:lastModifiedBy>
  <cp:revision>32</cp:revision>
  <dcterms:created xsi:type="dcterms:W3CDTF">2019-09-23T10:21:20Z</dcterms:created>
  <dcterms:modified xsi:type="dcterms:W3CDTF">2020-09-25T13:58:11Z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2019-09-16T00:00:00Z</vt:filetime>
  </property>
  <property fmtid="{D5CDD505-2E9C-101B-9397-08002B2CF9AE}" pid="3" name="LastSaved">
    <vt:filetime>2019-09-23T00:00:00Z</vt:filetime>
  </property>
</Properties>
</file>