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4"/>
  </p:notesMasterIdLst>
  <p:sldIdLst>
    <p:sldId id="266" r:id="rId2"/>
    <p:sldId id="257" r:id="rId3"/>
    <p:sldId id="273" r:id="rId4"/>
    <p:sldId id="258" r:id="rId5"/>
    <p:sldId id="268" r:id="rId6"/>
    <p:sldId id="326" r:id="rId7"/>
    <p:sldId id="259" r:id="rId8"/>
    <p:sldId id="305" r:id="rId9"/>
    <p:sldId id="275" r:id="rId10"/>
    <p:sldId id="276" r:id="rId11"/>
    <p:sldId id="312" r:id="rId12"/>
    <p:sldId id="277" r:id="rId13"/>
    <p:sldId id="278" r:id="rId14"/>
    <p:sldId id="279" r:id="rId15"/>
    <p:sldId id="281" r:id="rId16"/>
    <p:sldId id="280" r:id="rId17"/>
    <p:sldId id="282" r:id="rId18"/>
    <p:sldId id="283" r:id="rId19"/>
    <p:sldId id="284" r:id="rId20"/>
    <p:sldId id="285" r:id="rId21"/>
    <p:sldId id="286" r:id="rId22"/>
    <p:sldId id="287" r:id="rId23"/>
    <p:sldId id="288" r:id="rId24"/>
    <p:sldId id="306" r:id="rId25"/>
    <p:sldId id="309" r:id="rId26"/>
    <p:sldId id="294" r:id="rId27"/>
    <p:sldId id="289" r:id="rId28"/>
    <p:sldId id="292" r:id="rId29"/>
    <p:sldId id="317" r:id="rId30"/>
    <p:sldId id="308" r:id="rId31"/>
    <p:sldId id="324" r:id="rId32"/>
    <p:sldId id="325" r:id="rId33"/>
    <p:sldId id="320" r:id="rId34"/>
    <p:sldId id="322" r:id="rId35"/>
    <p:sldId id="318" r:id="rId36"/>
    <p:sldId id="319" r:id="rId37"/>
    <p:sldId id="313" r:id="rId38"/>
    <p:sldId id="315" r:id="rId39"/>
    <p:sldId id="314" r:id="rId40"/>
    <p:sldId id="316" r:id="rId41"/>
    <p:sldId id="329" r:id="rId42"/>
    <p:sldId id="328" r:id="rId43"/>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BD"/>
    <a:srgbClr val="70E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6" autoAdjust="0"/>
  </p:normalViewPr>
  <p:slideViewPr>
    <p:cSldViewPr>
      <p:cViewPr varScale="1">
        <p:scale>
          <a:sx n="85" d="100"/>
          <a:sy n="85" d="100"/>
        </p:scale>
        <p:origin x="130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fr-FR"/>
          </a:p>
        </p:txBody>
      </p:sp>
      <p:sp>
        <p:nvSpPr>
          <p:cNvPr id="3" name="Espace réservé de la date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0A941CCC-5539-4CE7-BC90-DE2F2A4D3646}" type="datetimeFigureOut">
              <a:rPr lang="fr-FR" smtClean="0"/>
              <a:t>26/09/2023</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B63569DC-1D1B-48F1-892C-EB4CBEDB9E9F}" type="slidenum">
              <a:rPr lang="fr-FR" smtClean="0"/>
              <a:t>‹N°›</a:t>
            </a:fld>
            <a:endParaRPr lang="fr-FR"/>
          </a:p>
        </p:txBody>
      </p:sp>
    </p:spTree>
    <p:extLst>
      <p:ext uri="{BB962C8B-B14F-4D97-AF65-F5344CB8AC3E}">
        <p14:creationId xmlns:p14="http://schemas.microsoft.com/office/powerpoint/2010/main" val="3280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63569DC-1D1B-48F1-892C-EB4CBEDB9E9F}" type="slidenum">
              <a:rPr lang="fr-FR" smtClean="0"/>
              <a:t>2</a:t>
            </a:fld>
            <a:endParaRPr lang="fr-FR"/>
          </a:p>
        </p:txBody>
      </p:sp>
    </p:spTree>
    <p:extLst>
      <p:ext uri="{BB962C8B-B14F-4D97-AF65-F5344CB8AC3E}">
        <p14:creationId xmlns:p14="http://schemas.microsoft.com/office/powerpoint/2010/main" val="117297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768350"/>
            <a:ext cx="5116513" cy="38369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CDC957-18B5-462A-8E4F-4714E09626C1}" type="slidenum">
              <a:rPr lang="fr-FR" smtClean="0"/>
              <a:t>9</a:t>
            </a:fld>
            <a:endParaRPr lang="fr-FR"/>
          </a:p>
        </p:txBody>
      </p:sp>
    </p:spTree>
    <p:extLst>
      <p:ext uri="{BB962C8B-B14F-4D97-AF65-F5344CB8AC3E}">
        <p14:creationId xmlns:p14="http://schemas.microsoft.com/office/powerpoint/2010/main" val="116089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3569DC-1D1B-48F1-892C-EB4CBEDB9E9F}" type="slidenum">
              <a:rPr lang="fr-FR" smtClean="0"/>
              <a:t>27</a:t>
            </a:fld>
            <a:endParaRPr lang="fr-FR"/>
          </a:p>
        </p:txBody>
      </p:sp>
    </p:spTree>
    <p:extLst>
      <p:ext uri="{BB962C8B-B14F-4D97-AF65-F5344CB8AC3E}">
        <p14:creationId xmlns:p14="http://schemas.microsoft.com/office/powerpoint/2010/main" val="169634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604E746-D249-474E-9C48-82A694E45B08}" type="datetime1">
              <a:rPr lang="fr-FR" smtClean="0"/>
              <a:t>26/09/2023</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95DBA9-F62F-41FF-92B3-B3CD98790C30}" type="datetime1">
              <a:rPr lang="fr-FR" smtClean="0"/>
              <a:t>26/09/2023</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97C3BD8-DF3A-4D17-A61D-BBC3E97E58D7}" type="datetime1">
              <a:rPr lang="fr-FR" smtClean="0"/>
              <a:t>26/09/2023</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C5718C2-28D9-4310-9AB1-167EE42B0D15}" type="datetime1">
              <a:rPr lang="fr-FR" smtClean="0"/>
              <a:t>26/09/2023</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C36DD31-00A1-4B2E-B4AD-DF5815F0BC3C}" type="datetime1">
              <a:rPr lang="fr-FR" smtClean="0"/>
              <a:t>26/09/2023</a:t>
            </a:fld>
            <a:endParaRPr lang="fr-FR"/>
          </a:p>
        </p:txBody>
      </p:sp>
      <p:sp>
        <p:nvSpPr>
          <p:cNvPr id="5" name="Footer Placeholder 4"/>
          <p:cNvSpPr>
            <a:spLocks noGrp="1"/>
          </p:cNvSpPr>
          <p:nvPr>
            <p:ph type="ftr" sz="quarter" idx="11"/>
          </p:nvPr>
        </p:nvSpPr>
        <p:spPr/>
        <p:txBody>
          <a:bodyPr/>
          <a:lstStyle/>
          <a:p>
            <a:r>
              <a:rPr lang="fr-FR"/>
              <a:t>Claire Perdriel- conseillère pédagique langues vivantes</a:t>
            </a:r>
          </a:p>
        </p:txBody>
      </p:sp>
      <p:sp>
        <p:nvSpPr>
          <p:cNvPr id="6" name="Slide Number Placeholder 5"/>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A2CBCB98-7403-4551-92E4-BA0DD1704566}" type="datetime1">
              <a:rPr lang="fr-FR" smtClean="0"/>
              <a:t>26/09/2023</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6D8FDF-AF64-49D1-B056-1399B5BDC20D}" type="datetime1">
              <a:rPr lang="fr-FR" smtClean="0"/>
              <a:t>26/09/2023</a:t>
            </a:fld>
            <a:endParaRPr lang="fr-FR"/>
          </a:p>
        </p:txBody>
      </p:sp>
      <p:sp>
        <p:nvSpPr>
          <p:cNvPr id="8" name="Footer Placeholder 7"/>
          <p:cNvSpPr>
            <a:spLocks noGrp="1"/>
          </p:cNvSpPr>
          <p:nvPr>
            <p:ph type="ftr" sz="quarter" idx="11"/>
          </p:nvPr>
        </p:nvSpPr>
        <p:spPr/>
        <p:txBody>
          <a:bodyPr/>
          <a:lstStyle/>
          <a:p>
            <a:r>
              <a:rPr lang="fr-FR"/>
              <a:t>Claire Perdriel- conseillère pédagique langues vivantes</a:t>
            </a:r>
          </a:p>
        </p:txBody>
      </p:sp>
      <p:sp>
        <p:nvSpPr>
          <p:cNvPr id="9" name="Slide Number Placeholder 8"/>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1B23025-63CC-4E01-8C2B-1CA640A418FE}" type="datetime1">
              <a:rPr lang="fr-FR" smtClean="0"/>
              <a:t>26/09/2023</a:t>
            </a:fld>
            <a:endParaRPr lang="fr-FR"/>
          </a:p>
        </p:txBody>
      </p:sp>
      <p:sp>
        <p:nvSpPr>
          <p:cNvPr id="4" name="Footer Placeholder 3"/>
          <p:cNvSpPr>
            <a:spLocks noGrp="1"/>
          </p:cNvSpPr>
          <p:nvPr>
            <p:ph type="ftr" sz="quarter" idx="11"/>
          </p:nvPr>
        </p:nvSpPr>
        <p:spPr/>
        <p:txBody>
          <a:bodyPr/>
          <a:lstStyle/>
          <a:p>
            <a:r>
              <a:rPr lang="fr-FR"/>
              <a:t>Claire Perdriel- conseillère pédagique langues vivantes</a:t>
            </a:r>
          </a:p>
        </p:txBody>
      </p:sp>
      <p:sp>
        <p:nvSpPr>
          <p:cNvPr id="5" name="Slide Number Placeholder 4"/>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C2F9847-9FA4-447A-8E71-5057E0630D87}" type="datetime1">
              <a:rPr lang="fr-FR" smtClean="0"/>
              <a:t>26/09/2023</a:t>
            </a:fld>
            <a:endParaRPr lang="fr-FR"/>
          </a:p>
        </p:txBody>
      </p:sp>
      <p:sp>
        <p:nvSpPr>
          <p:cNvPr id="3" name="Footer Placeholder 2"/>
          <p:cNvSpPr>
            <a:spLocks noGrp="1"/>
          </p:cNvSpPr>
          <p:nvPr>
            <p:ph type="ftr" sz="quarter" idx="11"/>
          </p:nvPr>
        </p:nvSpPr>
        <p:spPr/>
        <p:txBody>
          <a:bodyPr/>
          <a:lstStyle/>
          <a:p>
            <a:r>
              <a:rPr lang="fr-FR"/>
              <a:t>Claire Perdriel- conseillère pédagique langues vivantes</a:t>
            </a:r>
          </a:p>
        </p:txBody>
      </p:sp>
      <p:sp>
        <p:nvSpPr>
          <p:cNvPr id="4" name="Slide Number Placeholder 3"/>
          <p:cNvSpPr>
            <a:spLocks noGrp="1"/>
          </p:cNvSpPr>
          <p:nvPr>
            <p:ph type="sldNum" sz="quarter" idx="12"/>
          </p:nvPr>
        </p:nvSpPr>
        <p:spPr/>
        <p:txBody>
          <a:bodyPr/>
          <a:lstStyle/>
          <a:p>
            <a:fld id="{669BBD92-0FB7-4C9E-AB7D-1913A7C2E6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3A85405-E990-408D-9D38-86E082C190D9}" type="datetime1">
              <a:rPr lang="fr-FR" smtClean="0"/>
              <a:t>26/09/2023</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FDB4E5B-7544-454C-9206-68761E848D4E}" type="datetime1">
              <a:rPr lang="fr-FR" smtClean="0"/>
              <a:t>26/09/2023</a:t>
            </a:fld>
            <a:endParaRPr lang="fr-FR"/>
          </a:p>
        </p:txBody>
      </p:sp>
      <p:sp>
        <p:nvSpPr>
          <p:cNvPr id="6" name="Footer Placeholder 5"/>
          <p:cNvSpPr>
            <a:spLocks noGrp="1"/>
          </p:cNvSpPr>
          <p:nvPr>
            <p:ph type="ftr" sz="quarter" idx="11"/>
          </p:nvPr>
        </p:nvSpPr>
        <p:spPr/>
        <p:txBody>
          <a:bodyPr/>
          <a:lstStyle/>
          <a:p>
            <a:r>
              <a:rPr lang="fr-FR"/>
              <a:t>Claire Perdriel- conseillère pédagique langues vivantes</a:t>
            </a:r>
          </a:p>
        </p:txBody>
      </p:sp>
      <p:sp>
        <p:nvSpPr>
          <p:cNvPr id="7" name="Slide Number Placeholder 6"/>
          <p:cNvSpPr>
            <a:spLocks noGrp="1"/>
          </p:cNvSpPr>
          <p:nvPr>
            <p:ph type="sldNum" sz="quarter" idx="12"/>
          </p:nvPr>
        </p:nvSpPr>
        <p:spPr/>
        <p:txBody>
          <a:bodyPr/>
          <a:lstStyle/>
          <a:p>
            <a:fld id="{669BBD92-0FB7-4C9E-AB7D-1913A7C2E62B}" type="slidenum">
              <a:rPr lang="fr-FR" smtClean="0"/>
              <a:pPr/>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A2AC047-FC3C-4863-90D6-4050B0C02367}" type="datetime1">
              <a:rPr lang="fr-FR" smtClean="0"/>
              <a:t>26/09/2023</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r-FR"/>
              <a:t>Claire Perdriel- conseillère pédagique langues vivantes</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69BBD92-0FB7-4C9E-AB7D-1913A7C2E62B}" type="slidenum">
              <a:rPr lang="fr-FR" smtClean="0"/>
              <a:pPr/>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hyperlink" Target="http://demonsaumonde.free.fr/frere.jacques/index.html" TargetMode="External"/><Relationship Id="rId2" Type="http://schemas.openxmlformats.org/officeDocument/2006/relationships/hyperlink" Target="https://www.mamalisa.com/?t=hubfh"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britishcouncil.fr/blog/chanson-en-anglais-enfants" TargetMode="External"/><Relationship Id="rId4" Type="http://schemas.openxmlformats.org/officeDocument/2006/relationships/image" Target="../media/image23.png"/><Relationship Id="rId9" Type="http://schemas.openxmlformats.org/officeDocument/2006/relationships/hyperlink" Target="https://fr.padlet.com/cpetrault/frerejacques_diversite_linguistiq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ww2.ac-poitiers.fr/dsden86-pedagogie/spip.php?article1919"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2.ac-poitiers.fr/dsden86-pedagogie/spip.php?article191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aJCLxhE7u8" TargetMode="External"/><Relationship Id="rId2" Type="http://schemas.openxmlformats.org/officeDocument/2006/relationships/hyperlink" Target="https://www.youtube.com/watch?v=Y3u6Gw2_X6c" TargetMode="External"/><Relationship Id="rId1" Type="http://schemas.openxmlformats.org/officeDocument/2006/relationships/slideLayout" Target="../slideLayouts/slideLayout2.xml"/><Relationship Id="rId6" Type="http://schemas.openxmlformats.org/officeDocument/2006/relationships/hyperlink" Target="https://www.youtube.com/watch?v=gaJCLxhE7u8*" TargetMode="External"/><Relationship Id="rId5" Type="http://schemas.openxmlformats.org/officeDocument/2006/relationships/image" Target="../media/image32.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tiff"/><Relationship Id="rId7" Type="http://schemas.openxmlformats.org/officeDocument/2006/relationships/hyperlink" Target="https://www.google.fr/url?sa=i&amp;url=https://freesvg.org/dog-cartoon-style&amp;psig=AOvVaw3A2ijx2fHPVDSesm8TSjvV&amp;ust=1584020424984000&amp;source=images&amp;cd=vfe&amp;ved=0CAIQjRxqFwoTCKDC0ZDGkugCFQAAAAAdAAAAABAE" TargetMode="External"/><Relationship Id="rId2" Type="http://schemas.openxmlformats.org/officeDocument/2006/relationships/hyperlink" Target="https://padlet.com/cpetrault/123_Soleil" TargetMode="Externa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hyperlink" Target="http://www.ac-grenoble.fr/lve26/IMG/pdf_Fiche_jeu_What_s_the_time_Mr_Wolf_.pdf" TargetMode="External"/><Relationship Id="rId10" Type="http://schemas.openxmlformats.org/officeDocument/2006/relationships/image" Target="../media/image32.png"/><Relationship Id="rId4" Type="http://schemas.openxmlformats.org/officeDocument/2006/relationships/hyperlink" Target="https://www.youtube.com/results?search_query=http://www.videojug.com/tag/playground-games" TargetMode="Externa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audio" Target="../media/media7.mp3"/><Relationship Id="rId3" Type="http://schemas.microsoft.com/office/2007/relationships/media" Target="../media/media5.mp3"/><Relationship Id="rId7" Type="http://schemas.microsoft.com/office/2007/relationships/media" Target="../media/media7.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40.png"/><Relationship Id="rId5" Type="http://schemas.microsoft.com/office/2007/relationships/media" Target="../media/media6.mp3"/><Relationship Id="rId10" Type="http://schemas.openxmlformats.org/officeDocument/2006/relationships/image" Target="../media/image39.png"/><Relationship Id="rId4" Type="http://schemas.openxmlformats.org/officeDocument/2006/relationships/audio" Target="../media/media5.mp3"/><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hyperlink" Target="https://www.google.fr/url?sa=i&amp;url=https://www.pngitem.com/middle/oxJTJh_clip-art-baked-potato-clipart-potato-hd-png/&amp;psig=AOvVaw1dYKSSmgorUGPJOm0F2qra&amp;ust=1583850631487000&amp;source=images&amp;cd=vfe&amp;ved=0CAIQjRxqFwoTCKCmsMTNjegCFQAAAAAdAAAAABAQ" TargetMode="External"/><Relationship Id="rId12" Type="http://schemas.openxmlformats.org/officeDocument/2006/relationships/image" Target="../media/image45.png"/><Relationship Id="rId2" Type="http://schemas.openxmlformats.org/officeDocument/2006/relationships/hyperlink" Target="http://www.ac-grenoble.fr/lve26/IMG/pdf_Fiche_jeu_hot_potato.pdf" TargetMode="External"/><Relationship Id="rId1" Type="http://schemas.openxmlformats.org/officeDocument/2006/relationships/slideLayout" Target="../slideLayouts/slideLayout2.xml"/><Relationship Id="rId6" Type="http://schemas.openxmlformats.org/officeDocument/2006/relationships/hyperlink" Target="https://www.google.fr/url?sa=i&amp;url=https://fr.wikipedia.org/wiki/Fichier:Emojione_1F40A.svg&amp;psig=AOvVaw01LweuQsu8wIiXihNOqEFb&amp;ust=1583850427585000&amp;source=images&amp;cd=vfe&amp;ved=0CAIQjRxqFwoTCMjiiePMjegCFQAAAAAdAAAAABAF" TargetMode="External"/><Relationship Id="rId11" Type="http://schemas.openxmlformats.org/officeDocument/2006/relationships/image" Target="../media/image44.jpeg"/><Relationship Id="rId5" Type="http://schemas.openxmlformats.org/officeDocument/2006/relationships/hyperlink" Target="https://www.youtube.com/watch?v=cxJlNY42Zqk" TargetMode="External"/><Relationship Id="rId10" Type="http://schemas.openxmlformats.org/officeDocument/2006/relationships/image" Target="../media/image32.png"/><Relationship Id="rId4" Type="http://schemas.openxmlformats.org/officeDocument/2006/relationships/hyperlink" Target="https://www.youtube.com/results?search_query=http://www.videojug.com/tag/playground-games" TargetMode="Externa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tiff"/><Relationship Id="rId7" Type="http://schemas.openxmlformats.org/officeDocument/2006/relationships/image" Target="../media/image49.jpeg"/><Relationship Id="rId2" Type="http://schemas.openxmlformats.org/officeDocument/2006/relationships/hyperlink" Target="http://www.ac-grenoble.fr/lve26/IMG/pdf_Fiche_jeu_twins.pdf"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tiff"/><Relationship Id="rId4" Type="http://schemas.openxmlformats.org/officeDocument/2006/relationships/hyperlink" Target="http://www.ac-grenoble.fr/lve26/IMG/pdf_Fiche_jeu_shark_attack.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youtu.be/qwB4owcLAAg" TargetMode="Externa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tiff"/><Relationship Id="rId7" Type="http://schemas.openxmlformats.org/officeDocument/2006/relationships/image" Target="../media/image32.png"/><Relationship Id="rId2" Type="http://schemas.openxmlformats.org/officeDocument/2006/relationships/hyperlink" Target="http://www.ac-grenoble.fr/lve26/IMG/pdf_Fiche_jeu_good_morning_goodbye.pdf"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s://www.google.fr/url?sa=i&amp;url=https://www.needpix.com/photo/100350/canard-duck-bird-animal-funny-cute&amp;psig=AOvVaw06KVxnVXWrBm4E9GW6bXDL&amp;ust=1583937924782000&amp;source=images&amp;cd=vfe&amp;ved=0CAIQjRxqFwoTCIiUj92SkOgCFQAAAAAdAAAAABAF" TargetMode="External"/><Relationship Id="rId4" Type="http://schemas.openxmlformats.org/officeDocument/2006/relationships/hyperlink" Target="https://www.youtube.com/results?search_query=http://www.videojug.com/tag/playground-gam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fr/url?sa=i&amp;url=https://wall.alphacoders.com/big.php?i%3D448009%26lang%3DSwedish&amp;psig=AOvVaw0p2q2pRTOhh8i7waeFynCy&amp;ust=1583938411837000&amp;source=images&amp;cd=vfe&amp;ved=0CAIQjRxqFwoTCPDRs8WUkOgCFQAAAAAdAAAAABAQ" TargetMode="Externa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tiff"/><Relationship Id="rId7" Type="http://schemas.openxmlformats.org/officeDocument/2006/relationships/image" Target="../media/image60.jpeg"/><Relationship Id="rId2" Type="http://schemas.openxmlformats.org/officeDocument/2006/relationships/hyperlink" Target="http://www.lv13.ac-aix-marseille.fr/spip/spip.php?article212&amp;var_mode=calcul" TargetMode="External"/><Relationship Id="rId1" Type="http://schemas.openxmlformats.org/officeDocument/2006/relationships/slideLayout" Target="../slideLayouts/slideLayout2.xml"/><Relationship Id="rId6" Type="http://schemas.openxmlformats.org/officeDocument/2006/relationships/hyperlink" Target="http://www2.ac-lyon.fr/ressources/rhone/langues-vivantes/spip.php?article270" TargetMode="External"/><Relationship Id="rId11" Type="http://schemas.openxmlformats.org/officeDocument/2006/relationships/image" Target="../media/image64.png"/><Relationship Id="rId5" Type="http://schemas.openxmlformats.org/officeDocument/2006/relationships/hyperlink" Target="http://www.lv13.ac-aix-marseille.fr/spip/spip.php?article209&amp;var_mode=calcul$" TargetMode="External"/><Relationship Id="rId10" Type="http://schemas.openxmlformats.org/officeDocument/2006/relationships/image" Target="../media/image63.png"/><Relationship Id="rId4" Type="http://schemas.openxmlformats.org/officeDocument/2006/relationships/image" Target="../media/image59.tiff"/><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fr/url?sa=i&amp;url=https://pixabay.com/fr/vectors/cam%C3%A9ra-vid%C3%A9o-cin%C3%A9ma-cin%C3%A9matographie-3110130/&amp;psig=AOvVaw3f9rFLo_wEyhAUlCMABQcZ&amp;ust=1584007085022000&amp;source=images&amp;cd=vfe&amp;ved=0CAIQjRxqFwoTCMCE4a6UkugCFQAAAAAdAAAAABAK" TargetMode="External"/><Relationship Id="rId2" Type="http://schemas.openxmlformats.org/officeDocument/2006/relationships/hyperlink" Target="http://ww2.ac-poitiers.fr/dsden86-pedagogie/spip.php?article1919"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supersimple.com/song/clean-up/"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jpeg"/><Relationship Id="rId2" Type="http://schemas.openxmlformats.org/officeDocument/2006/relationships/hyperlink" Target="http://eole.irdp.ch/activites_eole/kikiriki.pdf" TargetMode="Externa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hyperlink" Target="http://eole.irdp.ch/activites_eole/buenos_dias.pdf" TargetMode="External"/><Relationship Id="rId9" Type="http://schemas.openxmlformats.org/officeDocument/2006/relationships/hyperlink" Target="https://edl.ecml.at/Portals/33/documents/EDL-animal-cards-all.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xml"/><Relationship Id="rId7" Type="http://schemas.openxmlformats.org/officeDocument/2006/relationships/hyperlink" Target="http://estelledocs.eklablog.com/from-head-to-toe-eric-carle-a117451676" TargetMode="Externa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2.png"/><Relationship Id="rId5" Type="http://schemas.openxmlformats.org/officeDocument/2006/relationships/image" Target="../media/image39.png"/><Relationship Id="rId4" Type="http://schemas.openxmlformats.org/officeDocument/2006/relationships/image" Target="../media/image71.jpeg"/><Relationship Id="rId9"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hyperlink" Target="https://www.youtube.com/watch?v=_FWr4uc6zMI" TargetMode="External"/><Relationship Id="rId4" Type="http://schemas.openxmlformats.org/officeDocument/2006/relationships/hyperlink" Target="https://www.youtube.com/watch?v=VfdnQFW1GQU"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8.emf"/></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hyperlink" Target="https://cache.media.eduscol.education.fr/file/Formation_continue_enseignants/46/9/plan_langues-vivantes_10_mesures_1314469.pdf" TargetMode="External"/><Relationship Id="rId13" Type="http://schemas.openxmlformats.org/officeDocument/2006/relationships/hyperlink" Target="https://www.education.gouv.fr/bo/19/Hebdo22/MENE1915455N.htm?cid_bo=142292" TargetMode="External"/><Relationship Id="rId3" Type="http://schemas.openxmlformats.org/officeDocument/2006/relationships/hyperlink" Target="https://www.education.gouv.fr/pid285/bulletin_officiel.html?cid_bo=142292" TargetMode="External"/><Relationship Id="rId7" Type="http://schemas.openxmlformats.org/officeDocument/2006/relationships/image" Target="../media/image7.png"/><Relationship Id="rId12" Type="http://schemas.openxmlformats.org/officeDocument/2006/relationships/image" Target="../media/image9.jpeg"/><Relationship Id="rId2" Type="http://schemas.openxmlformats.org/officeDocument/2006/relationships/hyperlink" Target="https://cache.media.eduscol.education.fr/file/Cycle_2/34/6/2019_reco_pedago_primaire_bdef_1173346.pdf"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eduscol.education.fr/document/50921/download" TargetMode="External"/><Relationship Id="rId5" Type="http://schemas.openxmlformats.org/officeDocument/2006/relationships/hyperlink" Target="https://eduscol.education.fr/cid143570/guide-pour-l-enseignement-des-langues-vivantes-etrangeres.html"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cache.media.education.gouv.fr/file/25/86/5/ensel550_annexe_1413865.pdf" TargetMode="External"/><Relationship Id="rId14" Type="http://schemas.openxmlformats.org/officeDocument/2006/relationships/hyperlink" Target="https://eduscol.education.fr/document/7883/download"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4.ac-nancy-metz.fr/ia54-nancy/maternelle-charmois-vandoeuvre/spip.php?article691" TargetMode="External"/><Relationship Id="rId13" Type="http://schemas.openxmlformats.org/officeDocument/2006/relationships/hyperlink" Target="http://www.ac-strasbourg.fr/pedagogie/casnav/enfants-allophones-nouvellement-arrives/ressources-premier-degre/supports-pour-valoriser-la-langue-dorigine/traductions-audio-et-ecrites-dalbums/" TargetMode="External"/><Relationship Id="rId3" Type="http://schemas.openxmlformats.org/officeDocument/2006/relationships/hyperlink" Target="http://www4.ac-nancy-metz.fr/ia54-nancy/maternelle-charmois-vandoeuvre/spip.php?rubrique89" TargetMode="External"/><Relationship Id="rId7" Type="http://schemas.openxmlformats.org/officeDocument/2006/relationships/image" Target="../media/image90.jpeg"/><Relationship Id="rId12" Type="http://schemas.openxmlformats.org/officeDocument/2006/relationships/image" Target="../media/image93.png"/><Relationship Id="rId2" Type="http://schemas.openxmlformats.org/officeDocument/2006/relationships/hyperlink" Target="https://www.conte-moi.net/" TargetMode="External"/><Relationship Id="rId1" Type="http://schemas.openxmlformats.org/officeDocument/2006/relationships/slideLayout" Target="../slideLayouts/slideLayout2.xml"/><Relationship Id="rId6" Type="http://schemas.openxmlformats.org/officeDocument/2006/relationships/hyperlink" Target="http://www4.ac-nancy-metz.fr/ia54-nancy/maternelle-charmois-vandoeuvre/spip.php?article689" TargetMode="External"/><Relationship Id="rId11" Type="http://schemas.openxmlformats.org/officeDocument/2006/relationships/image" Target="../media/image92.png"/><Relationship Id="rId5" Type="http://schemas.openxmlformats.org/officeDocument/2006/relationships/image" Target="../media/image89.png"/><Relationship Id="rId15" Type="http://schemas.openxmlformats.org/officeDocument/2006/relationships/image" Target="../media/image94.png"/><Relationship Id="rId10" Type="http://schemas.openxmlformats.org/officeDocument/2006/relationships/hyperlink" Target="http://www4.ac-nancy-metz.fr/ia54-nancy/maternelle-charmois-vandoeuvre/spip.php?article687" TargetMode="External"/><Relationship Id="rId4" Type="http://schemas.openxmlformats.org/officeDocument/2006/relationships/image" Target="../media/image88.jpeg"/><Relationship Id="rId9" Type="http://schemas.openxmlformats.org/officeDocument/2006/relationships/image" Target="../media/image91.jpeg"/><Relationship Id="rId14" Type="http://schemas.openxmlformats.org/officeDocument/2006/relationships/hyperlink" Target="http://www.ac-strasbourg.fr/pedagogie/casnav/enfants-allophones-nouvellement-arrives/ressources-premier-degre/supports-pour-valoriser-la-langue-dorigine/traductions-audio-et-ecrites-dalbum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6.png"/><Relationship Id="rId2" Type="http://schemas.openxmlformats.org/officeDocument/2006/relationships/hyperlink" Target="http://www.dane.ac-versailles.fr/s-inspirer-temoigner/bar-a-ressources/" TargetMode="External"/><Relationship Id="rId1" Type="http://schemas.openxmlformats.org/officeDocument/2006/relationships/slideLayout" Target="../slideLayouts/slideLayout2.xml"/><Relationship Id="rId6" Type="http://schemas.openxmlformats.org/officeDocument/2006/relationships/hyperlink" Target="https://www.viaeduc.fr/download/103442/media/8ce288fdd706a60b3772ae6ef808d422" TargetMode="External"/><Relationship Id="rId5" Type="http://schemas.openxmlformats.org/officeDocument/2006/relationships/hyperlink" Target="https://scolawebtv.crdp-versailles.fr/?id=16519" TargetMode="External"/><Relationship Id="rId4" Type="http://schemas.openxmlformats.org/officeDocument/2006/relationships/hyperlink" Target="https://scolawebtv.crdp-versailles.fr/?id=1850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www.ac-grenoble.fr/tice26/spip.php?article41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hyperlink" Target="https://www.youtube.com/watch?v=DXjhGrDsAZs" TargetMode="External"/><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hyperlink" Target="https://www.ac-strasbourg.fr/pedagogie/casnav/enfants-allophones-nouvellement-arrives/ressources-premier-degre/supports-pour-valoriser-la-langue-dorigine/traductions-audio-et-ecrites-dalbum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hyperlink" Target="http://storytelling2.canalblog.com/archives/2019/06/26/37458379.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eole.irdp.ch/activites_eole/le_papagei.pdf" TargetMode="External"/><Relationship Id="rId3" Type="http://schemas.openxmlformats.org/officeDocument/2006/relationships/hyperlink" Target="https://cache.media.eduscol.education.fr/file/Cycle_2/34/6/2019_reco_pedago_primaire_bdef_1173346.pdf" TargetMode="External"/><Relationship Id="rId7" Type="http://schemas.openxmlformats.org/officeDocument/2006/relationships/hyperlink" Target="https://www.dailymotion.com/video/x45u80y" TargetMode="External"/><Relationship Id="rId12" Type="http://schemas.openxmlformats.org/officeDocument/2006/relationships/hyperlink" Target="http://www.ac-versailles.fr/cid111413/eveil-a-la-diversite-linguistique-en-maternelle.html" TargetMode="Externa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hyperlink" Target="http://www.elodil.umontreal.ca/videos/presentation/video/eveil-aux-langues-et-developpement-de-loral-a/" TargetMode="External"/><Relationship Id="rId11" Type="http://schemas.openxmlformats.org/officeDocument/2006/relationships/hyperlink" Target="https://www.dulala.fr/boite-a-histoires-dulala/" TargetMode="External"/><Relationship Id="rId5" Type="http://schemas.openxmlformats.org/officeDocument/2006/relationships/hyperlink" Target="http://bilem.ac-besancon.fr/faire-classe/leveil-aux-langues/" TargetMode="External"/><Relationship Id="rId10" Type="http://schemas.openxmlformats.org/officeDocument/2006/relationships/hyperlink" Target="https://eduscol.education.fr/pid31440/favoriser-l%20ouverture-aux-autres-cultures-et-la-dimension-internationale.html?mode_player=1&amp;video=360013" TargetMode="External"/><Relationship Id="rId4" Type="http://schemas.openxmlformats.org/officeDocument/2006/relationships/hyperlink" Target="https://www.education.gouv.fr/au-bo-special-du-26-mars-2015-programme-d-enseignement-de-l-ecole-maternelle-3413" TargetMode="External"/><Relationship Id="rId9" Type="http://schemas.openxmlformats.org/officeDocument/2006/relationships/hyperlink" Target="http://www.cafepedagogique.net/lemensuel/lenseignant/languesvivantes/Pages/2012/133_projetmascottes.aspx"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gaJCLxhE7u8" TargetMode="External"/><Relationship Id="rId13" Type="http://schemas.openxmlformats.org/officeDocument/2006/relationships/hyperlink" Target="http://www.ac-grenoble.fr/lve26/IMG/pdf_Fiche_jeu_hot_potato.pdf" TargetMode="External"/><Relationship Id="rId3" Type="http://schemas.openxmlformats.org/officeDocument/2006/relationships/hyperlink" Target="https://www.mamalisa.com/?t=hubfh" TargetMode="External"/><Relationship Id="rId7" Type="http://schemas.openxmlformats.org/officeDocument/2006/relationships/hyperlink" Target="https://www.youtube.com/watch?v=Y3u6Gw2_X6c" TargetMode="External"/><Relationship Id="rId12" Type="http://schemas.openxmlformats.org/officeDocument/2006/relationships/hyperlink" Target="https://www.youtube.com/watch?v=cxJlNY42Zqk" TargetMode="Externa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hyperlink" Target="http://ww2.ac-poitiers.fr/dsden86-pedagogie/spip.php?article1919" TargetMode="External"/><Relationship Id="rId11" Type="http://schemas.openxmlformats.org/officeDocument/2006/relationships/hyperlink" Target="http://www.ac-grenoble.fr/lve26/IMG/pdf_Fiche_jeu_What_s_the_time_Mr_Wolf_.pdf" TargetMode="External"/><Relationship Id="rId5" Type="http://schemas.openxmlformats.org/officeDocument/2006/relationships/hyperlink" Target="https://supersimple.com/super-simple-songs/" TargetMode="External"/><Relationship Id="rId15" Type="http://schemas.openxmlformats.org/officeDocument/2006/relationships/hyperlink" Target="http://www.ac-grenoble.fr/lve26/IMG/pdf_Fiche_jeu_twins.pdf" TargetMode="External"/><Relationship Id="rId10" Type="http://schemas.openxmlformats.org/officeDocument/2006/relationships/hyperlink" Target="https://www.youtube.com/results?search_query=http://www.videojug.com/tag/playground-games" TargetMode="External"/><Relationship Id="rId4" Type="http://schemas.openxmlformats.org/officeDocument/2006/relationships/hyperlink" Target="https://www.britishcouncil.fr/blog/chanson-en-anglais-enfants" TargetMode="External"/><Relationship Id="rId9" Type="http://schemas.openxmlformats.org/officeDocument/2006/relationships/hyperlink" Target="https://padlet.com/cpetrault/123_Soleil" TargetMode="External"/><Relationship Id="rId14" Type="http://schemas.openxmlformats.org/officeDocument/2006/relationships/hyperlink" Target="http://www.ac-grenoble.fr/lve26/IMG/pdf_Fiche_jeu_shark_attack.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2.ac-poitiers.fr/dsden86-pedagogie/spip.php?article1919" TargetMode="External"/><Relationship Id="rId3" Type="http://schemas.openxmlformats.org/officeDocument/2006/relationships/hyperlink" Target="https://www.youtube.com/results?search_query=http://www.videojug.com/tag/playground-games" TargetMode="External"/><Relationship Id="rId7" Type="http://schemas.openxmlformats.org/officeDocument/2006/relationships/hyperlink" Target="http://www2.ac-lyon.fr/ressources/rhone/langues-vivantes/spip.php?article270" TargetMode="External"/><Relationship Id="rId12" Type="http://schemas.openxmlformats.org/officeDocument/2006/relationships/hyperlink" Target="http://pedagogie-62.ac-lille.fr/cycle-3/langues-vivantes/ressources/jeux-de-doigts-comptines-chansons-virelangues" TargetMode="Externa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hyperlink" Target="http://www.lv13.ac-aix-marseille.fr/spip/spip.php?article209&amp;var_mode=calcul$" TargetMode="External"/><Relationship Id="rId11" Type="http://schemas.openxmlformats.org/officeDocument/2006/relationships/hyperlink" Target="http://eole.irdp.ch/activites_eole/buenos_dias.pdf" TargetMode="External"/><Relationship Id="rId5" Type="http://schemas.openxmlformats.org/officeDocument/2006/relationships/hyperlink" Target="http://www.lv13.ac-aix-marseille.fr/spip/spip.php?article212&amp;var_mode=calcul" TargetMode="External"/><Relationship Id="rId10" Type="http://schemas.openxmlformats.org/officeDocument/2006/relationships/hyperlink" Target="http://eole.irdp.ch/activites_eole/kikiriki.pdf" TargetMode="External"/><Relationship Id="rId4" Type="http://schemas.openxmlformats.org/officeDocument/2006/relationships/hyperlink" Target="http://www.ac-grenoble.fr/lve26/IMG/pdf_Fiche_jeu_good_morning_goodbye.pdf" TargetMode="External"/><Relationship Id="rId9" Type="http://schemas.openxmlformats.org/officeDocument/2006/relationships/hyperlink" Target="https://supersimple.com/song/clea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ac-strasbourg.fr/pedagogie/casnav/enfants-allophones-nouvellement-arrives/ressources-premier-degre/supports-pour-valoriser-la-langue-dorigine/traductions-audio-et-ecrites-dalbums/" TargetMode="External"/><Relationship Id="rId13" Type="http://schemas.openxmlformats.org/officeDocument/2006/relationships/hyperlink" Target="https://www.etwinning.fr/decouvrir/les-projets-etwinning.html" TargetMode="External"/><Relationship Id="rId3" Type="http://schemas.openxmlformats.org/officeDocument/2006/relationships/hyperlink" Target="http://estelledocs.eklablog.com/from-head-to-toe-eric-carle-a117451676" TargetMode="External"/><Relationship Id="rId7" Type="http://schemas.openxmlformats.org/officeDocument/2006/relationships/hyperlink" Target="http://www4.ac-nancy-metz.fr/ia54-nancy/maternelle-charmois-vandoeuvre/spip.php?rubrique89" TargetMode="External"/><Relationship Id="rId12" Type="http://schemas.openxmlformats.org/officeDocument/2006/relationships/hyperlink" Target="https://fr.padlet.com/barbara_richard1/h9dynegbj8ns" TargetMode="Externa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hyperlink" Target="https://www.conte-moi.net/" TargetMode="External"/><Relationship Id="rId11" Type="http://schemas.openxmlformats.org/officeDocument/2006/relationships/hyperlink" Target="http://eole.irdp.ch/eole/activites.html" TargetMode="External"/><Relationship Id="rId5" Type="http://schemas.openxmlformats.org/officeDocument/2006/relationships/hyperlink" Target="https://www.youtube.com/watch?v=_FWr4uc6zMI" TargetMode="External"/><Relationship Id="rId10" Type="http://schemas.openxmlformats.org/officeDocument/2006/relationships/hyperlink" Target="http://elodil1.com/activites/prescolaire/prescolaire.html#T1" TargetMode="External"/><Relationship Id="rId4" Type="http://schemas.openxmlformats.org/officeDocument/2006/relationships/hyperlink" Target="https://www.youtube.com/watch?v=VfdnQFW1GQU" TargetMode="External"/><Relationship Id="rId9" Type="http://schemas.openxmlformats.org/officeDocument/2006/relationships/hyperlink" Target="http://ww2.ac-poitiers.fr/dsden17-pedagogie/IMG/pdf/Albums_anglais_-_Bibliographie_maternelle.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5.png"/><Relationship Id="rId5" Type="http://schemas.microsoft.com/office/2007/relationships/media" Target="../media/media3.mp3"/><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elodil.umontreal.ca/videos/presentation/video/eveil-aux-langues-et-developpement-de-loral-a/" TargetMode="External"/><Relationship Id="rId7" Type="http://schemas.openxmlformats.org/officeDocument/2006/relationships/image" Target="../media/image17.jpeg"/><Relationship Id="rId2" Type="http://schemas.openxmlformats.org/officeDocument/2006/relationships/hyperlink" Target="http://bilem.ac-besancon.fr/faire-classe/leveil-aux-langues/" TargetMode="External"/><Relationship Id="rId1" Type="http://schemas.openxmlformats.org/officeDocument/2006/relationships/slideLayout" Target="../slideLayouts/slideLayout2.xml"/><Relationship Id="rId6" Type="http://schemas.openxmlformats.org/officeDocument/2006/relationships/hyperlink" Target="http://eole.irdp.ch/activites_eole/le_papagei.pdf" TargetMode="External"/><Relationship Id="rId5" Type="http://schemas.openxmlformats.org/officeDocument/2006/relationships/image" Target="../media/image16.png"/><Relationship Id="rId4" Type="http://schemas.openxmlformats.org/officeDocument/2006/relationships/hyperlink" Target="https://www.dailymotion.com/video/x45u80y" TargetMode="External"/><Relationship Id="rId9" Type="http://schemas.openxmlformats.org/officeDocument/2006/relationships/hyperlink" Target="http://ww2.ac-poitiers.fr/dsden16-pedagogie/spip.php?article97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scol.education.fr/pid31440/favoriser-l%20ouverture-aux-autres-cultures-et-la-dimension-internationale.html?mode_player=1&amp;video=360013" TargetMode="External"/><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hyperlink" Target="https://www.dulala.fr/boite-a-histoires-dula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767" y="2500057"/>
            <a:ext cx="6422727" cy="1938992"/>
          </a:xfrm>
          <a:prstGeom prst="rect">
            <a:avLst/>
          </a:prstGeom>
        </p:spPr>
        <p:txBody>
          <a:bodyPr wrap="square">
            <a:spAutoFit/>
          </a:bodyPr>
          <a:lstStyle/>
          <a:p>
            <a:pPr lvl="0" algn="ctr">
              <a:spcBef>
                <a:spcPct val="0"/>
              </a:spcBef>
            </a:pPr>
            <a:r>
              <a:rPr lang="fr-FR" sz="4000" b="1" dirty="0">
                <a:latin typeface="Calibri" panose="020F0502020204030204" pitchFamily="34" charset="0"/>
                <a:ea typeface="+mj-ea"/>
                <a:cs typeface="+mj-cs"/>
              </a:rPr>
              <a:t>EVEIL </a:t>
            </a:r>
          </a:p>
          <a:p>
            <a:pPr lvl="0" algn="ctr">
              <a:spcBef>
                <a:spcPct val="0"/>
              </a:spcBef>
            </a:pPr>
            <a:r>
              <a:rPr lang="fr-FR" sz="4000" b="1" dirty="0">
                <a:latin typeface="Calibri" panose="020F0502020204030204" pitchFamily="34" charset="0"/>
                <a:ea typeface="+mj-ea"/>
                <a:cs typeface="+mj-cs"/>
              </a:rPr>
              <a:t>A </a:t>
            </a:r>
          </a:p>
          <a:p>
            <a:pPr lvl="0" algn="ctr">
              <a:spcBef>
                <a:spcPct val="0"/>
              </a:spcBef>
            </a:pPr>
            <a:r>
              <a:rPr lang="fr-FR" sz="4000" b="1" dirty="0">
                <a:latin typeface="Calibri" panose="020F0502020204030204" pitchFamily="34" charset="0"/>
                <a:ea typeface="+mj-ea"/>
                <a:cs typeface="+mj-cs"/>
              </a:rPr>
              <a:t>LA DIVERSITE LINGUISTIQUE</a:t>
            </a:r>
          </a:p>
        </p:txBody>
      </p:sp>
      <p:sp>
        <p:nvSpPr>
          <p:cNvPr id="8" name="ZoneTexte 7"/>
          <p:cNvSpPr txBox="1"/>
          <p:nvPr/>
        </p:nvSpPr>
        <p:spPr>
          <a:xfrm>
            <a:off x="5940153" y="6372036"/>
            <a:ext cx="2592288" cy="369332"/>
          </a:xfrm>
          <a:prstGeom prst="rect">
            <a:avLst/>
          </a:prstGeom>
          <a:noFill/>
        </p:spPr>
        <p:txBody>
          <a:bodyPr wrap="square" rtlCol="0">
            <a:spAutoFit/>
          </a:bodyPr>
          <a:lstStyle/>
          <a:p>
            <a:r>
              <a:rPr lang="fr-FR" dirty="0"/>
              <a:t>GT Langues vivantes 78</a:t>
            </a:r>
          </a:p>
        </p:txBody>
      </p:sp>
      <p:sp>
        <p:nvSpPr>
          <p:cNvPr id="9" name="Pensées 8"/>
          <p:cNvSpPr/>
          <p:nvPr/>
        </p:nvSpPr>
        <p:spPr>
          <a:xfrm>
            <a:off x="2699792" y="250681"/>
            <a:ext cx="3980678" cy="1928848"/>
          </a:xfrm>
          <a:prstGeom prst="cloudCallout">
            <a:avLst>
              <a:gd name="adj1" fmla="val 66744"/>
              <a:gd name="adj2" fmla="val 232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Gloucester MT Extra Condensed" panose="02030808020601010101" pitchFamily="18" charset="0"/>
              </a:rPr>
              <a:t>Quelles langues parlez-vous ?</a:t>
            </a:r>
            <a:endParaRPr lang="fr-FR" sz="3200" dirty="0">
              <a:latin typeface="Gloucester MT Extra Condensed" panose="02030808020601010101" pitchFamily="18" charset="0"/>
            </a:endParaRPr>
          </a:p>
        </p:txBody>
      </p:sp>
      <p:sp>
        <p:nvSpPr>
          <p:cNvPr id="2" name="AutoShape 2" descr="Afficher l’image sour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Afficher l’image sour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5" name="Picture 5"/>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43582" y="1215105"/>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67" y="418983"/>
            <a:ext cx="2053569" cy="2094069"/>
          </a:xfrm>
          <a:prstGeom prst="rect">
            <a:avLst/>
          </a:prstGeom>
        </p:spPr>
      </p:pic>
      <p:sp>
        <p:nvSpPr>
          <p:cNvPr id="6" name="ZoneTexte 5"/>
          <p:cNvSpPr txBox="1"/>
          <p:nvPr/>
        </p:nvSpPr>
        <p:spPr>
          <a:xfrm>
            <a:off x="194054" y="6210201"/>
            <a:ext cx="5976663" cy="369332"/>
          </a:xfrm>
          <a:prstGeom prst="rect">
            <a:avLst/>
          </a:prstGeom>
          <a:noFill/>
        </p:spPr>
        <p:txBody>
          <a:bodyPr wrap="square" rtlCol="0">
            <a:spAutoFit/>
          </a:bodyPr>
          <a:lstStyle/>
          <a:p>
            <a:r>
              <a:rPr lang="fr-FR" dirty="0"/>
              <a:t> C. DELOMÉNIE, IEN</a:t>
            </a:r>
          </a:p>
        </p:txBody>
      </p:sp>
      <p:pic>
        <p:nvPicPr>
          <p:cNvPr id="7" name="Image 6">
            <a:extLst>
              <a:ext uri="{FF2B5EF4-FFF2-40B4-BE49-F238E27FC236}">
                <a16:creationId xmlns:a16="http://schemas.microsoft.com/office/drawing/2014/main" id="{A02FF5E6-B046-B682-EBBE-F83678EA2B2A}"/>
              </a:ext>
            </a:extLst>
          </p:cNvPr>
          <p:cNvPicPr/>
          <p:nvPr/>
        </p:nvPicPr>
        <p:blipFill>
          <a:blip r:embed="rId4" cstate="print">
            <a:extLst>
              <a:ext uri="{28A0092B-C50C-407E-A947-70E740481C1C}">
                <a14:useLocalDpi xmlns:a14="http://schemas.microsoft.com/office/drawing/2010/main"/>
              </a:ext>
            </a:extLst>
          </a:blip>
          <a:stretch>
            <a:fillRect/>
          </a:stretch>
        </p:blipFill>
        <p:spPr>
          <a:xfrm>
            <a:off x="5940153" y="4434652"/>
            <a:ext cx="2150723" cy="1852070"/>
          </a:xfrm>
          <a:prstGeom prst="rect">
            <a:avLst/>
          </a:prstGeom>
        </p:spPr>
      </p:pic>
    </p:spTree>
    <p:extLst>
      <p:ext uri="{BB962C8B-B14F-4D97-AF65-F5344CB8AC3E}">
        <p14:creationId xmlns:p14="http://schemas.microsoft.com/office/powerpoint/2010/main" val="155328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454470" y="620688"/>
            <a:ext cx="2547258" cy="1345726"/>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-Comptines</a:t>
            </a:r>
          </a:p>
          <a:p>
            <a:pPr algn="ctr"/>
            <a:r>
              <a:rPr lang="fr-FR" sz="2000" dirty="0"/>
              <a:t>-Chants</a:t>
            </a:r>
          </a:p>
        </p:txBody>
      </p:sp>
      <p:pic>
        <p:nvPicPr>
          <p:cNvPr id="5"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8184" y="2589271"/>
            <a:ext cx="1897953" cy="69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hlinkClick r:id="rId2"/>
          </p:cNvPr>
          <p:cNvSpPr/>
          <p:nvPr/>
        </p:nvSpPr>
        <p:spPr>
          <a:xfrm>
            <a:off x="6228183" y="3255625"/>
            <a:ext cx="1897953" cy="430887"/>
          </a:xfrm>
          <a:prstGeom prst="rect">
            <a:avLst/>
          </a:prstGeom>
        </p:spPr>
        <p:txBody>
          <a:bodyPr wrap="square">
            <a:spAutoFit/>
          </a:bodyPr>
          <a:lstStyle/>
          <a:p>
            <a:r>
              <a:rPr lang="fr-FR" sz="1100" dirty="0">
                <a:hlinkClick r:id="rId2"/>
              </a:rPr>
              <a:t>https://www.mamalisa.com/?t=hubfh</a:t>
            </a:r>
            <a:endParaRPr lang="fr-FR" sz="1100" dirty="0"/>
          </a:p>
        </p:txBody>
      </p:sp>
      <p:pic>
        <p:nvPicPr>
          <p:cNvPr id="8" name="Picture 2">
            <a:hlinkClick r:id="rId2"/>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0790" y="2582477"/>
            <a:ext cx="2397312" cy="312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7608" y="1891231"/>
            <a:ext cx="2342184" cy="136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hlinkClick r:id="rId5"/>
          </p:cNvPr>
          <p:cNvSpPr/>
          <p:nvPr/>
        </p:nvSpPr>
        <p:spPr>
          <a:xfrm>
            <a:off x="323532" y="3741025"/>
            <a:ext cx="3387258" cy="2585323"/>
          </a:xfrm>
          <a:prstGeom prst="rect">
            <a:avLst/>
          </a:prstGeom>
        </p:spPr>
        <p:txBody>
          <a:bodyPr wrap="square">
            <a:spAutoFit/>
          </a:bodyPr>
          <a:lstStyle/>
          <a:p>
            <a:pPr marL="285750" indent="-285750">
              <a:buFont typeface="Arial" panose="020B0604020202020204" pitchFamily="34" charset="0"/>
              <a:buChar char="•"/>
            </a:pPr>
            <a:r>
              <a:rPr lang="fr-FR" dirty="0"/>
              <a:t>Salutations et tâches routinières</a:t>
            </a:r>
          </a:p>
          <a:p>
            <a:pPr marL="285750" indent="-285750">
              <a:buFont typeface="Arial" panose="020B0604020202020204" pitchFamily="34" charset="0"/>
              <a:buChar char="•"/>
            </a:pPr>
            <a:r>
              <a:rPr lang="fr-FR" dirty="0"/>
              <a:t>Animaux</a:t>
            </a:r>
          </a:p>
          <a:p>
            <a:pPr marL="285750" indent="-285750">
              <a:buFont typeface="Arial" panose="020B0604020202020204" pitchFamily="34" charset="0"/>
              <a:buChar char="•"/>
            </a:pPr>
            <a:r>
              <a:rPr lang="fr-FR" dirty="0"/>
              <a:t>Couleurs</a:t>
            </a:r>
          </a:p>
          <a:p>
            <a:pPr marL="285750" indent="-285750">
              <a:buFont typeface="Arial" panose="020B0604020202020204" pitchFamily="34" charset="0"/>
              <a:buChar char="•"/>
            </a:pPr>
            <a:r>
              <a:rPr lang="fr-FR" dirty="0"/>
              <a:t>Apprendre les chiffres et à compter</a:t>
            </a:r>
          </a:p>
          <a:p>
            <a:pPr marL="285750" indent="-285750">
              <a:buFont typeface="Arial" panose="020B0604020202020204" pitchFamily="34" charset="0"/>
              <a:buChar char="•"/>
            </a:pPr>
            <a:r>
              <a:rPr lang="fr-FR" dirty="0"/>
              <a:t>Chansons interactives (bouger les pieds et les mains)</a:t>
            </a:r>
          </a:p>
        </p:txBody>
      </p:sp>
      <p:sp>
        <p:nvSpPr>
          <p:cNvPr id="11" name="Rectangle 10"/>
          <p:cNvSpPr/>
          <p:nvPr/>
        </p:nvSpPr>
        <p:spPr>
          <a:xfrm>
            <a:off x="320647" y="3226244"/>
            <a:ext cx="2379146" cy="430887"/>
          </a:xfrm>
          <a:prstGeom prst="rect">
            <a:avLst/>
          </a:prstGeom>
        </p:spPr>
        <p:txBody>
          <a:bodyPr wrap="square">
            <a:spAutoFit/>
          </a:bodyPr>
          <a:lstStyle/>
          <a:p>
            <a:pPr lvl="0"/>
            <a:r>
              <a:rPr lang="fr-FR" sz="1100" dirty="0">
                <a:solidFill>
                  <a:prstClr val="black"/>
                </a:solidFill>
                <a:hlinkClick r:id="rId5"/>
              </a:rPr>
              <a:t>https://www.britishcouncil.fr/blog/chanson-en-anglais-enfants</a:t>
            </a:r>
            <a:endParaRPr lang="fr-FR" sz="1100" dirty="0">
              <a:solidFill>
                <a:prstClr val="black"/>
              </a:solidFill>
            </a:endParaRPr>
          </a:p>
        </p:txBody>
      </p:sp>
      <p:sp>
        <p:nvSpPr>
          <p:cNvPr id="13" name="ZoneTexte 12"/>
          <p:cNvSpPr txBox="1"/>
          <p:nvPr/>
        </p:nvSpPr>
        <p:spPr>
          <a:xfrm>
            <a:off x="6413938" y="6315782"/>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320646" y="482832"/>
            <a:ext cx="4611394" cy="941796"/>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apprendre une comptine en langue étrangère</a:t>
            </a:r>
          </a:p>
        </p:txBody>
      </p:sp>
      <p:sp>
        <p:nvSpPr>
          <p:cNvPr id="2" name="Rectangle 1"/>
          <p:cNvSpPr/>
          <p:nvPr/>
        </p:nvSpPr>
        <p:spPr>
          <a:xfrm>
            <a:off x="6782838" y="4677211"/>
            <a:ext cx="1619672" cy="600164"/>
          </a:xfrm>
          <a:prstGeom prst="rect">
            <a:avLst/>
          </a:prstGeom>
        </p:spPr>
        <p:txBody>
          <a:bodyPr wrap="square">
            <a:spAutoFit/>
          </a:bodyPr>
          <a:lstStyle/>
          <a:p>
            <a:r>
              <a:rPr lang="fr-FR" sz="1100" dirty="0">
                <a:hlinkClick r:id="rId7"/>
              </a:rPr>
              <a:t>http://demonsaumonde.free.fr/frere.jacques/index.html</a:t>
            </a:r>
            <a:endParaRPr lang="fr-FR" sz="1100" dirty="0"/>
          </a:p>
        </p:txBody>
      </p:sp>
      <p:pic>
        <p:nvPicPr>
          <p:cNvPr id="5121" name="Picture 1" descr="C:\Users\cchaillot\Desktop\Image1.pn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82838" y="4051611"/>
            <a:ext cx="1520011" cy="686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782838" y="5294050"/>
            <a:ext cx="1520011" cy="577081"/>
          </a:xfrm>
          <a:prstGeom prst="rect">
            <a:avLst/>
          </a:prstGeom>
        </p:spPr>
        <p:txBody>
          <a:bodyPr wrap="square">
            <a:spAutoFit/>
          </a:bodyPr>
          <a:lstStyle/>
          <a:p>
            <a:r>
              <a:rPr lang="fr-FR" sz="1050" dirty="0">
                <a:hlinkClick r:id="rId9"/>
              </a:rPr>
              <a:t>https</a:t>
            </a:r>
            <a:r>
              <a:rPr lang="fr-FR" sz="1000" dirty="0">
                <a:hlinkClick r:id="rId9"/>
              </a:rPr>
              <a:t>://</a:t>
            </a:r>
            <a:r>
              <a:rPr lang="fr-FR" sz="1050" dirty="0">
                <a:hlinkClick r:id="rId9"/>
              </a:rPr>
              <a:t>fr.padlet.com/cpetrault/frerejacques_diversite_linguistique</a:t>
            </a:r>
            <a:endParaRPr lang="fr-FR" sz="1050" dirty="0"/>
          </a:p>
        </p:txBody>
      </p:sp>
    </p:spTree>
    <p:extLst>
      <p:ext uri="{BB962C8B-B14F-4D97-AF65-F5344CB8AC3E}">
        <p14:creationId xmlns:p14="http://schemas.microsoft.com/office/powerpoint/2010/main" val="138718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953871"/>
            <a:ext cx="4572000" cy="1546577"/>
          </a:xfrm>
          <a:prstGeom prst="rect">
            <a:avLst/>
          </a:prstGeom>
        </p:spPr>
        <p:txBody>
          <a:bodyPr>
            <a:spAutoFit/>
          </a:bodyPr>
          <a:lstStyle/>
          <a:p>
            <a:r>
              <a:rPr lang="fr-FR" sz="1050" dirty="0"/>
              <a:t>Texte : Collectif </a:t>
            </a:r>
          </a:p>
          <a:p>
            <a:r>
              <a:rPr lang="fr-FR" sz="1050" dirty="0"/>
              <a:t>Illustrations : Collectif </a:t>
            </a:r>
          </a:p>
          <a:p>
            <a:r>
              <a:rPr lang="fr-FR" sz="1050" dirty="0"/>
              <a:t>Didier jeunesse, 2008 </a:t>
            </a:r>
          </a:p>
          <a:p>
            <a:r>
              <a:rPr lang="fr-FR" sz="1050" dirty="0"/>
              <a:t>Un tour du monde en 23 berceuses, du Mali en allant vers le Japon. Les paroles des berceuses sont présentées dans les alphabets d'origine, transcrites en caractères latins, traduites en français et accompagnées d'illustrations riches en couleurs. Des commentaires expliquent l'origine et l'histoire des chansons. Le disque propose les interprétations par des chanteurs aux voix authentiques et une grande diversité d'instruments traditionnels. </a:t>
            </a:r>
          </a:p>
        </p:txBody>
      </p:sp>
      <p:sp>
        <p:nvSpPr>
          <p:cNvPr id="6" name="Rectangle 5"/>
          <p:cNvSpPr/>
          <p:nvPr/>
        </p:nvSpPr>
        <p:spPr>
          <a:xfrm>
            <a:off x="323528" y="4238260"/>
            <a:ext cx="1152128" cy="646331"/>
          </a:xfrm>
          <a:prstGeom prst="rect">
            <a:avLst/>
          </a:prstGeom>
        </p:spPr>
        <p:txBody>
          <a:bodyPr wrap="square">
            <a:spAutoFit/>
          </a:bodyPr>
          <a:lstStyle/>
          <a:p>
            <a:r>
              <a:rPr lang="fr-FR" sz="1200" b="1" dirty="0">
                <a:solidFill>
                  <a:prstClr val="black"/>
                </a:solidFill>
              </a:rPr>
              <a:t>Les plus belles berceuses du monde </a:t>
            </a:r>
            <a:endParaRPr lang="fr-FR" sz="2400" b="1" dirty="0"/>
          </a:p>
        </p:txBody>
      </p:sp>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3074" y="4168398"/>
            <a:ext cx="1188645" cy="127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33074" y="2512148"/>
            <a:ext cx="3459006" cy="1546577"/>
          </a:xfrm>
          <a:prstGeom prst="rect">
            <a:avLst/>
          </a:prstGeom>
        </p:spPr>
        <p:txBody>
          <a:bodyPr wrap="square">
            <a:spAutoFit/>
          </a:bodyPr>
          <a:lstStyle/>
          <a:p>
            <a:r>
              <a:rPr lang="fr-FR" sz="1050" dirty="0"/>
              <a:t>Textes : Collectif </a:t>
            </a:r>
          </a:p>
          <a:p>
            <a:r>
              <a:rPr lang="fr-FR" sz="1050" dirty="0"/>
              <a:t>Illustrations : Elsa </a:t>
            </a:r>
            <a:r>
              <a:rPr lang="fr-FR" sz="1050" dirty="0" err="1"/>
              <a:t>Fouquier</a:t>
            </a:r>
            <a:endParaRPr lang="fr-FR" sz="1050" dirty="0"/>
          </a:p>
          <a:p>
            <a:r>
              <a:rPr lang="fr-FR" sz="1050" dirty="0"/>
              <a:t>Gallimard jeunesse, 2012 </a:t>
            </a:r>
          </a:p>
          <a:p>
            <a:r>
              <a:rPr lang="fr-FR" sz="1050" dirty="0"/>
              <a:t>Des voix d'enfants, des voix d'adultes, des mots d'ailleurs et des instruments multicolores... pour un tour du monde en musique plein de joie, de tendresse et de fraîcheur! </a:t>
            </a:r>
          </a:p>
          <a:p>
            <a:r>
              <a:rPr lang="fr-FR" sz="1050" dirty="0"/>
              <a:t>Un livre-CD de seize chansons traditionnelles du monde entier : d'Argentine, de Russie, d'Algérie, du Congo, du Vietnam... Avec les textes des chansons et leur traduction.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026" y="1986576"/>
            <a:ext cx="1249059" cy="12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3074" y="2009197"/>
            <a:ext cx="1656184" cy="461665"/>
          </a:xfrm>
          <a:prstGeom prst="rect">
            <a:avLst/>
          </a:prstGeom>
        </p:spPr>
        <p:txBody>
          <a:bodyPr wrap="square">
            <a:spAutoFit/>
          </a:bodyPr>
          <a:lstStyle/>
          <a:p>
            <a:r>
              <a:rPr lang="fr-FR" sz="1200" b="1" dirty="0">
                <a:solidFill>
                  <a:prstClr val="black"/>
                </a:solidFill>
              </a:rPr>
              <a:t>Mes plus belles chansons du monde </a:t>
            </a:r>
            <a:endParaRPr lang="fr-FR" sz="2400" b="1" dirty="0"/>
          </a:p>
        </p:txBody>
      </p:sp>
      <p:sp>
        <p:nvSpPr>
          <p:cNvPr id="9" name="Rectangle 8"/>
          <p:cNvSpPr/>
          <p:nvPr/>
        </p:nvSpPr>
        <p:spPr>
          <a:xfrm>
            <a:off x="5490830" y="4365104"/>
            <a:ext cx="3307153" cy="1477328"/>
          </a:xfrm>
          <a:prstGeom prst="rect">
            <a:avLst/>
          </a:prstGeom>
        </p:spPr>
        <p:txBody>
          <a:bodyPr wrap="square">
            <a:spAutoFit/>
          </a:bodyPr>
          <a:lstStyle/>
          <a:p>
            <a:r>
              <a:rPr lang="fr-FR" sz="1000" dirty="0"/>
              <a:t>Textes : Chantal </a:t>
            </a:r>
            <a:r>
              <a:rPr lang="fr-FR" sz="1000" dirty="0" err="1"/>
              <a:t>Grosléziat</a:t>
            </a:r>
            <a:r>
              <a:rPr lang="fr-FR" sz="1000" dirty="0"/>
              <a:t> </a:t>
            </a:r>
          </a:p>
          <a:p>
            <a:r>
              <a:rPr lang="fr-FR" sz="1000" dirty="0"/>
              <a:t>Illustrations : Aurélia </a:t>
            </a:r>
            <a:r>
              <a:rPr lang="fr-FR" sz="1000" dirty="0" err="1"/>
              <a:t>Fronty</a:t>
            </a:r>
            <a:r>
              <a:rPr lang="fr-FR" sz="1000" dirty="0"/>
              <a:t> </a:t>
            </a:r>
          </a:p>
          <a:p>
            <a:r>
              <a:rPr lang="fr-FR" sz="1000" dirty="0"/>
              <a:t>Didier jeunesse, 2011 </a:t>
            </a:r>
          </a:p>
          <a:p>
            <a:r>
              <a:rPr lang="fr-FR" sz="1000" dirty="0"/>
              <a:t>Cet ensemble regroupe 28 comptines, berceuses, chants et jeux de doigts d'Inde, du Pakistan et du Sri Lanka. Les paroles des chansons sont reproduites dans leur alphabet d'origine, transcrites en caractères latins et traduites en français. Des commentaires expliquent l’origine, le contexte culturel et l’instrumentation de chaque chanson. </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9166" y="3412453"/>
            <a:ext cx="1285442" cy="129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16749" y="3827892"/>
            <a:ext cx="1399637" cy="461665"/>
          </a:xfrm>
          <a:prstGeom prst="rect">
            <a:avLst/>
          </a:prstGeom>
        </p:spPr>
        <p:txBody>
          <a:bodyPr wrap="square">
            <a:spAutoFit/>
          </a:bodyPr>
          <a:lstStyle/>
          <a:p>
            <a:r>
              <a:rPr lang="fr-FR" sz="1200" b="1" dirty="0">
                <a:solidFill>
                  <a:prstClr val="black"/>
                </a:solidFill>
              </a:rPr>
              <a:t>Comptines de roses et de safran </a:t>
            </a:r>
            <a:endParaRPr lang="fr-FR" sz="3600" b="1" dirty="0"/>
          </a:p>
        </p:txBody>
      </p:sp>
      <p:sp>
        <p:nvSpPr>
          <p:cNvPr id="11" name="Rectangle 10"/>
          <p:cNvSpPr/>
          <p:nvPr/>
        </p:nvSpPr>
        <p:spPr>
          <a:xfrm>
            <a:off x="539188" y="476672"/>
            <a:ext cx="4572000" cy="916854"/>
          </a:xfrm>
          <a:prstGeom prst="rect">
            <a:avLst/>
          </a:prstGeom>
        </p:spPr>
        <p:txBody>
          <a:bodyPr>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apprendre une comptine en langue étrangère</a:t>
            </a:r>
          </a:p>
        </p:txBody>
      </p:sp>
      <p:sp>
        <p:nvSpPr>
          <p:cNvPr id="15" name="ZoneTexte 14"/>
          <p:cNvSpPr txBox="1"/>
          <p:nvPr/>
        </p:nvSpPr>
        <p:spPr>
          <a:xfrm>
            <a:off x="6413938" y="6315782"/>
            <a:ext cx="2592288" cy="369332"/>
          </a:xfrm>
          <a:prstGeom prst="rect">
            <a:avLst/>
          </a:prstGeom>
          <a:noFill/>
        </p:spPr>
        <p:txBody>
          <a:bodyPr wrap="square" rtlCol="0">
            <a:spAutoFit/>
          </a:bodyPr>
          <a:lstStyle/>
          <a:p>
            <a:r>
              <a:rPr lang="fr-FR" dirty="0"/>
              <a:t>GT Langues vivantes 78</a:t>
            </a:r>
          </a:p>
        </p:txBody>
      </p:sp>
      <p:sp>
        <p:nvSpPr>
          <p:cNvPr id="12" name="ZoneTexte 11"/>
          <p:cNvSpPr txBox="1"/>
          <p:nvPr/>
        </p:nvSpPr>
        <p:spPr>
          <a:xfrm>
            <a:off x="7219166" y="1024194"/>
            <a:ext cx="1528299" cy="369332"/>
          </a:xfrm>
          <a:prstGeom prst="rect">
            <a:avLst/>
          </a:prstGeom>
          <a:noFill/>
        </p:spPr>
        <p:txBody>
          <a:bodyPr wrap="square" rtlCol="0">
            <a:spAutoFit/>
          </a:bodyPr>
          <a:lstStyle/>
          <a:p>
            <a:r>
              <a:rPr lang="fr-FR" dirty="0"/>
              <a:t>Bibliographie</a:t>
            </a:r>
          </a:p>
        </p:txBody>
      </p:sp>
      <p:pic>
        <p:nvPicPr>
          <p:cNvPr id="16"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13635" y="1097421"/>
            <a:ext cx="930771" cy="9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42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 document"/>
          <p:cNvSpPr>
            <a:spLocks noChangeAspect="1" noChangeArrowheads="1"/>
          </p:cNvSpPr>
          <p:nvPr/>
        </p:nvSpPr>
        <p:spPr bwMode="auto">
          <a:xfrm>
            <a:off x="47625" y="0"/>
            <a:ext cx="1143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un docu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56" y="46788388"/>
            <a:ext cx="1143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n docu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56" y="47397988"/>
            <a:ext cx="1143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527830"/>
            <a:ext cx="3833856"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rPr>
              <a:t>Apprendre un chant en anglais en PS/MS</a:t>
            </a:r>
          </a:p>
        </p:txBody>
      </p:sp>
      <p:sp>
        <p:nvSpPr>
          <p:cNvPr id="11" name="ZoneTexte 10"/>
          <p:cNvSpPr txBox="1"/>
          <p:nvPr/>
        </p:nvSpPr>
        <p:spPr>
          <a:xfrm>
            <a:off x="549473" y="4109788"/>
            <a:ext cx="1254582" cy="369332"/>
          </a:xfrm>
          <a:prstGeom prst="rect">
            <a:avLst/>
          </a:prstGeom>
          <a:noFill/>
        </p:spPr>
        <p:txBody>
          <a:bodyPr wrap="square" rtlCol="0">
            <a:spAutoFit/>
          </a:bodyPr>
          <a:lstStyle/>
          <a:p>
            <a:r>
              <a:rPr lang="fr-FR" b="1" dirty="0"/>
              <a:t>Phase 1 </a:t>
            </a:r>
          </a:p>
        </p:txBody>
      </p:sp>
      <p:sp>
        <p:nvSpPr>
          <p:cNvPr id="15" name="ZoneTexte 14"/>
          <p:cNvSpPr txBox="1"/>
          <p:nvPr/>
        </p:nvSpPr>
        <p:spPr>
          <a:xfrm>
            <a:off x="2683967" y="4089980"/>
            <a:ext cx="1226747" cy="369332"/>
          </a:xfrm>
          <a:prstGeom prst="rect">
            <a:avLst/>
          </a:prstGeom>
          <a:noFill/>
        </p:spPr>
        <p:txBody>
          <a:bodyPr wrap="square" rtlCol="0">
            <a:spAutoFit/>
          </a:bodyPr>
          <a:lstStyle/>
          <a:p>
            <a:r>
              <a:rPr lang="fr-FR" b="1" dirty="0"/>
              <a:t>Phase 2</a:t>
            </a:r>
          </a:p>
        </p:txBody>
      </p:sp>
      <p:sp>
        <p:nvSpPr>
          <p:cNvPr id="16" name="ZoneTexte 15"/>
          <p:cNvSpPr txBox="1"/>
          <p:nvPr/>
        </p:nvSpPr>
        <p:spPr>
          <a:xfrm>
            <a:off x="4933445" y="4069243"/>
            <a:ext cx="1253240" cy="369332"/>
          </a:xfrm>
          <a:prstGeom prst="rect">
            <a:avLst/>
          </a:prstGeom>
          <a:noFill/>
        </p:spPr>
        <p:txBody>
          <a:bodyPr wrap="square" rtlCol="0">
            <a:spAutoFit/>
          </a:bodyPr>
          <a:lstStyle/>
          <a:p>
            <a:r>
              <a:rPr lang="fr-FR" b="1" dirty="0"/>
              <a:t>Phase 3</a:t>
            </a:r>
          </a:p>
        </p:txBody>
      </p:sp>
      <p:sp>
        <p:nvSpPr>
          <p:cNvPr id="17" name="ZoneTexte 16"/>
          <p:cNvSpPr txBox="1"/>
          <p:nvPr/>
        </p:nvSpPr>
        <p:spPr>
          <a:xfrm>
            <a:off x="7201199" y="4069243"/>
            <a:ext cx="1093877" cy="369332"/>
          </a:xfrm>
          <a:prstGeom prst="rect">
            <a:avLst/>
          </a:prstGeom>
          <a:noFill/>
        </p:spPr>
        <p:txBody>
          <a:bodyPr wrap="square" rtlCol="0">
            <a:spAutoFit/>
          </a:bodyPr>
          <a:lstStyle/>
          <a:p>
            <a:r>
              <a:rPr lang="fr-FR" b="1" dirty="0"/>
              <a:t>Phase 4</a:t>
            </a:r>
          </a:p>
        </p:txBody>
      </p:sp>
      <p:sp>
        <p:nvSpPr>
          <p:cNvPr id="2" name="Rectangle 1"/>
          <p:cNvSpPr/>
          <p:nvPr/>
        </p:nvSpPr>
        <p:spPr>
          <a:xfrm>
            <a:off x="302418" y="5576040"/>
            <a:ext cx="2171379" cy="861774"/>
          </a:xfrm>
          <a:prstGeom prst="rect">
            <a:avLst/>
          </a:prstGeom>
        </p:spPr>
        <p:txBody>
          <a:bodyPr wrap="square">
            <a:spAutoFit/>
          </a:bodyPr>
          <a:lstStyle/>
          <a:p>
            <a:pPr lvl="0"/>
            <a:r>
              <a:rPr lang="fr-FR" b="1" dirty="0">
                <a:solidFill>
                  <a:prstClr val="black"/>
                </a:solidFill>
              </a:rPr>
              <a:t>Ecoute</a:t>
            </a:r>
          </a:p>
          <a:p>
            <a:pPr lvl="0"/>
            <a:r>
              <a:rPr lang="fr-FR" sz="1600" dirty="0">
                <a:solidFill>
                  <a:prstClr val="black"/>
                </a:solidFill>
              </a:rPr>
              <a:t>À partir d’un support vidéo authentique</a:t>
            </a:r>
          </a:p>
        </p:txBody>
      </p:sp>
      <p:sp>
        <p:nvSpPr>
          <p:cNvPr id="3" name="Rectangle 2"/>
          <p:cNvSpPr/>
          <p:nvPr/>
        </p:nvSpPr>
        <p:spPr>
          <a:xfrm>
            <a:off x="2570037" y="5625246"/>
            <a:ext cx="2315307" cy="923330"/>
          </a:xfrm>
          <a:prstGeom prst="rect">
            <a:avLst/>
          </a:prstGeom>
        </p:spPr>
        <p:txBody>
          <a:bodyPr wrap="square">
            <a:spAutoFit/>
          </a:bodyPr>
          <a:lstStyle/>
          <a:p>
            <a:pPr lvl="0"/>
            <a:r>
              <a:rPr lang="fr-FR" b="1" dirty="0">
                <a:solidFill>
                  <a:prstClr val="black"/>
                </a:solidFill>
              </a:rPr>
              <a:t>Appropriation phonologique et mémorisation</a:t>
            </a:r>
          </a:p>
        </p:txBody>
      </p:sp>
      <p:sp>
        <p:nvSpPr>
          <p:cNvPr id="4" name="Rectangle 3"/>
          <p:cNvSpPr/>
          <p:nvPr/>
        </p:nvSpPr>
        <p:spPr>
          <a:xfrm>
            <a:off x="5014320" y="5637594"/>
            <a:ext cx="1226618" cy="369332"/>
          </a:xfrm>
          <a:prstGeom prst="rect">
            <a:avLst/>
          </a:prstGeom>
        </p:spPr>
        <p:txBody>
          <a:bodyPr wrap="none">
            <a:spAutoFit/>
          </a:bodyPr>
          <a:lstStyle/>
          <a:p>
            <a:pPr lvl="0"/>
            <a:r>
              <a:rPr lang="fr-FR" b="1" dirty="0">
                <a:solidFill>
                  <a:prstClr val="black"/>
                </a:solidFill>
              </a:rPr>
              <a:t>Répétition</a:t>
            </a:r>
          </a:p>
        </p:txBody>
      </p:sp>
      <p:sp>
        <p:nvSpPr>
          <p:cNvPr id="6" name="Rectangle 5"/>
          <p:cNvSpPr/>
          <p:nvPr/>
        </p:nvSpPr>
        <p:spPr>
          <a:xfrm>
            <a:off x="7101629" y="5625246"/>
            <a:ext cx="1772654" cy="646331"/>
          </a:xfrm>
          <a:prstGeom prst="rect">
            <a:avLst/>
          </a:prstGeom>
        </p:spPr>
        <p:txBody>
          <a:bodyPr wrap="square">
            <a:spAutoFit/>
          </a:bodyPr>
          <a:lstStyle/>
          <a:p>
            <a:pPr lvl="0"/>
            <a:r>
              <a:rPr lang="fr-FR" b="1" dirty="0">
                <a:solidFill>
                  <a:prstClr val="black"/>
                </a:solidFill>
              </a:rPr>
              <a:t>Appropriation collective</a:t>
            </a:r>
          </a:p>
        </p:txBody>
      </p:sp>
      <p:sp>
        <p:nvSpPr>
          <p:cNvPr id="18" name="Rectangle 17"/>
          <p:cNvSpPr/>
          <p:nvPr/>
        </p:nvSpPr>
        <p:spPr>
          <a:xfrm>
            <a:off x="302417" y="1813855"/>
            <a:ext cx="6799211" cy="1846659"/>
          </a:xfrm>
          <a:prstGeom prst="rect">
            <a:avLst/>
          </a:prstGeom>
        </p:spPr>
        <p:txBody>
          <a:bodyPr wrap="square">
            <a:spAutoFit/>
          </a:bodyPr>
          <a:lstStyle/>
          <a:p>
            <a:r>
              <a:rPr lang="fr-FR" u="sng" dirty="0"/>
              <a:t>Objectifs:</a:t>
            </a:r>
          </a:p>
          <a:p>
            <a:r>
              <a:rPr lang="fr-FR" dirty="0"/>
              <a:t>-Mémoriser un chant en anglais</a:t>
            </a:r>
          </a:p>
          <a:p>
            <a:r>
              <a:rPr lang="fr-FR" dirty="0"/>
              <a:t>-Associer un geste à un mot ou une formulation</a:t>
            </a:r>
          </a:p>
          <a:p>
            <a:r>
              <a:rPr lang="fr-FR" dirty="0"/>
              <a:t>-Prendre conscience des particularités phonologiques de la langue anglaise: voyelles longues et brèves, diphtongues, h expiré</a:t>
            </a:r>
          </a:p>
          <a:p>
            <a:endParaRPr lang="fr-FR" sz="1200" i="1" u="sng" dirty="0"/>
          </a:p>
          <a:p>
            <a:r>
              <a:rPr lang="fr-FR" sz="1200" i="1" u="sng" dirty="0"/>
              <a:t>Remarque</a:t>
            </a:r>
            <a:r>
              <a:rPr lang="fr-FR" sz="1200" i="1" dirty="0"/>
              <a:t> : en cas de difficulté pour accéder aux vidéos, utiliser un autre navigateur.</a:t>
            </a:r>
          </a:p>
        </p:txBody>
      </p:sp>
      <p:sp>
        <p:nvSpPr>
          <p:cNvPr id="20" name="Ellipse 19"/>
          <p:cNvSpPr/>
          <p:nvPr/>
        </p:nvSpPr>
        <p:spPr>
          <a:xfrm>
            <a:off x="4863272" y="855682"/>
            <a:ext cx="3431804" cy="1006290"/>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 Chants</a:t>
            </a:r>
          </a:p>
        </p:txBody>
      </p:sp>
      <p:sp>
        <p:nvSpPr>
          <p:cNvPr id="7" name="Rectangle 6"/>
          <p:cNvSpPr/>
          <p:nvPr/>
        </p:nvSpPr>
        <p:spPr>
          <a:xfrm>
            <a:off x="2045181" y="3719124"/>
            <a:ext cx="4141503" cy="261610"/>
          </a:xfrm>
          <a:prstGeom prst="rect">
            <a:avLst/>
          </a:prstGeom>
        </p:spPr>
        <p:txBody>
          <a:bodyPr wrap="square">
            <a:spAutoFit/>
          </a:bodyPr>
          <a:lstStyle/>
          <a:p>
            <a:r>
              <a:rPr lang="fr-FR" sz="1100" dirty="0">
                <a:hlinkClick r:id="rId3"/>
              </a:rPr>
              <a:t>http://ww2.ac-poitiers.fr/dsden86-pedagogie/spip.php?article1919</a:t>
            </a:r>
            <a:endParaRPr lang="fr-FR" sz="1100" dirty="0"/>
          </a:p>
        </p:txBody>
      </p:sp>
      <p:pic>
        <p:nvPicPr>
          <p:cNvPr id="14338"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7296" y="2718888"/>
            <a:ext cx="1035560" cy="81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660742" y="3534458"/>
            <a:ext cx="2223569" cy="369332"/>
          </a:xfrm>
          <a:prstGeom prst="rect">
            <a:avLst/>
          </a:prstGeom>
          <a:noFill/>
        </p:spPr>
        <p:txBody>
          <a:bodyPr wrap="square" rtlCol="0">
            <a:spAutoFit/>
          </a:bodyPr>
          <a:lstStyle/>
          <a:p>
            <a:r>
              <a:rPr lang="fr-FR" dirty="0">
                <a:latin typeface="Arial Black" panose="020B0A04020102020204" pitchFamily="34" charset="0"/>
              </a:rPr>
              <a:t>If </a:t>
            </a:r>
            <a:r>
              <a:rPr lang="fr-FR" dirty="0" err="1">
                <a:latin typeface="Arial Black" panose="020B0A04020102020204" pitchFamily="34" charset="0"/>
              </a:rPr>
              <a:t>you’re</a:t>
            </a:r>
            <a:r>
              <a:rPr lang="fr-FR" dirty="0">
                <a:latin typeface="Arial Black" panose="020B0A04020102020204" pitchFamily="34" charset="0"/>
              </a:rPr>
              <a:t> happy</a:t>
            </a:r>
          </a:p>
        </p:txBody>
      </p:sp>
      <p:sp>
        <p:nvSpPr>
          <p:cNvPr id="24" name="ZoneTexte 23"/>
          <p:cNvSpPr txBox="1"/>
          <p:nvPr/>
        </p:nvSpPr>
        <p:spPr>
          <a:xfrm>
            <a:off x="6439616" y="6409320"/>
            <a:ext cx="2592288" cy="369332"/>
          </a:xfrm>
          <a:prstGeom prst="rect">
            <a:avLst/>
          </a:prstGeom>
          <a:noFill/>
        </p:spPr>
        <p:txBody>
          <a:bodyPr wrap="square" rtlCol="0">
            <a:spAutoFit/>
          </a:bodyPr>
          <a:lstStyle/>
          <a:p>
            <a:r>
              <a:rPr lang="fr-FR" dirty="0"/>
              <a:t>GT Langues vivantes 78</a:t>
            </a:r>
          </a:p>
        </p:txBody>
      </p:sp>
      <p:pic>
        <p:nvPicPr>
          <p:cNvPr id="32"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03043"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101629"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885344"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a:hlinkClick r:id="rId3"/>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659276"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6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020" y="634418"/>
            <a:ext cx="4126995"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rPr>
              <a:t>Repérer des mots connus dans une chanson anglaise</a:t>
            </a:r>
          </a:p>
        </p:txBody>
      </p:sp>
      <p:sp>
        <p:nvSpPr>
          <p:cNvPr id="6" name="Rectangle 5"/>
          <p:cNvSpPr/>
          <p:nvPr/>
        </p:nvSpPr>
        <p:spPr>
          <a:xfrm>
            <a:off x="1004199" y="3755120"/>
            <a:ext cx="6444351" cy="369332"/>
          </a:xfrm>
          <a:prstGeom prst="rect">
            <a:avLst/>
          </a:prstGeom>
        </p:spPr>
        <p:txBody>
          <a:bodyPr wrap="square">
            <a:spAutoFit/>
          </a:bodyPr>
          <a:lstStyle/>
          <a:p>
            <a:r>
              <a:rPr lang="fr-FR" i="1" dirty="0">
                <a:solidFill>
                  <a:prstClr val="black"/>
                </a:solidFill>
              </a:rPr>
              <a:t>Découverte des documents  </a:t>
            </a:r>
            <a:r>
              <a:rPr lang="fr-FR" i="1" dirty="0" err="1">
                <a:solidFill>
                  <a:prstClr val="black"/>
                </a:solidFill>
              </a:rPr>
              <a:t>audios</a:t>
            </a:r>
            <a:r>
              <a:rPr lang="fr-FR" i="1" dirty="0">
                <a:solidFill>
                  <a:prstClr val="black"/>
                </a:solidFill>
              </a:rPr>
              <a:t>  pour la première fois...</a:t>
            </a:r>
            <a:endParaRPr lang="fr-FR" i="1" dirty="0"/>
          </a:p>
        </p:txBody>
      </p:sp>
      <p:sp>
        <p:nvSpPr>
          <p:cNvPr id="9" name="Rectangle 8"/>
          <p:cNvSpPr/>
          <p:nvPr/>
        </p:nvSpPr>
        <p:spPr>
          <a:xfrm>
            <a:off x="738456" y="4319213"/>
            <a:ext cx="2395207" cy="646331"/>
          </a:xfrm>
          <a:prstGeom prst="rect">
            <a:avLst/>
          </a:prstGeom>
        </p:spPr>
        <p:txBody>
          <a:bodyPr wrap="none">
            <a:spAutoFit/>
          </a:bodyPr>
          <a:lstStyle/>
          <a:p>
            <a:r>
              <a:rPr lang="fr-FR" b="1" dirty="0"/>
              <a:t>Ecoute active </a:t>
            </a:r>
          </a:p>
          <a:p>
            <a:r>
              <a:rPr lang="fr-FR" b="1" dirty="0"/>
              <a:t>avec support </a:t>
            </a:r>
            <a:r>
              <a:rPr lang="fr-FR" b="1" dirty="0" err="1"/>
              <a:t>didactisé</a:t>
            </a:r>
            <a:endParaRPr lang="fr-FR" b="1" dirty="0"/>
          </a:p>
        </p:txBody>
      </p:sp>
      <p:sp>
        <p:nvSpPr>
          <p:cNvPr id="10" name="Rectangle 9"/>
          <p:cNvSpPr/>
          <p:nvPr/>
        </p:nvSpPr>
        <p:spPr>
          <a:xfrm>
            <a:off x="5168542" y="4319212"/>
            <a:ext cx="2876108" cy="646331"/>
          </a:xfrm>
          <a:prstGeom prst="rect">
            <a:avLst/>
          </a:prstGeom>
        </p:spPr>
        <p:txBody>
          <a:bodyPr wrap="none">
            <a:spAutoFit/>
          </a:bodyPr>
          <a:lstStyle/>
          <a:p>
            <a:r>
              <a:rPr lang="fr-FR" b="1" dirty="0"/>
              <a:t>Ecoute active </a:t>
            </a:r>
          </a:p>
          <a:p>
            <a:r>
              <a:rPr lang="fr-FR" b="1" dirty="0"/>
              <a:t>avec support  non </a:t>
            </a:r>
            <a:r>
              <a:rPr lang="fr-FR" b="1" dirty="0" err="1"/>
              <a:t>didactisé</a:t>
            </a:r>
            <a:endParaRPr lang="fr-FR" b="1" dirty="0"/>
          </a:p>
        </p:txBody>
      </p:sp>
      <p:sp>
        <p:nvSpPr>
          <p:cNvPr id="2" name="Rectangle 1"/>
          <p:cNvSpPr/>
          <p:nvPr/>
        </p:nvSpPr>
        <p:spPr>
          <a:xfrm>
            <a:off x="750333" y="1722033"/>
            <a:ext cx="8149936" cy="1323439"/>
          </a:xfrm>
          <a:prstGeom prst="rect">
            <a:avLst/>
          </a:prstGeom>
        </p:spPr>
        <p:txBody>
          <a:bodyPr wrap="square">
            <a:spAutoFit/>
          </a:bodyPr>
          <a:lstStyle/>
          <a:p>
            <a:r>
              <a:rPr lang="fr-FR" sz="1600" u="sng" dirty="0"/>
              <a:t>Objectifs:</a:t>
            </a:r>
          </a:p>
          <a:p>
            <a:r>
              <a:rPr lang="fr-FR" sz="1600" dirty="0"/>
              <a:t>-Repérer à l’oral un mot «hello»</a:t>
            </a:r>
          </a:p>
          <a:p>
            <a:r>
              <a:rPr lang="fr-FR" sz="1600" dirty="0"/>
              <a:t>-Parler en continu</a:t>
            </a:r>
          </a:p>
          <a:p>
            <a:pPr marL="268288" lvl="0"/>
            <a:r>
              <a:rPr lang="fr-FR" sz="1600" dirty="0">
                <a:sym typeface="Wingdings 3"/>
              </a:rPr>
              <a:t>R</a:t>
            </a:r>
            <a:r>
              <a:rPr lang="fr-FR" sz="1600" dirty="0"/>
              <a:t>épéter «hello»: [h] expiré, accent sur la 2</a:t>
            </a:r>
            <a:r>
              <a:rPr lang="fr-FR" sz="1600" baseline="30000" dirty="0"/>
              <a:t>ème</a:t>
            </a:r>
            <a:r>
              <a:rPr lang="fr-FR" sz="1600" dirty="0"/>
              <a:t> syllabe «</a:t>
            </a:r>
            <a:r>
              <a:rPr lang="fr-FR" sz="1600" dirty="0" err="1"/>
              <a:t>he’llo</a:t>
            </a:r>
            <a:r>
              <a:rPr lang="fr-FR" sz="1600" dirty="0"/>
              <a:t>»</a:t>
            </a:r>
            <a:r>
              <a:rPr lang="fr-FR" sz="1600" dirty="0">
                <a:solidFill>
                  <a:prstClr val="black"/>
                </a:solidFill>
              </a:rPr>
              <a:t> </a:t>
            </a:r>
          </a:p>
          <a:p>
            <a:pPr lvl="0"/>
            <a:r>
              <a:rPr lang="fr-FR" sz="1600" dirty="0">
                <a:solidFill>
                  <a:prstClr val="black"/>
                </a:solidFill>
              </a:rPr>
              <a:t>- Repérer à l’oreille, un mot ou une expression déjà travaillé lors de séances précédentes. </a:t>
            </a:r>
          </a:p>
        </p:txBody>
      </p:sp>
      <p:sp>
        <p:nvSpPr>
          <p:cNvPr id="3" name="Rectangle 2"/>
          <p:cNvSpPr/>
          <p:nvPr/>
        </p:nvSpPr>
        <p:spPr>
          <a:xfrm>
            <a:off x="6730150" y="5391313"/>
            <a:ext cx="1945445" cy="646331"/>
          </a:xfrm>
          <a:prstGeom prst="rect">
            <a:avLst/>
          </a:prstGeom>
        </p:spPr>
        <p:txBody>
          <a:bodyPr wrap="square">
            <a:spAutoFit/>
          </a:bodyPr>
          <a:lstStyle/>
          <a:p>
            <a:r>
              <a:rPr lang="fr-FR" dirty="0"/>
              <a:t>«Hello»</a:t>
            </a:r>
          </a:p>
          <a:p>
            <a:r>
              <a:rPr lang="fr-FR" dirty="0"/>
              <a:t>de Martin </a:t>
            </a:r>
            <a:r>
              <a:rPr lang="fr-FR" dirty="0" err="1"/>
              <a:t>Solveig</a:t>
            </a:r>
            <a:endParaRPr lang="fr-FR" dirty="0"/>
          </a:p>
        </p:txBody>
      </p:sp>
      <p:sp>
        <p:nvSpPr>
          <p:cNvPr id="11" name="Rectangle 10"/>
          <p:cNvSpPr/>
          <p:nvPr/>
        </p:nvSpPr>
        <p:spPr>
          <a:xfrm>
            <a:off x="2256746" y="5501594"/>
            <a:ext cx="2105916" cy="646331"/>
          </a:xfrm>
          <a:prstGeom prst="rect">
            <a:avLst/>
          </a:prstGeom>
        </p:spPr>
        <p:txBody>
          <a:bodyPr wrap="square">
            <a:spAutoFit/>
          </a:bodyPr>
          <a:lstStyle/>
          <a:p>
            <a:r>
              <a:rPr lang="fr-FR" dirty="0"/>
              <a:t>«Hello, hello, </a:t>
            </a:r>
            <a:r>
              <a:rPr lang="fr-FR" dirty="0" err="1"/>
              <a:t>what’s</a:t>
            </a:r>
            <a:r>
              <a:rPr lang="fr-FR" dirty="0"/>
              <a:t> </a:t>
            </a:r>
            <a:r>
              <a:rPr lang="fr-FR" dirty="0" err="1"/>
              <a:t>your</a:t>
            </a:r>
            <a:r>
              <a:rPr lang="fr-FR" dirty="0"/>
              <a:t> </a:t>
            </a:r>
            <a:r>
              <a:rPr lang="fr-FR" dirty="0" err="1"/>
              <a:t>name</a:t>
            </a:r>
            <a:r>
              <a:rPr lang="fr-FR" dirty="0"/>
              <a:t>?»</a:t>
            </a:r>
          </a:p>
        </p:txBody>
      </p:sp>
      <p:sp>
        <p:nvSpPr>
          <p:cNvPr id="12" name="Ellipse 11"/>
          <p:cNvSpPr/>
          <p:nvPr/>
        </p:nvSpPr>
        <p:spPr>
          <a:xfrm>
            <a:off x="4870047" y="836712"/>
            <a:ext cx="3178855" cy="106211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-Chants</a:t>
            </a:r>
          </a:p>
        </p:txBody>
      </p:sp>
      <p:sp>
        <p:nvSpPr>
          <p:cNvPr id="13" name="Rectangle 12"/>
          <p:cNvSpPr/>
          <p:nvPr/>
        </p:nvSpPr>
        <p:spPr>
          <a:xfrm>
            <a:off x="738456" y="3070682"/>
            <a:ext cx="6888845" cy="369332"/>
          </a:xfrm>
          <a:prstGeom prst="rect">
            <a:avLst/>
          </a:prstGeom>
        </p:spPr>
        <p:txBody>
          <a:bodyPr wrap="square">
            <a:spAutoFit/>
          </a:bodyPr>
          <a:lstStyle/>
          <a:p>
            <a:r>
              <a:rPr lang="fr-FR" dirty="0">
                <a:hlinkClick r:id="rId2"/>
              </a:rPr>
              <a:t>http://ww2.ac-poitiers.fr/dsden86-pedagogie/spip.php?article1919</a:t>
            </a:r>
            <a:endParaRPr lang="fr-FR" dirty="0"/>
          </a:p>
        </p:txBody>
      </p:sp>
      <p:sp>
        <p:nvSpPr>
          <p:cNvPr id="15" name="ZoneTexte 14"/>
          <p:cNvSpPr txBox="1"/>
          <p:nvPr/>
        </p:nvSpPr>
        <p:spPr>
          <a:xfrm>
            <a:off x="6339335" y="6363078"/>
            <a:ext cx="2592288" cy="369332"/>
          </a:xfrm>
          <a:prstGeom prst="rect">
            <a:avLst/>
          </a:prstGeom>
          <a:noFill/>
        </p:spPr>
        <p:txBody>
          <a:bodyPr wrap="square" rtlCol="0">
            <a:spAutoFit/>
          </a:bodyPr>
          <a:lstStyle/>
          <a:p>
            <a:r>
              <a:rPr lang="fr-FR" dirty="0"/>
              <a:t>GT Langues vivantes 78</a:t>
            </a:r>
          </a:p>
        </p:txBody>
      </p:sp>
      <p:pic>
        <p:nvPicPr>
          <p:cNvPr id="18" name="Picture 3">
            <a:hlinkClick r:id="rId2"/>
          </p:cNvPr>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63860" y="5253661"/>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hlinkClick r:id="rId2"/>
          </p:cNvPr>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684962" y="520980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2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467674" y="836712"/>
            <a:ext cx="2520280" cy="1021910"/>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Finger</a:t>
            </a:r>
            <a:r>
              <a:rPr lang="fr-FR" sz="2000" b="1" dirty="0"/>
              <a:t> </a:t>
            </a:r>
            <a:r>
              <a:rPr lang="fr-FR" sz="2000" b="1" dirty="0" err="1"/>
              <a:t>plays</a:t>
            </a:r>
            <a:endParaRPr lang="fr-FR" sz="2000" b="1" dirty="0"/>
          </a:p>
        </p:txBody>
      </p:sp>
      <p:sp>
        <p:nvSpPr>
          <p:cNvPr id="5" name="Rectangle 4"/>
          <p:cNvSpPr/>
          <p:nvPr/>
        </p:nvSpPr>
        <p:spPr>
          <a:xfrm>
            <a:off x="391959" y="4191627"/>
            <a:ext cx="2245786" cy="2308324"/>
          </a:xfrm>
          <a:prstGeom prst="rect">
            <a:avLst/>
          </a:prstGeom>
        </p:spPr>
        <p:txBody>
          <a:bodyPr wrap="square">
            <a:spAutoFit/>
          </a:bodyPr>
          <a:lstStyle/>
          <a:p>
            <a:r>
              <a:rPr lang="fr-FR" sz="1600" b="1" dirty="0" err="1"/>
              <a:t>Two</a:t>
            </a:r>
            <a:r>
              <a:rPr lang="fr-FR" sz="1600" b="1" dirty="0"/>
              <a:t> </a:t>
            </a:r>
            <a:r>
              <a:rPr lang="fr-FR" sz="1600" b="1" dirty="0" err="1"/>
              <a:t>little</a:t>
            </a:r>
            <a:r>
              <a:rPr lang="fr-FR" sz="1600" b="1" dirty="0"/>
              <a:t> </a:t>
            </a:r>
            <a:r>
              <a:rPr lang="fr-FR" sz="1600" b="1" dirty="0" err="1"/>
              <a:t>dicky</a:t>
            </a:r>
            <a:r>
              <a:rPr lang="fr-FR" sz="1600" b="1" dirty="0"/>
              <a:t> </a:t>
            </a:r>
            <a:r>
              <a:rPr lang="fr-FR" sz="1600" b="1" dirty="0" err="1"/>
              <a:t>birds</a:t>
            </a:r>
            <a:endParaRPr lang="fr-FR" sz="1600" b="1" dirty="0"/>
          </a:p>
          <a:p>
            <a:r>
              <a:rPr lang="fr-FR" sz="1600" i="1" dirty="0" err="1"/>
              <a:t>Two</a:t>
            </a:r>
            <a:r>
              <a:rPr lang="fr-FR" sz="1600" i="1" dirty="0"/>
              <a:t> </a:t>
            </a:r>
            <a:r>
              <a:rPr lang="fr-FR" sz="1600" i="1" dirty="0" err="1"/>
              <a:t>little</a:t>
            </a:r>
            <a:r>
              <a:rPr lang="fr-FR" sz="1600" i="1" dirty="0"/>
              <a:t> </a:t>
            </a:r>
            <a:r>
              <a:rPr lang="fr-FR" sz="1600" i="1" dirty="0" err="1"/>
              <a:t>dicky</a:t>
            </a:r>
            <a:r>
              <a:rPr lang="fr-FR" sz="1600" i="1" dirty="0"/>
              <a:t> </a:t>
            </a:r>
            <a:r>
              <a:rPr lang="fr-FR" sz="1600" i="1" dirty="0" err="1"/>
              <a:t>birds</a:t>
            </a:r>
            <a:endParaRPr lang="fr-FR" sz="1600" i="1" dirty="0"/>
          </a:p>
          <a:p>
            <a:r>
              <a:rPr lang="fr-FR" sz="1600" i="1" dirty="0"/>
              <a:t>Sitting on a </a:t>
            </a:r>
            <a:r>
              <a:rPr lang="fr-FR" sz="1600" i="1" dirty="0" err="1"/>
              <a:t>wall</a:t>
            </a:r>
            <a:endParaRPr lang="fr-FR" sz="1600" i="1" dirty="0"/>
          </a:p>
          <a:p>
            <a:r>
              <a:rPr lang="fr-FR" sz="1600" i="1" dirty="0"/>
              <a:t>One </a:t>
            </a:r>
            <a:r>
              <a:rPr lang="fr-FR" sz="1600" i="1" dirty="0" err="1"/>
              <a:t>named</a:t>
            </a:r>
            <a:r>
              <a:rPr lang="fr-FR" sz="1600" i="1" dirty="0"/>
              <a:t> Peter</a:t>
            </a:r>
          </a:p>
          <a:p>
            <a:r>
              <a:rPr lang="fr-FR" sz="1600" i="1" dirty="0"/>
              <a:t>One </a:t>
            </a:r>
            <a:r>
              <a:rPr lang="fr-FR" sz="1600" i="1" dirty="0" err="1"/>
              <a:t>named</a:t>
            </a:r>
            <a:r>
              <a:rPr lang="fr-FR" sz="1600" i="1" dirty="0"/>
              <a:t> Paul</a:t>
            </a:r>
          </a:p>
          <a:p>
            <a:r>
              <a:rPr lang="fr-FR" sz="1600" i="1" dirty="0"/>
              <a:t>Fly </a:t>
            </a:r>
            <a:r>
              <a:rPr lang="fr-FR" sz="1600" i="1" dirty="0" err="1"/>
              <a:t>away</a:t>
            </a:r>
            <a:r>
              <a:rPr lang="fr-FR" sz="1600" i="1" dirty="0"/>
              <a:t> Peter</a:t>
            </a:r>
          </a:p>
          <a:p>
            <a:r>
              <a:rPr lang="fr-FR" sz="1600" i="1" dirty="0"/>
              <a:t>Fly </a:t>
            </a:r>
            <a:r>
              <a:rPr lang="fr-FR" sz="1600" i="1" dirty="0" err="1"/>
              <a:t>away</a:t>
            </a:r>
            <a:r>
              <a:rPr lang="fr-FR" sz="1600" i="1" dirty="0"/>
              <a:t> Paul</a:t>
            </a:r>
          </a:p>
          <a:p>
            <a:r>
              <a:rPr lang="fr-FR" sz="1600" i="1" dirty="0"/>
              <a:t>Come back Peter</a:t>
            </a:r>
          </a:p>
          <a:p>
            <a:r>
              <a:rPr lang="fr-FR" sz="1600" i="1" dirty="0"/>
              <a:t>Come back Paul</a:t>
            </a:r>
          </a:p>
        </p:txBody>
      </p:sp>
      <p:sp>
        <p:nvSpPr>
          <p:cNvPr id="8" name="Rectangle 7"/>
          <p:cNvSpPr/>
          <p:nvPr/>
        </p:nvSpPr>
        <p:spPr>
          <a:xfrm>
            <a:off x="5855260" y="2924944"/>
            <a:ext cx="2939142" cy="2862322"/>
          </a:xfrm>
          <a:prstGeom prst="rect">
            <a:avLst/>
          </a:prstGeom>
        </p:spPr>
        <p:txBody>
          <a:bodyPr wrap="square">
            <a:spAutoFit/>
          </a:bodyPr>
          <a:lstStyle/>
          <a:p>
            <a:r>
              <a:rPr lang="en-US" b="1" dirty="0"/>
              <a:t>Round and round the garden</a:t>
            </a:r>
          </a:p>
          <a:p>
            <a:r>
              <a:rPr lang="fr-FR" i="1" dirty="0"/>
              <a:t>Round and round the </a:t>
            </a:r>
            <a:r>
              <a:rPr lang="fr-FR" i="1" dirty="0" err="1"/>
              <a:t>garden</a:t>
            </a:r>
            <a:r>
              <a:rPr lang="fr-FR" i="1" dirty="0"/>
              <a:t> </a:t>
            </a:r>
          </a:p>
          <a:p>
            <a:r>
              <a:rPr lang="fr-FR" i="1" dirty="0">
                <a:solidFill>
                  <a:srgbClr val="0070C0"/>
                </a:solidFill>
              </a:rPr>
              <a:t>le doigt trace des cercles</a:t>
            </a:r>
          </a:p>
          <a:p>
            <a:r>
              <a:rPr lang="fr-FR" i="1" dirty="0" err="1"/>
              <a:t>Like</a:t>
            </a:r>
            <a:r>
              <a:rPr lang="fr-FR" i="1" dirty="0"/>
              <a:t> a Teddy </a:t>
            </a:r>
            <a:r>
              <a:rPr lang="fr-FR" i="1" dirty="0" err="1"/>
              <a:t>bear</a:t>
            </a:r>
            <a:r>
              <a:rPr lang="fr-FR" i="1" dirty="0"/>
              <a:t> </a:t>
            </a:r>
          </a:p>
          <a:p>
            <a:r>
              <a:rPr lang="fr-FR" i="1" dirty="0">
                <a:solidFill>
                  <a:srgbClr val="0070C0"/>
                </a:solidFill>
              </a:rPr>
              <a:t>dans la paume de la main</a:t>
            </a:r>
          </a:p>
          <a:p>
            <a:r>
              <a:rPr lang="fr-FR" i="1" dirty="0"/>
              <a:t>One </a:t>
            </a:r>
            <a:r>
              <a:rPr lang="fr-FR" i="1" dirty="0" err="1"/>
              <a:t>step</a:t>
            </a:r>
            <a:r>
              <a:rPr lang="fr-FR" i="1" dirty="0"/>
              <a:t>, </a:t>
            </a:r>
            <a:r>
              <a:rPr lang="fr-FR" i="1" dirty="0" err="1"/>
              <a:t>two</a:t>
            </a:r>
            <a:r>
              <a:rPr lang="fr-FR" i="1" dirty="0"/>
              <a:t> </a:t>
            </a:r>
            <a:r>
              <a:rPr lang="fr-FR" i="1" dirty="0" err="1"/>
              <a:t>steps</a:t>
            </a:r>
            <a:r>
              <a:rPr lang="fr-FR" i="1" dirty="0"/>
              <a:t> </a:t>
            </a:r>
          </a:p>
          <a:p>
            <a:r>
              <a:rPr lang="fr-FR" i="1" dirty="0">
                <a:solidFill>
                  <a:srgbClr val="0070C0"/>
                </a:solidFill>
              </a:rPr>
              <a:t>puis monte le long du bras</a:t>
            </a:r>
          </a:p>
          <a:p>
            <a:r>
              <a:rPr lang="fr-FR" i="1" dirty="0" err="1"/>
              <a:t>Tickle-ee</a:t>
            </a:r>
            <a:r>
              <a:rPr lang="fr-FR" i="1" dirty="0"/>
              <a:t> </a:t>
            </a:r>
            <a:r>
              <a:rPr lang="fr-FR" i="1" dirty="0" err="1"/>
              <a:t>under</a:t>
            </a:r>
            <a:r>
              <a:rPr lang="fr-FR" i="1" dirty="0"/>
              <a:t> </a:t>
            </a:r>
            <a:r>
              <a:rPr lang="fr-FR" i="1" dirty="0" err="1"/>
              <a:t>there</a:t>
            </a:r>
            <a:r>
              <a:rPr lang="fr-FR" i="1" dirty="0"/>
              <a:t> </a:t>
            </a:r>
          </a:p>
          <a:p>
            <a:r>
              <a:rPr lang="fr-FR" i="1" dirty="0">
                <a:solidFill>
                  <a:srgbClr val="0070C0"/>
                </a:solidFill>
              </a:rPr>
              <a:t>et chatouille</a:t>
            </a:r>
          </a:p>
        </p:txBody>
      </p:sp>
      <p:sp>
        <p:nvSpPr>
          <p:cNvPr id="9" name="Rectangle 8"/>
          <p:cNvSpPr/>
          <p:nvPr/>
        </p:nvSpPr>
        <p:spPr>
          <a:xfrm>
            <a:off x="391959" y="3545296"/>
            <a:ext cx="1643700" cy="646331"/>
          </a:xfrm>
          <a:prstGeom prst="rect">
            <a:avLst/>
          </a:prstGeom>
        </p:spPr>
        <p:txBody>
          <a:bodyPr wrap="square">
            <a:spAutoFit/>
          </a:bodyPr>
          <a:lstStyle/>
          <a:p>
            <a:r>
              <a:rPr lang="fr-FR" sz="1200" dirty="0">
                <a:hlinkClick r:id="rId2"/>
              </a:rPr>
              <a:t>https://www.youtube.com/watch?v=Y3u6Gw2_X6c</a:t>
            </a:r>
            <a:endParaRPr lang="fr-FR" sz="1200" dirty="0"/>
          </a:p>
        </p:txBody>
      </p:sp>
      <p:sp>
        <p:nvSpPr>
          <p:cNvPr id="12" name="Rectangle 11"/>
          <p:cNvSpPr/>
          <p:nvPr/>
        </p:nvSpPr>
        <p:spPr>
          <a:xfrm>
            <a:off x="2973801" y="3347039"/>
            <a:ext cx="2200871" cy="461665"/>
          </a:xfrm>
          <a:prstGeom prst="rect">
            <a:avLst/>
          </a:prstGeom>
        </p:spPr>
        <p:txBody>
          <a:bodyPr wrap="square">
            <a:spAutoFit/>
          </a:bodyPr>
          <a:lstStyle/>
          <a:p>
            <a:r>
              <a:rPr lang="fr-FR" sz="1200" dirty="0">
                <a:hlinkClick r:id="rId3"/>
              </a:rPr>
              <a:t>https://www.youtube.com/watch?v=gaJCLxhE7u8</a:t>
            </a:r>
            <a:endParaRPr lang="fr-FR" sz="1200" dirty="0"/>
          </a:p>
        </p:txBody>
      </p:sp>
      <p:sp>
        <p:nvSpPr>
          <p:cNvPr id="13" name="ZoneTexte 12"/>
          <p:cNvSpPr txBox="1"/>
          <p:nvPr/>
        </p:nvSpPr>
        <p:spPr>
          <a:xfrm>
            <a:off x="2806864" y="3822295"/>
            <a:ext cx="282092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b="1" dirty="0" err="1"/>
              <a:t>Two</a:t>
            </a:r>
            <a:r>
              <a:rPr lang="fr-FR" sz="1600" b="1" dirty="0"/>
              <a:t> </a:t>
            </a:r>
            <a:r>
              <a:rPr lang="fr-FR" sz="1600" b="1" dirty="0" err="1"/>
              <a:t>little</a:t>
            </a:r>
            <a:r>
              <a:rPr lang="fr-FR" sz="1600" b="1" dirty="0"/>
              <a:t> black </a:t>
            </a:r>
            <a:r>
              <a:rPr lang="fr-FR" sz="1600" b="1" dirty="0" err="1"/>
              <a:t>birds</a:t>
            </a:r>
            <a:endParaRPr lang="fr-FR" sz="1600" b="1" dirty="0"/>
          </a:p>
          <a:p>
            <a:pPr marL="285750" indent="-285750">
              <a:lnSpc>
                <a:spcPct val="150000"/>
              </a:lnSpc>
              <a:buFont typeface="Arial" panose="020B0604020202020204" pitchFamily="34" charset="0"/>
              <a:buChar char="•"/>
            </a:pPr>
            <a:r>
              <a:rPr lang="fr-FR" sz="1600" b="1" dirty="0"/>
              <a:t>The </a:t>
            </a:r>
            <a:r>
              <a:rPr lang="fr-FR" sz="1600" b="1" dirty="0" err="1"/>
              <a:t>Itsy</a:t>
            </a:r>
            <a:r>
              <a:rPr lang="fr-FR" sz="1600" b="1" dirty="0"/>
              <a:t> </a:t>
            </a:r>
            <a:r>
              <a:rPr lang="fr-FR" sz="1600" b="1" dirty="0" err="1"/>
              <a:t>Bitsy</a:t>
            </a:r>
            <a:r>
              <a:rPr lang="fr-FR" sz="1600" b="1" dirty="0"/>
              <a:t> Spider</a:t>
            </a:r>
          </a:p>
          <a:p>
            <a:pPr marL="285750" indent="-285750">
              <a:lnSpc>
                <a:spcPct val="150000"/>
              </a:lnSpc>
              <a:buFont typeface="Arial" panose="020B0604020202020204" pitchFamily="34" charset="0"/>
              <a:buChar char="•"/>
            </a:pPr>
            <a:r>
              <a:rPr lang="fr-FR" sz="1600" b="1" dirty="0"/>
              <a:t>Open </a:t>
            </a:r>
            <a:r>
              <a:rPr lang="fr-FR" sz="1600" b="1" dirty="0" err="1"/>
              <a:t>shut</a:t>
            </a:r>
            <a:r>
              <a:rPr lang="fr-FR" sz="1600" b="1" dirty="0"/>
              <a:t> </a:t>
            </a:r>
            <a:r>
              <a:rPr lang="fr-FR" sz="1600" b="1" dirty="0" err="1"/>
              <a:t>them</a:t>
            </a:r>
            <a:endParaRPr lang="fr-FR" sz="1600" b="1" dirty="0"/>
          </a:p>
          <a:p>
            <a:pPr marL="285750" indent="-285750">
              <a:lnSpc>
                <a:spcPct val="150000"/>
              </a:lnSpc>
              <a:buFont typeface="Arial" panose="020B0604020202020204" pitchFamily="34" charset="0"/>
              <a:buChar char="•"/>
            </a:pPr>
            <a:r>
              <a:rPr lang="fr-FR" sz="1600" b="1" dirty="0"/>
              <a:t>Jack and Jill</a:t>
            </a:r>
          </a:p>
          <a:p>
            <a:pPr marL="285750" indent="-285750">
              <a:lnSpc>
                <a:spcPct val="150000"/>
              </a:lnSpc>
              <a:buFont typeface="Arial" panose="020B0604020202020204" pitchFamily="34" charset="0"/>
              <a:buChar char="•"/>
            </a:pPr>
            <a:r>
              <a:rPr lang="fr-FR" sz="1600" b="1" dirty="0"/>
              <a:t>Five </a:t>
            </a:r>
            <a:r>
              <a:rPr lang="fr-FR" sz="1600" b="1" dirty="0" err="1"/>
              <a:t>Little</a:t>
            </a:r>
            <a:r>
              <a:rPr lang="fr-FR" sz="1600" b="1" dirty="0"/>
              <a:t> </a:t>
            </a:r>
            <a:r>
              <a:rPr lang="fr-FR" sz="1600" b="1" dirty="0" err="1"/>
              <a:t>Monkeys</a:t>
            </a:r>
            <a:endParaRPr lang="fr-FR" sz="1600" b="1" dirty="0"/>
          </a:p>
          <a:p>
            <a:pPr marL="285750" indent="-285750">
              <a:lnSpc>
                <a:spcPct val="150000"/>
              </a:lnSpc>
              <a:buFont typeface="Arial" panose="020B0604020202020204" pitchFamily="34" charset="0"/>
              <a:buChar char="•"/>
            </a:pPr>
            <a:r>
              <a:rPr lang="fr-FR" sz="1600" b="1" dirty="0"/>
              <a:t>Baby Shark</a:t>
            </a:r>
          </a:p>
          <a:p>
            <a:pPr marL="285750" indent="-285750">
              <a:lnSpc>
                <a:spcPct val="150000"/>
              </a:lnSpc>
              <a:buFont typeface="Arial" panose="020B0604020202020204" pitchFamily="34" charset="0"/>
              <a:buChar char="•"/>
            </a:pPr>
            <a:r>
              <a:rPr lang="fr-FR" sz="1600" b="1" dirty="0" err="1"/>
              <a:t>Did</a:t>
            </a:r>
            <a:r>
              <a:rPr lang="fr-FR" sz="1600" b="1" dirty="0"/>
              <a:t> </a:t>
            </a:r>
            <a:r>
              <a:rPr lang="fr-FR" sz="1600" b="1" dirty="0" err="1"/>
              <a:t>you</a:t>
            </a:r>
            <a:r>
              <a:rPr lang="fr-FR" sz="1600" b="1" dirty="0"/>
              <a:t> </a:t>
            </a:r>
            <a:r>
              <a:rPr lang="fr-FR" sz="1600" b="1" dirty="0" err="1"/>
              <a:t>ever</a:t>
            </a:r>
            <a:r>
              <a:rPr lang="fr-FR" sz="1600" b="1" dirty="0"/>
              <a:t> </a:t>
            </a:r>
            <a:r>
              <a:rPr lang="fr-FR" sz="1600" b="1" dirty="0" err="1"/>
              <a:t>see</a:t>
            </a:r>
            <a:r>
              <a:rPr lang="fr-FR" sz="1600" b="1" dirty="0"/>
              <a:t> a </a:t>
            </a:r>
            <a:r>
              <a:rPr lang="fr-FR" sz="1600" b="1" dirty="0" err="1"/>
              <a:t>Fishy</a:t>
            </a:r>
            <a:r>
              <a:rPr lang="fr-FR" sz="1600" b="1" dirty="0"/>
              <a:t>?</a:t>
            </a:r>
          </a:p>
        </p:txBody>
      </p:sp>
      <p:sp>
        <p:nvSpPr>
          <p:cNvPr id="11" name="ZoneTexte 10"/>
          <p:cNvSpPr txBox="1"/>
          <p:nvPr/>
        </p:nvSpPr>
        <p:spPr>
          <a:xfrm>
            <a:off x="6339335" y="6363078"/>
            <a:ext cx="2592288" cy="369332"/>
          </a:xfrm>
          <a:prstGeom prst="rect">
            <a:avLst/>
          </a:prstGeom>
          <a:noFill/>
        </p:spPr>
        <p:txBody>
          <a:bodyPr wrap="square" rtlCol="0">
            <a:spAutoFit/>
          </a:bodyPr>
          <a:lstStyle/>
          <a:p>
            <a:r>
              <a:rPr lang="fr-FR" dirty="0"/>
              <a:t>GT Langues vivantes 78</a:t>
            </a:r>
          </a:p>
        </p:txBody>
      </p:sp>
      <p:pic>
        <p:nvPicPr>
          <p:cNvPr id="7170" name="Picture 2"/>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436654">
            <a:off x="4406438" y="600009"/>
            <a:ext cx="956753" cy="93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8356" y="774607"/>
            <a:ext cx="2275944" cy="461665"/>
          </a:xfrm>
          <a:prstGeom prst="rect">
            <a:avLst/>
          </a:prstGeom>
        </p:spPr>
        <p:txBody>
          <a:bodyPr wrap="none">
            <a:spAutoFit/>
          </a:bodyPr>
          <a:lstStyle/>
          <a:p>
            <a:pPr marL="285750" indent="-285750" algn="ctr">
              <a:buFont typeface="Wingdings" panose="05000000000000000000" pitchFamily="2" charset="2"/>
              <a:buChar char="Ø"/>
            </a:pPr>
            <a:r>
              <a:rPr lang="fr-FR" sz="2400" b="1" dirty="0">
                <a:solidFill>
                  <a:schemeClr val="bg1"/>
                </a:solidFill>
                <a:latin typeface="Calibri" panose="020F0502020204030204" pitchFamily="34" charset="0"/>
              </a:rPr>
              <a:t>Jeux de doigts</a:t>
            </a:r>
          </a:p>
        </p:txBody>
      </p:sp>
      <p:pic>
        <p:nvPicPr>
          <p:cNvPr id="16" name="Picture 3">
            <a:hlinkClick r:id="rId2"/>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9826" y="2464127"/>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hlinkClick r:id="rId6"/>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52602" y="2464127"/>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19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3323909E-7171-7943-8C68-D938EFD6684C}"/>
              </a:ext>
            </a:extLst>
          </p:cNvPr>
          <p:cNvSpPr/>
          <p:nvPr/>
        </p:nvSpPr>
        <p:spPr>
          <a:xfrm>
            <a:off x="5964855" y="5733256"/>
            <a:ext cx="3001099" cy="307777"/>
          </a:xfrm>
          <a:prstGeom prst="rect">
            <a:avLst/>
          </a:prstGeom>
        </p:spPr>
        <p:txBody>
          <a:bodyPr wrap="square">
            <a:spAutoFit/>
          </a:bodyPr>
          <a:lstStyle/>
          <a:p>
            <a:r>
              <a:rPr lang="fr-FR" sz="1400" dirty="0">
                <a:hlinkClick r:id="rId2"/>
              </a:rPr>
              <a:t>https://</a:t>
            </a:r>
            <a:r>
              <a:rPr lang="fr-FR" sz="1200" dirty="0" err="1">
                <a:hlinkClick r:id="rId2"/>
              </a:rPr>
              <a:t>padlet.com</a:t>
            </a:r>
            <a:r>
              <a:rPr lang="fr-FR" sz="1200" dirty="0">
                <a:hlinkClick r:id="rId2"/>
              </a:rPr>
              <a:t>/</a:t>
            </a:r>
            <a:r>
              <a:rPr lang="fr-FR" sz="1200" dirty="0" err="1">
                <a:hlinkClick r:id="rId2"/>
              </a:rPr>
              <a:t>cpetrault</a:t>
            </a:r>
            <a:r>
              <a:rPr lang="fr-FR" sz="1200" dirty="0">
                <a:hlinkClick r:id="rId2"/>
              </a:rPr>
              <a:t>/123_Soleil</a:t>
            </a:r>
            <a:endParaRPr lang="fr-FR" sz="1400" dirty="0"/>
          </a:p>
        </p:txBody>
      </p:sp>
      <p:sp>
        <p:nvSpPr>
          <p:cNvPr id="5" name="ZoneTexte 4">
            <a:extLst>
              <a:ext uri="{FF2B5EF4-FFF2-40B4-BE49-F238E27FC236}">
                <a16:creationId xmlns:a16="http://schemas.microsoft.com/office/drawing/2014/main" id="{71844293-2AA6-6E4E-AC42-5A273F1F0D84}"/>
              </a:ext>
            </a:extLst>
          </p:cNvPr>
          <p:cNvSpPr txBox="1"/>
          <p:nvPr/>
        </p:nvSpPr>
        <p:spPr>
          <a:xfrm>
            <a:off x="6355294" y="3346571"/>
            <a:ext cx="2404447" cy="584775"/>
          </a:xfrm>
          <a:prstGeom prst="rect">
            <a:avLst/>
          </a:prstGeom>
          <a:noFill/>
        </p:spPr>
        <p:txBody>
          <a:bodyPr wrap="square" rtlCol="0">
            <a:spAutoFit/>
          </a:bodyPr>
          <a:lstStyle/>
          <a:p>
            <a:r>
              <a:rPr lang="fr-FR" sz="1600" dirty="0"/>
              <a:t>En espagnol, italien, allemand, polonais…</a:t>
            </a:r>
          </a:p>
        </p:txBody>
      </p:sp>
      <p:pic>
        <p:nvPicPr>
          <p:cNvPr id="6" name="Image 5">
            <a:hlinkClick r:id="rId2"/>
            <a:extLst>
              <a:ext uri="{FF2B5EF4-FFF2-40B4-BE49-F238E27FC236}">
                <a16:creationId xmlns:a16="http://schemas.microsoft.com/office/drawing/2014/main" id="{457C3289-A58D-A544-A282-F63ADE3C96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9420" y="4082167"/>
            <a:ext cx="2810243" cy="1651089"/>
          </a:xfrm>
          <a:prstGeom prst="rect">
            <a:avLst/>
          </a:prstGeom>
        </p:spPr>
      </p:pic>
      <p:sp>
        <p:nvSpPr>
          <p:cNvPr id="12" name="Ellipse 11"/>
          <p:cNvSpPr/>
          <p:nvPr/>
        </p:nvSpPr>
        <p:spPr>
          <a:xfrm>
            <a:off x="4931481" y="671470"/>
            <a:ext cx="3240919" cy="121412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sp>
        <p:nvSpPr>
          <p:cNvPr id="14" name="ZoneTexte 13">
            <a:extLst>
              <a:ext uri="{FF2B5EF4-FFF2-40B4-BE49-F238E27FC236}">
                <a16:creationId xmlns:a16="http://schemas.microsoft.com/office/drawing/2014/main" id="{71844293-2AA6-6E4E-AC42-5A273F1F0D84}"/>
              </a:ext>
            </a:extLst>
          </p:cNvPr>
          <p:cNvSpPr txBox="1"/>
          <p:nvPr/>
        </p:nvSpPr>
        <p:spPr>
          <a:xfrm>
            <a:off x="423560" y="332656"/>
            <a:ext cx="4290326" cy="1200329"/>
          </a:xfrm>
          <a:prstGeom prst="rect">
            <a:avLst/>
          </a:prstGeom>
          <a:noFill/>
        </p:spPr>
        <p:txBody>
          <a:bodyPr wrap="square" rtlCol="0">
            <a:spAutoFit/>
          </a:bodyPr>
          <a:lstStyle/>
          <a:p>
            <a:r>
              <a:rPr lang="fr-FR" sz="2400" dirty="0">
                <a:solidFill>
                  <a:schemeClr val="bg1"/>
                </a:solidFill>
                <a:latin typeface="Calibri" panose="020F0502020204030204" pitchFamily="34" charset="0"/>
              </a:rPr>
              <a:t>Jeux de cour</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rPr>
              <a:t>1  2   3 Soleil</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What’s</a:t>
            </a:r>
            <a:r>
              <a:rPr lang="fr-FR" sz="2400" b="1" dirty="0">
                <a:solidFill>
                  <a:schemeClr val="bg1"/>
                </a:solidFill>
                <a:latin typeface="Calibri" panose="020F0502020204030204" pitchFamily="34" charset="0"/>
              </a:rPr>
              <a:t> the time Mr Wolf?</a:t>
            </a:r>
          </a:p>
        </p:txBody>
      </p:sp>
      <p:sp>
        <p:nvSpPr>
          <p:cNvPr id="3" name="Rectangle 2"/>
          <p:cNvSpPr/>
          <p:nvPr/>
        </p:nvSpPr>
        <p:spPr>
          <a:xfrm>
            <a:off x="4029301" y="3825306"/>
            <a:ext cx="1804360"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pic>
        <p:nvPicPr>
          <p:cNvPr id="11267" name="Picture 3">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384" y="1950865"/>
            <a:ext cx="3704544" cy="44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9383" y="6462617"/>
            <a:ext cx="5072697" cy="253916"/>
          </a:xfrm>
          <a:prstGeom prst="rect">
            <a:avLst/>
          </a:prstGeom>
        </p:spPr>
        <p:txBody>
          <a:bodyPr wrap="square">
            <a:spAutoFit/>
          </a:bodyPr>
          <a:lstStyle/>
          <a:p>
            <a:r>
              <a:rPr lang="fr-FR" sz="1050" dirty="0">
                <a:hlinkClick r:id="rId5"/>
              </a:rPr>
              <a:t>http://www.ac-grenoble.fr/lve26/IMG/pdf_Fiche_jeu_What_s_the_time_Mr_Wolf_.pdf</a:t>
            </a:r>
            <a:endParaRPr lang="fr-FR" sz="1050" dirty="0"/>
          </a:p>
        </p:txBody>
      </p:sp>
      <p:sp>
        <p:nvSpPr>
          <p:cNvPr id="8" name="AutoShape 2" descr="Résultat de recherche d'images pour &quot;loup&quot;">
            <a:hlinkClick r:id="rId7"/>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3"/>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23928" y="798400"/>
            <a:ext cx="960261" cy="96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568723" y="520673"/>
            <a:ext cx="652657" cy="55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6563976" y="2738323"/>
            <a:ext cx="1080120" cy="523220"/>
          </a:xfrm>
          <a:prstGeom prst="rect">
            <a:avLst/>
          </a:prstGeom>
          <a:noFill/>
        </p:spPr>
        <p:txBody>
          <a:bodyPr wrap="square" rtlCol="0">
            <a:spAutoFit/>
          </a:bodyPr>
          <a:lstStyle/>
          <a:p>
            <a:r>
              <a:rPr lang="fr-FR" sz="2800" dirty="0">
                <a:latin typeface="Berlin Sans FB Demi" panose="020E0802020502020306" pitchFamily="34" charset="0"/>
              </a:rPr>
              <a:t>1  2  3</a:t>
            </a:r>
          </a:p>
        </p:txBody>
      </p:sp>
      <p:pic>
        <p:nvPicPr>
          <p:cNvPr id="19"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19331" y="2722206"/>
            <a:ext cx="652657" cy="55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pic>
        <p:nvPicPr>
          <p:cNvPr id="22" name="Picture 3">
            <a:hlinkClick r:id="rId4"/>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489934" y="293682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hlinkClick r:id="rId4"/>
          </p:cNvPr>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489934" y="3155280"/>
            <a:ext cx="394255" cy="39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9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2E5296-35B7-224E-B378-D772EAAF9B21}"/>
              </a:ext>
            </a:extLst>
          </p:cNvPr>
          <p:cNvSpPr/>
          <p:nvPr/>
        </p:nvSpPr>
        <p:spPr>
          <a:xfrm>
            <a:off x="2286000" y="-6035129"/>
            <a:ext cx="4572000" cy="3693319"/>
          </a:xfrm>
          <a:prstGeom prst="rect">
            <a:avLst/>
          </a:prstGeom>
        </p:spPr>
        <p:txBody>
          <a:bodyPr>
            <a:spAutoFit/>
          </a:bodyPr>
          <a:lstStyle/>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B152CF3C-9469-8049-82DB-35F6055F3EF3}"/>
              </a:ext>
            </a:extLst>
          </p:cNvPr>
          <p:cNvSpPr/>
          <p:nvPr/>
        </p:nvSpPr>
        <p:spPr>
          <a:xfrm>
            <a:off x="266391" y="1745165"/>
            <a:ext cx="2019609" cy="3693319"/>
          </a:xfrm>
          <a:prstGeom prst="rect">
            <a:avLst/>
          </a:prstGeom>
        </p:spPr>
        <p:txBody>
          <a:bodyPr wrap="square">
            <a:spAutoFit/>
          </a:bodyPr>
          <a:lstStyle/>
          <a:p>
            <a:pPr>
              <a:spcAft>
                <a:spcPts val="0"/>
              </a:spcAft>
            </a:pPr>
            <a:r>
              <a:rPr lang="fr-FR" b="1" u="sng" dirty="0" err="1">
                <a:latin typeface="Times New Roman" panose="02020603050405020304" pitchFamily="18" charset="0"/>
                <a:ea typeface="Times New Roman" panose="02020603050405020304" pitchFamily="18" charset="0"/>
              </a:rPr>
              <a:t>Dip</a:t>
            </a:r>
            <a:r>
              <a:rPr lang="fr-FR" b="1" u="sng" dirty="0">
                <a:latin typeface="Times New Roman" panose="02020603050405020304" pitchFamily="18" charset="0"/>
                <a:ea typeface="Times New Roman" panose="02020603050405020304" pitchFamily="18" charset="0"/>
              </a:rPr>
              <a:t>, </a:t>
            </a:r>
            <a:r>
              <a:rPr lang="fr-FR" b="1" u="sng" dirty="0" err="1">
                <a:latin typeface="Times New Roman" panose="02020603050405020304" pitchFamily="18" charset="0"/>
                <a:ea typeface="Times New Roman" panose="02020603050405020304" pitchFamily="18" charset="0"/>
              </a:rPr>
              <a:t>dip</a:t>
            </a:r>
            <a:r>
              <a:rPr lang="fr-FR" b="1" u="sng" dirty="0">
                <a:latin typeface="Times New Roman" panose="02020603050405020304" pitchFamily="18" charset="0"/>
                <a:ea typeface="Times New Roman" panose="02020603050405020304" pitchFamily="18" charset="0"/>
              </a:rPr>
              <a:t>, </a:t>
            </a:r>
            <a:r>
              <a:rPr lang="fr-FR" b="1" u="sng" dirty="0" err="1">
                <a:latin typeface="Times New Roman" panose="02020603050405020304" pitchFamily="18" charset="0"/>
                <a:ea typeface="Times New Roman" panose="02020603050405020304" pitchFamily="18" charset="0"/>
              </a:rPr>
              <a:t>dip</a:t>
            </a:r>
            <a:endParaRPr lang="fr-FR" dirty="0">
              <a:latin typeface="Times New Roman" panose="02020603050405020304" pitchFamily="18" charset="0"/>
              <a:ea typeface="Times New Roman" panose="02020603050405020304" pitchFamily="18" charset="0"/>
            </a:endParaRPr>
          </a:p>
          <a:p>
            <a:pPr>
              <a:spcAft>
                <a:spcPts val="0"/>
              </a:spcAft>
            </a:pPr>
            <a:r>
              <a:rPr lang="fr-FR" dirty="0">
                <a:latin typeface="Times New Roman" panose="02020603050405020304" pitchFamily="18" charset="0"/>
                <a:ea typeface="Times New Roman" panose="02020603050405020304" pitchFamily="18" charset="0"/>
              </a:rPr>
              <a:t> </a:t>
            </a:r>
          </a:p>
          <a:p>
            <a:pPr>
              <a:spcAft>
                <a:spcPts val="0"/>
              </a:spcAft>
            </a:pPr>
            <a:r>
              <a:rPr lang="en-GB" dirty="0">
                <a:latin typeface="Times New Roman" panose="02020603050405020304" pitchFamily="18" charset="0"/>
                <a:ea typeface="Times New Roman" panose="02020603050405020304" pitchFamily="18" charset="0"/>
              </a:rPr>
              <a:t>Dip, dip, dip,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blues ship</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Sailing on the water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Like a cup and saucer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Out goes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Out goes two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goes another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that makes you</a:t>
            </a:r>
            <a:endParaRPr lang="fr-FR"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733EFB62-BC37-1944-A214-E4B9C36B5E79}"/>
              </a:ext>
            </a:extLst>
          </p:cNvPr>
          <p:cNvSpPr/>
          <p:nvPr/>
        </p:nvSpPr>
        <p:spPr>
          <a:xfrm>
            <a:off x="6001737" y="3491885"/>
            <a:ext cx="3078781" cy="2308324"/>
          </a:xfrm>
          <a:prstGeom prst="rect">
            <a:avLst/>
          </a:prstGeom>
        </p:spPr>
        <p:txBody>
          <a:bodyPr wrap="square">
            <a:spAutoFit/>
          </a:bodyPr>
          <a:lstStyle/>
          <a:p>
            <a:pPr>
              <a:spcAft>
                <a:spcPts val="0"/>
              </a:spcAft>
            </a:pPr>
            <a:r>
              <a:rPr lang="en-GB" b="1" u="sng" dirty="0" err="1">
                <a:latin typeface="Times New Roman" panose="02020603050405020304" pitchFamily="18" charset="0"/>
                <a:ea typeface="Times New Roman" panose="02020603050405020304" pitchFamily="18" charset="0"/>
              </a:rPr>
              <a:t>Eenie</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meenie</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miney</a:t>
            </a:r>
            <a:r>
              <a:rPr lang="en-GB" b="1" u="sng" dirty="0">
                <a:latin typeface="Times New Roman" panose="02020603050405020304" pitchFamily="18" charset="0"/>
                <a:ea typeface="Times New Roman" panose="02020603050405020304" pitchFamily="18" charset="0"/>
              </a:rPr>
              <a:t>, </a:t>
            </a:r>
            <a:r>
              <a:rPr lang="en-GB" b="1" u="sng" dirty="0" err="1">
                <a:latin typeface="Times New Roman" panose="02020603050405020304" pitchFamily="18" charset="0"/>
                <a:ea typeface="Times New Roman" panose="02020603050405020304" pitchFamily="18" charset="0"/>
              </a:rPr>
              <a:t>mo</a:t>
            </a:r>
            <a:endParaRPr lang="fr-FR" dirty="0">
              <a:latin typeface="Times New Roman" panose="02020603050405020304" pitchFamily="18" charset="0"/>
              <a:ea typeface="Times New Roman" panose="02020603050405020304" pitchFamily="18" charset="0"/>
            </a:endParaRPr>
          </a:p>
          <a:p>
            <a:pPr>
              <a:spcAft>
                <a:spcPts val="0"/>
              </a:spcAft>
            </a:pPr>
            <a:endParaRPr lang="fr-FR" dirty="0">
              <a:latin typeface="Times New Roman" panose="02020603050405020304" pitchFamily="18" charset="0"/>
              <a:ea typeface="Times New Roman" panose="02020603050405020304" pitchFamily="18" charset="0"/>
            </a:endParaRPr>
          </a:p>
          <a:p>
            <a:pPr>
              <a:spcAft>
                <a:spcPts val="0"/>
              </a:spcAft>
            </a:pPr>
            <a:r>
              <a:rPr lang="en-GB" dirty="0" err="1">
                <a:latin typeface="Times New Roman" panose="02020603050405020304" pitchFamily="18" charset="0"/>
                <a:ea typeface="Times New Roman" panose="02020603050405020304" pitchFamily="18" charset="0"/>
              </a:rPr>
              <a:t>Eenie</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meenie</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miney</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Catch a tiger by his toe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If he hollas let him go</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mother said to pick</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The very best one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And you are </a:t>
            </a:r>
            <a:r>
              <a:rPr lang="en-GB" dirty="0" err="1">
                <a:latin typeface="Times New Roman" panose="02020603050405020304" pitchFamily="18" charset="0"/>
                <a:ea typeface="Times New Roman" panose="02020603050405020304" pitchFamily="18" charset="0"/>
              </a:rPr>
              <a:t>nooooooot</a:t>
            </a:r>
            <a:r>
              <a:rPr lang="en-GB" dirty="0">
                <a:latin typeface="Times New Roman" panose="02020603050405020304" pitchFamily="18" charset="0"/>
                <a:ea typeface="Times New Roman" panose="02020603050405020304" pitchFamily="18" charset="0"/>
              </a:rPr>
              <a:t> (not) it</a:t>
            </a:r>
            <a:endParaRPr lang="fr-FR"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2FB24BDE-6683-BA4E-A49D-41EF2804E258}"/>
              </a:ext>
            </a:extLst>
          </p:cNvPr>
          <p:cNvSpPr/>
          <p:nvPr/>
        </p:nvSpPr>
        <p:spPr>
          <a:xfrm>
            <a:off x="4546286" y="2273217"/>
            <a:ext cx="1852748" cy="2862322"/>
          </a:xfrm>
          <a:prstGeom prst="rect">
            <a:avLst/>
          </a:prstGeom>
        </p:spPr>
        <p:txBody>
          <a:bodyPr wrap="square">
            <a:spAutoFit/>
          </a:bodyPr>
          <a:lstStyle/>
          <a:p>
            <a:pPr>
              <a:spcAft>
                <a:spcPts val="0"/>
              </a:spcAft>
            </a:pPr>
            <a:r>
              <a:rPr lang="en-GB" b="1" u="sng" dirty="0">
                <a:latin typeface="Times New Roman" panose="02020603050405020304" pitchFamily="18" charset="0"/>
                <a:ea typeface="Times New Roman" panose="02020603050405020304" pitchFamily="18" charset="0"/>
              </a:rPr>
              <a:t>Tinker, tailor</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Tinker,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Tailor,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Soldier,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Sailor,</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Rich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Poor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Beggar man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Thief</a:t>
            </a:r>
            <a:endParaRPr lang="fr-FR"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C797DD73-62EE-304D-B5A5-2CB4AEF37B11}"/>
              </a:ext>
            </a:extLst>
          </p:cNvPr>
          <p:cNvSpPr/>
          <p:nvPr/>
        </p:nvSpPr>
        <p:spPr>
          <a:xfrm>
            <a:off x="2340794" y="3281310"/>
            <a:ext cx="2231206" cy="3139321"/>
          </a:xfrm>
          <a:prstGeom prst="rect">
            <a:avLst/>
          </a:prstGeom>
        </p:spPr>
        <p:txBody>
          <a:bodyPr wrap="square">
            <a:spAutoFit/>
          </a:bodyPr>
          <a:lstStyle/>
          <a:p>
            <a:pPr>
              <a:spcAft>
                <a:spcPts val="0"/>
              </a:spcAft>
            </a:pPr>
            <a:r>
              <a:rPr lang="en-GB" b="1" u="sng" dirty="0" err="1">
                <a:latin typeface="Times New Roman" panose="02020603050405020304" pitchFamily="18" charset="0"/>
                <a:ea typeface="Times New Roman" panose="02020603050405020304" pitchFamily="18" charset="0"/>
              </a:rPr>
              <a:t>Ip,dip</a:t>
            </a:r>
            <a:endParaRPr lang="fr-FR" dirty="0">
              <a:latin typeface="Times New Roman" panose="02020603050405020304" pitchFamily="18" charset="0"/>
              <a:ea typeface="Times New Roman" panose="02020603050405020304" pitchFamily="18" charset="0"/>
            </a:endParaRPr>
          </a:p>
          <a:p>
            <a:pPr>
              <a:spcAft>
                <a:spcPts val="0"/>
              </a:spcAft>
            </a:pPr>
            <a:r>
              <a:rPr lang="en-GB" b="1"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Op, dip, sky blue</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Who is it ?</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you</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because you’re dirty</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Not because you’re clean</a:t>
            </a:r>
            <a:endParaRPr lang="fr-FR"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My mother says you’re the fairy queen</a:t>
            </a:r>
            <a:endParaRPr lang="fr-FR" dirty="0">
              <a:latin typeface="Times New Roman" panose="02020603050405020304" pitchFamily="18" charset="0"/>
              <a:ea typeface="Times New Roman" panose="02020603050405020304" pitchFamily="18" charset="0"/>
            </a:endParaRPr>
          </a:p>
        </p:txBody>
      </p:sp>
      <p:pic>
        <p:nvPicPr>
          <p:cNvPr id="2" name="1 eenie meenie Er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tretch>
            <a:fillRect/>
          </a:stretch>
        </p:blipFill>
        <p:spPr>
          <a:xfrm>
            <a:off x="8548372" y="3195308"/>
            <a:ext cx="457200" cy="546099"/>
          </a:xfrm>
          <a:prstGeom prst="rect">
            <a:avLst/>
          </a:prstGeom>
        </p:spPr>
      </p:pic>
      <p:pic>
        <p:nvPicPr>
          <p:cNvPr id="4" name="3 tinker tailer.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tretch>
            <a:fillRect/>
          </a:stretch>
        </p:blipFill>
        <p:spPr>
          <a:xfrm>
            <a:off x="5356499" y="2690534"/>
            <a:ext cx="457200" cy="546099"/>
          </a:xfrm>
          <a:prstGeom prst="rect">
            <a:avLst/>
          </a:prstGeom>
        </p:spPr>
      </p:pic>
      <p:pic>
        <p:nvPicPr>
          <p:cNvPr id="5" name="5 ip, dip Kathleen.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extLst>
              <a:ext uri="{28A0092B-C50C-407E-A947-70E740481C1C}">
                <a14:useLocalDpi xmlns:a14="http://schemas.microsoft.com/office/drawing/2010/main" val="0"/>
              </a:ext>
            </a:extLst>
          </a:blip>
          <a:stretch>
            <a:fillRect/>
          </a:stretch>
        </p:blipFill>
        <p:spPr>
          <a:xfrm>
            <a:off x="3371813" y="3218835"/>
            <a:ext cx="457200" cy="546099"/>
          </a:xfrm>
          <a:prstGeom prst="rect">
            <a:avLst/>
          </a:prstGeom>
        </p:spPr>
      </p:pic>
      <p:pic>
        <p:nvPicPr>
          <p:cNvPr id="15" name="2 dip dip Eric.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extLst>
              <a:ext uri="{28A0092B-C50C-407E-A947-70E740481C1C}">
                <a14:useLocalDpi xmlns:a14="http://schemas.microsoft.com/office/drawing/2010/main" val="0"/>
              </a:ext>
            </a:extLst>
          </a:blip>
          <a:stretch>
            <a:fillRect/>
          </a:stretch>
        </p:blipFill>
        <p:spPr>
          <a:xfrm>
            <a:off x="1883594" y="1940992"/>
            <a:ext cx="457200" cy="546099"/>
          </a:xfrm>
          <a:prstGeom prst="rect">
            <a:avLst/>
          </a:prstGeom>
        </p:spPr>
      </p:pic>
      <p:sp>
        <p:nvSpPr>
          <p:cNvPr id="16" name="Ellipse 15"/>
          <p:cNvSpPr/>
          <p:nvPr/>
        </p:nvSpPr>
        <p:spPr>
          <a:xfrm>
            <a:off x="5301298" y="815573"/>
            <a:ext cx="2808311" cy="1104288"/>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Counting</a:t>
            </a:r>
            <a:r>
              <a:rPr lang="fr-FR" sz="2000" b="1" dirty="0"/>
              <a:t> </a:t>
            </a:r>
            <a:r>
              <a:rPr lang="fr-FR" sz="2000" b="1" dirty="0" err="1"/>
              <a:t>games</a:t>
            </a:r>
            <a:endParaRPr lang="fr-FR" sz="2000" b="1" dirty="0"/>
          </a:p>
        </p:txBody>
      </p:sp>
      <p:pic>
        <p:nvPicPr>
          <p:cNvPr id="10242" name="Picture 2"/>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28006" y="1981589"/>
            <a:ext cx="1488219" cy="107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
        <p:nvSpPr>
          <p:cNvPr id="6" name="Rectangle 5"/>
          <p:cNvSpPr/>
          <p:nvPr/>
        </p:nvSpPr>
        <p:spPr>
          <a:xfrm>
            <a:off x="484996" y="810549"/>
            <a:ext cx="3602007" cy="461665"/>
          </a:xfrm>
          <a:prstGeom prst="rect">
            <a:avLst/>
          </a:prstGeom>
        </p:spPr>
        <p:txBody>
          <a:bodyPr wrap="square">
            <a:spAutoFit/>
          </a:bodyPr>
          <a:lstStyle/>
          <a:p>
            <a:pPr marL="342900" lvl="0" indent="-342900">
              <a:buFont typeface="Wingdings" panose="05000000000000000000" pitchFamily="2" charset="2"/>
              <a:buChar char="Ø"/>
              <a:tabLst>
                <a:tab pos="84138" algn="l"/>
              </a:tabLst>
            </a:pPr>
            <a:r>
              <a:rPr lang="fr-FR" sz="2400" b="1" dirty="0">
                <a:solidFill>
                  <a:schemeClr val="bg1"/>
                </a:solidFill>
                <a:latin typeface="Calibri" panose="020F0502020204030204" pitchFamily="34" charset="0"/>
              </a:rPr>
              <a:t>Comptines à </a:t>
            </a:r>
            <a:r>
              <a:rPr lang="fr-FR" sz="2400" b="1" dirty="0" err="1">
                <a:solidFill>
                  <a:schemeClr val="bg1"/>
                </a:solidFill>
                <a:latin typeface="Calibri" panose="020F0502020204030204" pitchFamily="34" charset="0"/>
              </a:rPr>
              <a:t>plouffer</a:t>
            </a:r>
            <a:endParaRPr lang="fr-FR"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73519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46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365"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015"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860032" y="892281"/>
            <a:ext cx="3390919" cy="1000113"/>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sp>
        <p:nvSpPr>
          <p:cNvPr id="2" name="Rectangle 1"/>
          <p:cNvSpPr/>
          <p:nvPr/>
        </p:nvSpPr>
        <p:spPr>
          <a:xfrm>
            <a:off x="5271059" y="4326767"/>
            <a:ext cx="3693429" cy="1815882"/>
          </a:xfrm>
          <a:prstGeom prst="rect">
            <a:avLst/>
          </a:prstGeom>
        </p:spPr>
        <p:txBody>
          <a:bodyPr wrap="square">
            <a:spAutoFit/>
          </a:bodyPr>
          <a:lstStyle/>
          <a:p>
            <a:pPr lvl="0"/>
            <a:r>
              <a:rPr lang="fr-FR" sz="1400" dirty="0">
                <a:solidFill>
                  <a:prstClr val="black"/>
                </a:solidFill>
                <a:latin typeface="Calibri" panose="020F0502020204030204" pitchFamily="34" charset="0"/>
              </a:rPr>
              <a:t>Les joueurs portant la couleur mentionnée par le crocodile traversent (en marchant tranquillement) la rivière. </a:t>
            </a:r>
          </a:p>
          <a:p>
            <a:pPr lvl="0"/>
            <a:r>
              <a:rPr lang="fr-FR" sz="1400" dirty="0">
                <a:solidFill>
                  <a:prstClr val="black"/>
                </a:solidFill>
                <a:latin typeface="Calibri" panose="020F0502020204030204" pitchFamily="34" charset="0"/>
              </a:rPr>
              <a:t>Les joueurs qui ne portent pas la couleur mentionnée courent de l’autre côté de la rivière. </a:t>
            </a:r>
          </a:p>
          <a:p>
            <a:pPr lvl="0"/>
            <a:r>
              <a:rPr lang="fr-FR" sz="1400" dirty="0">
                <a:solidFill>
                  <a:prstClr val="black"/>
                </a:solidFill>
                <a:latin typeface="Calibri" panose="020F0502020204030204" pitchFamily="34" charset="0"/>
              </a:rPr>
              <a:t>Le crocodile essaie de les toucher. </a:t>
            </a:r>
          </a:p>
          <a:p>
            <a:pPr lvl="0"/>
            <a:r>
              <a:rPr lang="fr-FR" sz="1400" dirty="0">
                <a:solidFill>
                  <a:prstClr val="black"/>
                </a:solidFill>
                <a:latin typeface="Calibri" panose="020F0502020204030204" pitchFamily="34" charset="0"/>
              </a:rPr>
              <a:t>S’il parvient à toucher quelqu’un, il devient lui aussi crocodile. </a:t>
            </a:r>
          </a:p>
        </p:txBody>
      </p:sp>
      <p:sp>
        <p:nvSpPr>
          <p:cNvPr id="6" name="Rectangle 5"/>
          <p:cNvSpPr/>
          <p:nvPr/>
        </p:nvSpPr>
        <p:spPr>
          <a:xfrm>
            <a:off x="5271059" y="2607518"/>
            <a:ext cx="3801595" cy="1600438"/>
          </a:xfrm>
          <a:prstGeom prst="rect">
            <a:avLst/>
          </a:prstGeom>
        </p:spPr>
        <p:txBody>
          <a:bodyPr wrap="square">
            <a:spAutoFit/>
          </a:bodyPr>
          <a:lstStyle/>
          <a:p>
            <a:pPr lvl="0"/>
            <a:r>
              <a:rPr lang="fr-FR" sz="1400" dirty="0">
                <a:solidFill>
                  <a:prstClr val="black"/>
                </a:solidFill>
                <a:latin typeface="Calibri" panose="020F0502020204030204" pitchFamily="34" charset="0"/>
              </a:rPr>
              <a:t>Les joueurs attendent derrière la ligne. </a:t>
            </a:r>
          </a:p>
          <a:p>
            <a:pPr marL="285750" lvl="0" indent="-285750">
              <a:buFontTx/>
              <a:buChar char="-"/>
            </a:pPr>
            <a:r>
              <a:rPr lang="fr-FR" sz="1400" dirty="0">
                <a:solidFill>
                  <a:prstClr val="black"/>
                </a:solidFill>
                <a:latin typeface="Calibri" panose="020F0502020204030204" pitchFamily="34" charset="0"/>
              </a:rPr>
              <a:t>Un joueur est Mr Crocodile. Il se tient entre les 2 lignes.</a:t>
            </a:r>
          </a:p>
          <a:p>
            <a:pPr marL="285750" lvl="0" indent="-285750">
              <a:buFontTx/>
              <a:buChar char="-"/>
            </a:pPr>
            <a:r>
              <a:rPr lang="en-US" sz="1400" dirty="0">
                <a:solidFill>
                  <a:prstClr val="black"/>
                </a:solidFill>
                <a:latin typeface="Calibri" panose="020F0502020204030204" pitchFamily="34" charset="0"/>
              </a:rPr>
              <a:t>Les </a:t>
            </a:r>
            <a:r>
              <a:rPr lang="en-US" sz="1400" dirty="0" err="1">
                <a:solidFill>
                  <a:prstClr val="black"/>
                </a:solidFill>
                <a:latin typeface="Calibri" panose="020F0502020204030204" pitchFamily="34" charset="0"/>
              </a:rPr>
              <a:t>joueurs</a:t>
            </a:r>
            <a:r>
              <a:rPr lang="en-US" sz="1400" dirty="0">
                <a:solidFill>
                  <a:prstClr val="black"/>
                </a:solidFill>
                <a:latin typeface="Calibri" panose="020F0502020204030204" pitchFamily="34" charset="0"/>
              </a:rPr>
              <a:t> </a:t>
            </a:r>
            <a:r>
              <a:rPr lang="en-US" sz="1400" dirty="0" err="1">
                <a:solidFill>
                  <a:prstClr val="black"/>
                </a:solidFill>
                <a:latin typeface="Calibri" panose="020F0502020204030204" pitchFamily="34" charset="0"/>
              </a:rPr>
              <a:t>crient</a:t>
            </a:r>
            <a:r>
              <a:rPr lang="en-US" sz="1400" dirty="0">
                <a:solidFill>
                  <a:prstClr val="black"/>
                </a:solidFill>
                <a:latin typeface="Calibri" panose="020F0502020204030204" pitchFamily="34" charset="0"/>
              </a:rPr>
              <a:t> : </a:t>
            </a:r>
          </a:p>
          <a:p>
            <a:pPr lvl="0"/>
            <a:r>
              <a:rPr lang="en-US" sz="1400" i="1" dirty="0">
                <a:solidFill>
                  <a:srgbClr val="002060"/>
                </a:solidFill>
                <a:latin typeface="Calibri" panose="020F0502020204030204" pitchFamily="34" charset="0"/>
              </a:rPr>
              <a:t>«</a:t>
            </a:r>
            <a:r>
              <a:rPr lang="en-US" sz="1400" b="1" i="1" dirty="0">
                <a:solidFill>
                  <a:srgbClr val="002060"/>
                </a:solidFill>
                <a:latin typeface="Calibri" panose="020F0502020204030204" pitchFamily="34" charset="0"/>
              </a:rPr>
              <a:t>Please </a:t>
            </a:r>
            <a:r>
              <a:rPr lang="en-US" sz="1400" b="1" i="1" dirty="0" err="1">
                <a:solidFill>
                  <a:srgbClr val="002060"/>
                </a:solidFill>
                <a:latin typeface="Calibri" panose="020F0502020204030204" pitchFamily="34" charset="0"/>
              </a:rPr>
              <a:t>Mr</a:t>
            </a:r>
            <a:r>
              <a:rPr lang="en-US" sz="1400" b="1" i="1" dirty="0">
                <a:solidFill>
                  <a:srgbClr val="002060"/>
                </a:solidFill>
                <a:latin typeface="Calibri" panose="020F0502020204030204" pitchFamily="34" charset="0"/>
              </a:rPr>
              <a:t> Crocodile, can we cross the river ? </a:t>
            </a:r>
            <a:r>
              <a:rPr lang="en-US" sz="1400" i="1" dirty="0">
                <a:solidFill>
                  <a:srgbClr val="002060"/>
                </a:solidFill>
                <a:latin typeface="Calibri" panose="020F0502020204030204" pitchFamily="34" charset="0"/>
              </a:rPr>
              <a:t>» </a:t>
            </a:r>
          </a:p>
          <a:p>
            <a:pPr marL="285750" lvl="0" indent="-285750">
              <a:buFontTx/>
              <a:buChar char="-"/>
            </a:pPr>
            <a:r>
              <a:rPr lang="en-US" sz="1400" dirty="0" err="1">
                <a:solidFill>
                  <a:prstClr val="black"/>
                </a:solidFill>
                <a:latin typeface="Calibri" panose="020F0502020204030204" pitchFamily="34" charset="0"/>
              </a:rPr>
              <a:t>Mr</a:t>
            </a:r>
            <a:r>
              <a:rPr lang="en-US" sz="1400" dirty="0">
                <a:solidFill>
                  <a:prstClr val="black"/>
                </a:solidFill>
                <a:latin typeface="Calibri" panose="020F0502020204030204" pitchFamily="34" charset="0"/>
              </a:rPr>
              <a:t> Crocodile </a:t>
            </a:r>
            <a:r>
              <a:rPr lang="en-US" sz="1400" dirty="0" err="1">
                <a:solidFill>
                  <a:prstClr val="black"/>
                </a:solidFill>
                <a:latin typeface="Calibri" panose="020F0502020204030204" pitchFamily="34" charset="0"/>
              </a:rPr>
              <a:t>répond</a:t>
            </a:r>
            <a:r>
              <a:rPr lang="en-US" sz="1400" dirty="0">
                <a:solidFill>
                  <a:prstClr val="black"/>
                </a:solidFill>
                <a:latin typeface="Calibri" panose="020F0502020204030204" pitchFamily="34" charset="0"/>
              </a:rPr>
              <a:t> : </a:t>
            </a:r>
          </a:p>
          <a:p>
            <a:pPr lvl="0"/>
            <a:r>
              <a:rPr lang="en-US" sz="1400" i="1" dirty="0">
                <a:solidFill>
                  <a:srgbClr val="002060"/>
                </a:solidFill>
                <a:latin typeface="Calibri" panose="020F0502020204030204" pitchFamily="34" charset="0"/>
              </a:rPr>
              <a:t>“</a:t>
            </a:r>
            <a:r>
              <a:rPr lang="en-US" sz="1400" b="1" i="1" dirty="0">
                <a:solidFill>
                  <a:srgbClr val="002060"/>
                </a:solidFill>
                <a:latin typeface="Calibri" panose="020F0502020204030204" pitchFamily="34" charset="0"/>
              </a:rPr>
              <a:t>No you can’t. Unless you’re wearing </a:t>
            </a:r>
            <a:r>
              <a:rPr lang="en-US" sz="1400" i="1" dirty="0">
                <a:solidFill>
                  <a:srgbClr val="002060"/>
                </a:solidFill>
                <a:latin typeface="Calibri" panose="020F0502020204030204" pitchFamily="34" charset="0"/>
              </a:rPr>
              <a:t>…red”</a:t>
            </a:r>
          </a:p>
        </p:txBody>
      </p:sp>
      <p:pic>
        <p:nvPicPr>
          <p:cNvPr id="10243" name="Picture 3">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31" y="2176098"/>
            <a:ext cx="3194925" cy="419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a:extLst>
              <a:ext uri="{FF2B5EF4-FFF2-40B4-BE49-F238E27FC236}">
                <a16:creationId xmlns:a16="http://schemas.microsoft.com/office/drawing/2014/main" id="{71844293-2AA6-6E4E-AC42-5A273F1F0D84}"/>
              </a:ext>
            </a:extLst>
          </p:cNvPr>
          <p:cNvSpPr txBox="1"/>
          <p:nvPr/>
        </p:nvSpPr>
        <p:spPr>
          <a:xfrm>
            <a:off x="404385" y="1869066"/>
            <a:ext cx="1143279" cy="338554"/>
          </a:xfrm>
          <a:prstGeom prst="rect">
            <a:avLst/>
          </a:prstGeom>
          <a:noFill/>
        </p:spPr>
        <p:txBody>
          <a:bodyPr wrap="square" rtlCol="0">
            <a:spAutoFit/>
          </a:bodyPr>
          <a:lstStyle/>
          <a:p>
            <a:r>
              <a:rPr lang="fr-FR" sz="1600" b="1" dirty="0"/>
              <a:t>Hot </a:t>
            </a:r>
            <a:r>
              <a:rPr lang="fr-FR" sz="1600" b="1" dirty="0" err="1"/>
              <a:t>potato</a:t>
            </a:r>
            <a:endParaRPr lang="fr-FR" sz="1600" b="1" dirty="0"/>
          </a:p>
        </p:txBody>
      </p:sp>
      <p:sp>
        <p:nvSpPr>
          <p:cNvPr id="13" name="Rectangle 12"/>
          <p:cNvSpPr/>
          <p:nvPr/>
        </p:nvSpPr>
        <p:spPr>
          <a:xfrm>
            <a:off x="3478841" y="5440799"/>
            <a:ext cx="1792218"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sp>
        <p:nvSpPr>
          <p:cNvPr id="4" name="Rectangle 3"/>
          <p:cNvSpPr/>
          <p:nvPr/>
        </p:nvSpPr>
        <p:spPr>
          <a:xfrm>
            <a:off x="3504397" y="3404168"/>
            <a:ext cx="1498846" cy="600164"/>
          </a:xfrm>
          <a:prstGeom prst="rect">
            <a:avLst/>
          </a:prstGeom>
        </p:spPr>
        <p:txBody>
          <a:bodyPr wrap="square">
            <a:spAutoFit/>
          </a:bodyPr>
          <a:lstStyle/>
          <a:p>
            <a:r>
              <a:rPr lang="fr-FR" sz="1100" dirty="0">
                <a:hlinkClick r:id="rId5"/>
              </a:rPr>
              <a:t>https://www.youtube.com/watch?v=cxJlNY42Zqk</a:t>
            </a:r>
            <a:endParaRPr lang="fr-FR" sz="1100" dirty="0"/>
          </a:p>
        </p:txBody>
      </p:sp>
      <p:sp>
        <p:nvSpPr>
          <p:cNvPr id="5" name="AutoShape 2" descr="Résultat de recherche d'images pour &quot;crocodile&quot;">
            <a:hlinkClick r:id="rId6"/>
          </p:cNvPr>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5" descr="Résultat de recherche d'images pour &quot;potato&quot;">
            <a:hlinkClick r:id="rId7"/>
          </p:cNvPr>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6480366" y="6394099"/>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386328" y="356816"/>
            <a:ext cx="3092513" cy="1200329"/>
          </a:xfrm>
          <a:prstGeom prst="rect">
            <a:avLst/>
          </a:prstGeom>
        </p:spPr>
        <p:txBody>
          <a:bodyPr wrap="none">
            <a:spAutoFit/>
          </a:bodyPr>
          <a:lstStyle/>
          <a:p>
            <a:r>
              <a:rPr lang="fr-FR" sz="2400" dirty="0">
                <a:solidFill>
                  <a:schemeClr val="bg1"/>
                </a:solidFill>
              </a:rPr>
              <a:t>Jeux de cour</a:t>
            </a:r>
          </a:p>
          <a:p>
            <a:pPr marL="285750" indent="-285750">
              <a:buFont typeface="Wingdings" panose="05000000000000000000" pitchFamily="2" charset="2"/>
              <a:buChar char="Ø"/>
            </a:pPr>
            <a:r>
              <a:rPr lang="en-US" sz="2400" b="1" dirty="0">
                <a:solidFill>
                  <a:schemeClr val="bg1"/>
                </a:solidFill>
              </a:rPr>
              <a:t>Please </a:t>
            </a:r>
            <a:r>
              <a:rPr lang="en-US" sz="2400" b="1" dirty="0" err="1">
                <a:solidFill>
                  <a:schemeClr val="bg1"/>
                </a:solidFill>
              </a:rPr>
              <a:t>Mr</a:t>
            </a:r>
            <a:r>
              <a:rPr lang="en-US" sz="2400" b="1" dirty="0">
                <a:solidFill>
                  <a:schemeClr val="bg1"/>
                </a:solidFill>
              </a:rPr>
              <a:t> Crocodile</a:t>
            </a:r>
          </a:p>
          <a:p>
            <a:pPr marL="285750" indent="-285750">
              <a:buFont typeface="Wingdings" panose="05000000000000000000" pitchFamily="2" charset="2"/>
              <a:buChar char="Ø"/>
            </a:pPr>
            <a:r>
              <a:rPr lang="fr-FR" sz="2400" b="1" dirty="0">
                <a:solidFill>
                  <a:schemeClr val="bg1"/>
                </a:solidFill>
              </a:rPr>
              <a:t>Hot </a:t>
            </a:r>
            <a:r>
              <a:rPr lang="fr-FR" sz="2400" b="1" dirty="0" err="1">
                <a:solidFill>
                  <a:schemeClr val="bg1"/>
                </a:solidFill>
              </a:rPr>
              <a:t>potato</a:t>
            </a:r>
            <a:endParaRPr lang="fr-FR" sz="2400" b="1" dirty="0">
              <a:solidFill>
                <a:schemeClr val="bg1"/>
              </a:solidFill>
            </a:endParaRPr>
          </a:p>
        </p:txBody>
      </p:sp>
      <p:pic>
        <p:nvPicPr>
          <p:cNvPr id="21" name="Picture 6"/>
          <p:cNvPicPr>
            <a:picLocks noChangeAspect="1" noChangeArrowheads="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2323937" y="1136570"/>
            <a:ext cx="950502" cy="116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271059" y="2333392"/>
            <a:ext cx="1933543" cy="338554"/>
          </a:xfrm>
          <a:prstGeom prst="rect">
            <a:avLst/>
          </a:prstGeom>
        </p:spPr>
        <p:txBody>
          <a:bodyPr wrap="none">
            <a:spAutoFit/>
          </a:bodyPr>
          <a:lstStyle/>
          <a:p>
            <a:r>
              <a:rPr lang="en-US" sz="1600" b="1" dirty="0"/>
              <a:t>Please </a:t>
            </a:r>
            <a:r>
              <a:rPr lang="en-US" sz="1600" b="1" dirty="0" err="1"/>
              <a:t>Mr</a:t>
            </a:r>
            <a:r>
              <a:rPr lang="en-US" sz="1600" b="1" dirty="0"/>
              <a:t> Crocodile</a:t>
            </a:r>
          </a:p>
        </p:txBody>
      </p:sp>
      <p:sp>
        <p:nvSpPr>
          <p:cNvPr id="25" name="ZoneTexte 24">
            <a:hlinkClick r:id="rId2"/>
          </p:cNvPr>
          <p:cNvSpPr txBox="1"/>
          <p:nvPr/>
        </p:nvSpPr>
        <p:spPr>
          <a:xfrm>
            <a:off x="210719" y="6360217"/>
            <a:ext cx="3901051" cy="461665"/>
          </a:xfrm>
          <a:prstGeom prst="rect">
            <a:avLst/>
          </a:prstGeom>
          <a:noFill/>
        </p:spPr>
        <p:txBody>
          <a:bodyPr wrap="square" rtlCol="0">
            <a:spAutoFit/>
          </a:bodyPr>
          <a:lstStyle/>
          <a:p>
            <a:r>
              <a:rPr lang="fr-FR" sz="1200" dirty="0">
                <a:hlinkClick r:id="rId2"/>
              </a:rPr>
              <a:t>http://www.ac-grenoble.fr/lve26/IMG/pdf_Fiche_jeu_hot_potato.pdf</a:t>
            </a:r>
            <a:endParaRPr lang="fr-FR" sz="1200" dirty="0"/>
          </a:p>
        </p:txBody>
      </p:sp>
      <p:pic>
        <p:nvPicPr>
          <p:cNvPr id="11266" name="Picture 2"/>
          <p:cNvPicPr>
            <a:picLocks noChangeAspect="1" noChangeArrowheads="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76510" y="1329773"/>
            <a:ext cx="105513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hlinkClick r:id="rId5"/>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99700" y="2390079"/>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77655" y="2758523"/>
            <a:ext cx="444090" cy="60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hlinkClick r:id="rId4"/>
          </p:cNvPr>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62033" y="4519165"/>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a:hlinkClick r:id="rId4"/>
          </p:cNvPr>
          <p:cNvPicPr>
            <a:picLocks noChangeAspect="1" noChangeArrowheads="1"/>
          </p:cNvPicPr>
          <p:nvPr/>
        </p:nvPicPr>
        <p:blipFill>
          <a:blip r:embed="rId12"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3648566" y="4715403"/>
            <a:ext cx="426934" cy="52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8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0E5DD2-FCDF-4049-8CCE-E15CC345FAD7}"/>
              </a:ext>
            </a:extLst>
          </p:cNvPr>
          <p:cNvSpPr/>
          <p:nvPr/>
        </p:nvSpPr>
        <p:spPr>
          <a:xfrm>
            <a:off x="4666618" y="2668850"/>
            <a:ext cx="3597177" cy="400110"/>
          </a:xfrm>
          <a:prstGeom prst="rect">
            <a:avLst/>
          </a:prstGeom>
        </p:spPr>
        <p:txBody>
          <a:bodyPr wrap="square">
            <a:spAutoFit/>
          </a:bodyPr>
          <a:lstStyle/>
          <a:p>
            <a:r>
              <a:rPr lang="fr-FR" b="1" dirty="0" err="1"/>
              <a:t>Twins</a:t>
            </a:r>
            <a:r>
              <a:rPr lang="fr-FR" sz="2000" b="1" dirty="0"/>
              <a:t>  </a:t>
            </a:r>
            <a:r>
              <a:rPr lang="fr-FR" sz="1600" dirty="0"/>
              <a:t>Jeu collectif de coopération </a:t>
            </a:r>
          </a:p>
        </p:txBody>
      </p:sp>
      <p:pic>
        <p:nvPicPr>
          <p:cNvPr id="5" name="Image 4">
            <a:hlinkClick r:id="rId2"/>
            <a:extLst>
              <a:ext uri="{FF2B5EF4-FFF2-40B4-BE49-F238E27FC236}">
                <a16:creationId xmlns:a16="http://schemas.microsoft.com/office/drawing/2014/main" id="{96F24289-34C4-EC4D-91A8-6134EE131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2736" y="3068960"/>
            <a:ext cx="4209822" cy="3082929"/>
          </a:xfrm>
          <a:prstGeom prst="rect">
            <a:avLst/>
          </a:prstGeom>
        </p:spPr>
      </p:pic>
      <p:sp>
        <p:nvSpPr>
          <p:cNvPr id="8" name="Ellipse 7"/>
          <p:cNvSpPr/>
          <p:nvPr/>
        </p:nvSpPr>
        <p:spPr>
          <a:xfrm>
            <a:off x="5140368" y="834403"/>
            <a:ext cx="3234558" cy="1094879"/>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err="1"/>
              <a:t>Playground</a:t>
            </a:r>
            <a:r>
              <a:rPr lang="fr-FR" sz="2000" b="1" dirty="0"/>
              <a:t> </a:t>
            </a:r>
            <a:r>
              <a:rPr lang="fr-FR" sz="2000" b="1" dirty="0" err="1"/>
              <a:t>games</a:t>
            </a:r>
            <a:endParaRPr lang="fr-FR" sz="2000" b="1" dirty="0"/>
          </a:p>
        </p:txBody>
      </p:sp>
      <p:pic>
        <p:nvPicPr>
          <p:cNvPr id="10" name="Image 9">
            <a:hlinkClick r:id="rId4"/>
            <a:extLst>
              <a:ext uri="{FF2B5EF4-FFF2-40B4-BE49-F238E27FC236}">
                <a16:creationId xmlns:a16="http://schemas.microsoft.com/office/drawing/2014/main" id="{AD306B6B-6B63-8B45-82CC-42CDDAF56CA2}"/>
              </a:ext>
            </a:extLst>
          </p:cNvPr>
          <p:cNvPicPr>
            <a:picLocks noChangeAspect="1"/>
          </p:cNvPicPr>
          <p:nvPr/>
        </p:nvPicPr>
        <p:blipFill>
          <a:blip r:embed="rId5"/>
          <a:stretch>
            <a:fillRect/>
          </a:stretch>
        </p:blipFill>
        <p:spPr>
          <a:xfrm>
            <a:off x="227128" y="2175108"/>
            <a:ext cx="4128848" cy="4404242"/>
          </a:xfrm>
          <a:prstGeom prst="rect">
            <a:avLst/>
          </a:prstGeom>
        </p:spPr>
      </p:pic>
      <p:sp>
        <p:nvSpPr>
          <p:cNvPr id="2" name="Rectangle 1"/>
          <p:cNvSpPr/>
          <p:nvPr/>
        </p:nvSpPr>
        <p:spPr>
          <a:xfrm>
            <a:off x="204939" y="6527140"/>
            <a:ext cx="4394121" cy="261610"/>
          </a:xfrm>
          <a:prstGeom prst="rect">
            <a:avLst/>
          </a:prstGeom>
        </p:spPr>
        <p:txBody>
          <a:bodyPr wrap="square">
            <a:spAutoFit/>
          </a:bodyPr>
          <a:lstStyle/>
          <a:p>
            <a:r>
              <a:rPr lang="fr-FR" sz="1100" dirty="0">
                <a:hlinkClick r:id="rId4"/>
              </a:rPr>
              <a:t>http://www.ac-grenoble.fr/lve26/IMG/pdf_Fiche_jeu_shark_attack.pdf</a:t>
            </a:r>
            <a:endParaRPr lang="fr-FR" sz="1100" dirty="0"/>
          </a:p>
        </p:txBody>
      </p:sp>
      <p:sp>
        <p:nvSpPr>
          <p:cNvPr id="6" name="Rectangle 5"/>
          <p:cNvSpPr/>
          <p:nvPr/>
        </p:nvSpPr>
        <p:spPr>
          <a:xfrm>
            <a:off x="4652736" y="6165502"/>
            <a:ext cx="4311752" cy="276999"/>
          </a:xfrm>
          <a:prstGeom prst="rect">
            <a:avLst/>
          </a:prstGeom>
        </p:spPr>
        <p:txBody>
          <a:bodyPr wrap="square">
            <a:spAutoFit/>
          </a:bodyPr>
          <a:lstStyle/>
          <a:p>
            <a:r>
              <a:rPr lang="fr-FR" sz="1200" dirty="0">
                <a:hlinkClick r:id="rId2"/>
              </a:rPr>
              <a:t>http://www.ac-grenoble.fr/lve26/IMG/pdf_Fiche_jeu_twins.pdf</a:t>
            </a:r>
            <a:endParaRPr lang="fr-FR" sz="1200" dirty="0"/>
          </a:p>
        </p:txBody>
      </p:sp>
      <p:sp>
        <p:nvSpPr>
          <p:cNvPr id="11" name="ZoneTexte 10"/>
          <p:cNvSpPr txBox="1"/>
          <p:nvPr/>
        </p:nvSpPr>
        <p:spPr>
          <a:xfrm>
            <a:off x="6084168" y="6443632"/>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609951" y="492730"/>
            <a:ext cx="2769482" cy="1200329"/>
          </a:xfrm>
          <a:prstGeom prst="rect">
            <a:avLst/>
          </a:prstGeom>
        </p:spPr>
        <p:txBody>
          <a:bodyPr wrap="square">
            <a:spAutoFit/>
          </a:bodyPr>
          <a:lstStyle/>
          <a:p>
            <a:r>
              <a:rPr lang="fr-FR" sz="2400" dirty="0">
                <a:solidFill>
                  <a:schemeClr val="bg1"/>
                </a:solidFill>
                <a:latin typeface="Calibri" panose="020F0502020204030204" pitchFamily="34" charset="0"/>
              </a:rPr>
              <a:t>Jeux de cour</a:t>
            </a:r>
          </a:p>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Shark Attack</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Twins</a:t>
            </a:r>
            <a:r>
              <a:rPr lang="fr-FR" sz="2400" b="1" dirty="0">
                <a:solidFill>
                  <a:schemeClr val="bg1"/>
                </a:solidFill>
                <a:latin typeface="Calibri" panose="020F0502020204030204" pitchFamily="34" charset="0"/>
              </a:rPr>
              <a:t> </a:t>
            </a:r>
          </a:p>
        </p:txBody>
      </p:sp>
      <p:sp>
        <p:nvSpPr>
          <p:cNvPr id="7" name="Rectangle 6"/>
          <p:cNvSpPr/>
          <p:nvPr/>
        </p:nvSpPr>
        <p:spPr>
          <a:xfrm>
            <a:off x="204939" y="1842443"/>
            <a:ext cx="4221027" cy="338554"/>
          </a:xfrm>
          <a:prstGeom prst="rect">
            <a:avLst/>
          </a:prstGeom>
        </p:spPr>
        <p:txBody>
          <a:bodyPr wrap="none">
            <a:spAutoFit/>
          </a:bodyPr>
          <a:lstStyle/>
          <a:p>
            <a:r>
              <a:rPr lang="fr-FR" sz="1600" b="1" dirty="0">
                <a:solidFill>
                  <a:prstClr val="black"/>
                </a:solidFill>
              </a:rPr>
              <a:t>Shark Attack  </a:t>
            </a:r>
            <a:r>
              <a:rPr lang="fr-FR" sz="1400" dirty="0"/>
              <a:t>Jeu collectif d’attaque et de défense </a:t>
            </a:r>
            <a:r>
              <a:rPr lang="fr-FR" sz="1400" dirty="0">
                <a:solidFill>
                  <a:prstClr val="black"/>
                </a:solidFill>
              </a:rPr>
              <a:t> </a:t>
            </a:r>
            <a:endParaRPr lang="fr-FR" sz="1600" dirty="0">
              <a:solidFill>
                <a:prstClr val="black"/>
              </a:solidFill>
            </a:endParaRPr>
          </a:p>
        </p:txBody>
      </p:sp>
      <p:pic>
        <p:nvPicPr>
          <p:cNvPr id="14339" name="Picture 3"/>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883458" y="1118719"/>
            <a:ext cx="816188" cy="81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699646" y="492730"/>
            <a:ext cx="701341" cy="85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7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5D5F85-A133-414B-8E7E-E4376566500F}"/>
              </a:ext>
            </a:extLst>
          </p:cNvPr>
          <p:cNvSpPr/>
          <p:nvPr/>
        </p:nvSpPr>
        <p:spPr>
          <a:xfrm>
            <a:off x="323529" y="1493121"/>
            <a:ext cx="3240360" cy="3785652"/>
          </a:xfrm>
          <a:prstGeom prst="rect">
            <a:avLst/>
          </a:prstGeom>
        </p:spPr>
        <p:txBody>
          <a:bodyPr wrap="square">
            <a:spAutoFit/>
          </a:bodyPr>
          <a:lstStyle/>
          <a:p>
            <a:r>
              <a:rPr lang="fr-FR" sz="1600" dirty="0">
                <a:latin typeface="Calibri" panose="020F0502020204030204" pitchFamily="34" charset="0"/>
              </a:rPr>
              <a:t>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farmer's</a:t>
            </a:r>
            <a:r>
              <a:rPr lang="fr-FR" sz="1600" dirty="0">
                <a:latin typeface="Calibri" panose="020F0502020204030204" pitchFamily="34" charset="0"/>
              </a:rPr>
              <a:t> in </a:t>
            </a:r>
            <a:r>
              <a:rPr lang="fr-FR" sz="1600" dirty="0" err="1">
                <a:latin typeface="Calibri" panose="020F0502020204030204" pitchFamily="34" charset="0"/>
              </a:rPr>
              <a:t>his</a:t>
            </a:r>
            <a:r>
              <a:rPr lang="fr-FR" sz="1600" dirty="0">
                <a:latin typeface="Calibri" panose="020F0502020204030204" pitchFamily="34" charset="0"/>
              </a:rPr>
              <a:t> den.</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farmer</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wife</a:t>
            </a:r>
            <a:r>
              <a:rPr lang="fr-FR" sz="1600" dirty="0">
                <a:latin typeface="Calibri" panose="020F0502020204030204" pitchFamily="34" charset="0"/>
              </a:rPr>
              <a:t>.</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wife</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a:t>
            </a:r>
            <a:r>
              <a:rPr lang="fr-FR" sz="1600" dirty="0" err="1">
                <a:latin typeface="Calibri" panose="020F0502020204030204" pitchFamily="34" charset="0"/>
              </a:rPr>
              <a:t>child</a:t>
            </a:r>
            <a:r>
              <a:rPr lang="fr-FR" sz="1600" dirty="0">
                <a:latin typeface="Calibri" panose="020F0502020204030204" pitchFamily="34" charset="0"/>
              </a:rPr>
              <a:t>.</a:t>
            </a:r>
            <a:br>
              <a:rPr lang="fr-FR" sz="1600" dirty="0">
                <a:latin typeface="Calibri" panose="020F0502020204030204" pitchFamily="34" charset="0"/>
              </a:rPr>
            </a:b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br>
              <a:rPr lang="fr-FR" sz="1600" dirty="0">
                <a:latin typeface="Calibri" panose="020F0502020204030204" pitchFamily="34" charset="0"/>
              </a:rPr>
            </a:br>
            <a:r>
              <a:rPr lang="fr-FR" sz="1600" dirty="0">
                <a:latin typeface="Calibri" panose="020F0502020204030204" pitchFamily="34" charset="0"/>
              </a:rPr>
              <a:t>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br>
              <a:rPr lang="fr-FR" sz="1600" dirty="0">
                <a:latin typeface="Calibri" panose="020F0502020204030204" pitchFamily="34" charset="0"/>
              </a:rPr>
            </a:br>
            <a:r>
              <a:rPr lang="fr-FR" sz="1600" dirty="0">
                <a:latin typeface="Calibri" panose="020F0502020204030204" pitchFamily="34" charset="0"/>
              </a:rPr>
              <a:t>E I E I O - The </a:t>
            </a:r>
            <a:r>
              <a:rPr lang="fr-FR" sz="1600" dirty="0" err="1">
                <a:latin typeface="Calibri" panose="020F0502020204030204" pitchFamily="34" charset="0"/>
              </a:rPr>
              <a:t>child</a:t>
            </a:r>
            <a:r>
              <a:rPr lang="fr-FR" sz="1600" dirty="0">
                <a:latin typeface="Calibri" panose="020F0502020204030204" pitchFamily="34" charset="0"/>
              </a:rPr>
              <a:t> </a:t>
            </a:r>
            <a:r>
              <a:rPr lang="fr-FR" sz="1600" dirty="0" err="1">
                <a:latin typeface="Calibri" panose="020F0502020204030204" pitchFamily="34" charset="0"/>
              </a:rPr>
              <a:t>wants</a:t>
            </a:r>
            <a:r>
              <a:rPr lang="fr-FR" sz="1600" dirty="0">
                <a:latin typeface="Calibri" panose="020F0502020204030204" pitchFamily="34" charset="0"/>
              </a:rPr>
              <a:t> a nurse.</a:t>
            </a:r>
          </a:p>
        </p:txBody>
      </p:sp>
      <p:sp>
        <p:nvSpPr>
          <p:cNvPr id="3" name="Rectangle 2">
            <a:hlinkClick r:id="rId2"/>
          </p:cNvPr>
          <p:cNvSpPr/>
          <p:nvPr/>
        </p:nvSpPr>
        <p:spPr>
          <a:xfrm>
            <a:off x="6550040" y="3842115"/>
            <a:ext cx="2097049" cy="261610"/>
          </a:xfrm>
          <a:prstGeom prst="rect">
            <a:avLst/>
          </a:prstGeom>
        </p:spPr>
        <p:txBody>
          <a:bodyPr wrap="none">
            <a:spAutoFit/>
          </a:bodyPr>
          <a:lstStyle/>
          <a:p>
            <a:r>
              <a:rPr lang="fr-FR" sz="1100" dirty="0">
                <a:hlinkClick r:id="rId2"/>
              </a:rPr>
              <a:t>https://youtu.be/qwB4owcLAAg</a:t>
            </a:r>
            <a:endParaRPr lang="fr-FR" sz="1100" dirty="0"/>
          </a:p>
        </p:txBody>
      </p:sp>
      <p:sp>
        <p:nvSpPr>
          <p:cNvPr id="8" name="Ellipse 7"/>
          <p:cNvSpPr/>
          <p:nvPr/>
        </p:nvSpPr>
        <p:spPr>
          <a:xfrm>
            <a:off x="5318024" y="484709"/>
            <a:ext cx="3197432" cy="100841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5" name="Rectangle 4"/>
          <p:cNvSpPr/>
          <p:nvPr/>
        </p:nvSpPr>
        <p:spPr>
          <a:xfrm>
            <a:off x="3519160" y="1783508"/>
            <a:ext cx="3137916" cy="2800767"/>
          </a:xfrm>
          <a:prstGeom prst="rect">
            <a:avLst/>
          </a:prstGeom>
        </p:spPr>
        <p:txBody>
          <a:bodyPr wrap="square">
            <a:spAutoFit/>
          </a:bodyPr>
          <a:lstStyle/>
          <a:p>
            <a:pPr lvl="0"/>
            <a:r>
              <a:rPr lang="fr-FR" sz="1600" dirty="0">
                <a:solidFill>
                  <a:prstClr val="black"/>
                </a:solidFill>
                <a:latin typeface="Calibri" panose="020F0502020204030204" pitchFamily="34" charset="0"/>
              </a:rPr>
              <a:t>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The nurse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dog.</a:t>
            </a:r>
            <a:br>
              <a:rPr lang="fr-FR" sz="1600" dirty="0">
                <a:solidFill>
                  <a:prstClr val="black"/>
                </a:solidFill>
                <a:latin typeface="Calibri" panose="020F0502020204030204" pitchFamily="34" charset="0"/>
              </a:rPr>
            </a:b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The dog </a:t>
            </a:r>
            <a:r>
              <a:rPr lang="fr-FR" sz="1600" dirty="0" err="1">
                <a:solidFill>
                  <a:prstClr val="black"/>
                </a:solidFill>
                <a:latin typeface="Calibri" panose="020F0502020204030204" pitchFamily="34" charset="0"/>
              </a:rPr>
              <a:t>wants</a:t>
            </a:r>
            <a:r>
              <a:rPr lang="fr-FR" sz="1600" dirty="0">
                <a:solidFill>
                  <a:prstClr val="black"/>
                </a:solidFill>
                <a:latin typeface="Calibri" panose="020F0502020204030204" pitchFamily="34" charset="0"/>
              </a:rPr>
              <a:t> a </a:t>
            </a:r>
            <a:r>
              <a:rPr lang="fr-FR" sz="1600" dirty="0" err="1">
                <a:solidFill>
                  <a:prstClr val="black"/>
                </a:solidFill>
                <a:latin typeface="Calibri" panose="020F0502020204030204" pitchFamily="34" charset="0"/>
              </a:rPr>
              <a:t>bone</a:t>
            </a:r>
            <a:r>
              <a:rPr lang="fr-FR" sz="1600" dirty="0">
                <a:solidFill>
                  <a:prstClr val="black"/>
                </a:solidFill>
                <a:latin typeface="Calibri" panose="020F0502020204030204" pitchFamily="34" charset="0"/>
              </a:rPr>
              <a:t>.</a:t>
            </a:r>
            <a:br>
              <a:rPr lang="fr-FR" sz="1600" dirty="0">
                <a:solidFill>
                  <a:prstClr val="black"/>
                </a:solidFill>
                <a:latin typeface="Calibri" panose="020F0502020204030204" pitchFamily="34" charset="0"/>
              </a:rPr>
            </a:br>
            <a:br>
              <a:rPr lang="fr-FR" sz="1600" dirty="0">
                <a:solidFill>
                  <a:prstClr val="black"/>
                </a:solidFill>
                <a:latin typeface="Calibri" panose="020F0502020204030204" pitchFamily="34" charset="0"/>
              </a:rPr>
            </a:b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br>
              <a:rPr lang="fr-FR" sz="1600" dirty="0">
                <a:solidFill>
                  <a:prstClr val="black"/>
                </a:solidFill>
                <a:latin typeface="Calibri" panose="020F0502020204030204" pitchFamily="34" charset="0"/>
              </a:rPr>
            </a:b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br>
              <a:rPr lang="fr-FR" sz="1600" dirty="0">
                <a:solidFill>
                  <a:prstClr val="black"/>
                </a:solidFill>
                <a:latin typeface="Calibri" panose="020F0502020204030204" pitchFamily="34" charset="0"/>
              </a:rPr>
            </a:br>
            <a:r>
              <a:rPr lang="fr-FR" sz="1600" dirty="0">
                <a:solidFill>
                  <a:prstClr val="black"/>
                </a:solidFill>
                <a:latin typeface="Calibri" panose="020F0502020204030204" pitchFamily="34" charset="0"/>
              </a:rPr>
              <a:t>E I E I O - </a:t>
            </a:r>
            <a:r>
              <a:rPr lang="fr-FR" sz="1600" dirty="0" err="1">
                <a:solidFill>
                  <a:prstClr val="black"/>
                </a:solidFill>
                <a:latin typeface="Calibri" panose="020F0502020204030204" pitchFamily="34" charset="0"/>
              </a:rPr>
              <a:t>We</a:t>
            </a:r>
            <a:r>
              <a:rPr lang="fr-FR" sz="1600" dirty="0">
                <a:solidFill>
                  <a:prstClr val="black"/>
                </a:solidFill>
                <a:latin typeface="Calibri" panose="020F0502020204030204" pitchFamily="34" charset="0"/>
              </a:rPr>
              <a:t> all pat the dog.</a:t>
            </a:r>
          </a:p>
        </p:txBody>
      </p:sp>
      <p:pic>
        <p:nvPicPr>
          <p:cNvPr id="12290" name="Picture 2"/>
          <p:cNvPicPr>
            <a:picLocks noChangeAspect="1" noChangeArrowheads="1"/>
          </p:cNvPicPr>
          <p:nvPr/>
        </p:nvPicPr>
        <p:blipFill>
          <a:blip r:embed="rId3">
            <a:clrChange>
              <a:clrFrom>
                <a:srgbClr val="70EF6A"/>
              </a:clrFrom>
              <a:clrTo>
                <a:srgbClr val="70EF6A">
                  <a:alpha val="0"/>
                </a:srgbClr>
              </a:clrTo>
            </a:clrChange>
            <a:extLst>
              <a:ext uri="{28A0092B-C50C-407E-A947-70E740481C1C}">
                <a14:useLocalDpi xmlns:a14="http://schemas.microsoft.com/office/drawing/2010/main"/>
              </a:ext>
            </a:extLst>
          </a:blip>
          <a:srcRect/>
          <a:stretch>
            <a:fillRect/>
          </a:stretch>
        </p:blipFill>
        <p:spPr bwMode="auto">
          <a:xfrm>
            <a:off x="6011593" y="4444512"/>
            <a:ext cx="1810294" cy="10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940153" y="5161412"/>
            <a:ext cx="2056253" cy="307777"/>
          </a:xfrm>
          <a:prstGeom prst="rect">
            <a:avLst/>
          </a:prstGeom>
          <a:noFill/>
        </p:spPr>
        <p:txBody>
          <a:bodyPr wrap="square" rtlCol="0">
            <a:spAutoFit/>
          </a:bodyPr>
          <a:lstStyle/>
          <a:p>
            <a:r>
              <a:rPr lang="fr-FR" sz="1400" dirty="0"/>
              <a:t>Le fermier dans son pré</a:t>
            </a:r>
          </a:p>
        </p:txBody>
      </p:sp>
      <p:sp>
        <p:nvSpPr>
          <p:cNvPr id="10" name="ZoneTexte 9"/>
          <p:cNvSpPr txBox="1"/>
          <p:nvPr/>
        </p:nvSpPr>
        <p:spPr>
          <a:xfrm>
            <a:off x="6323403" y="6347313"/>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611560" y="484709"/>
            <a:ext cx="3433825" cy="830997"/>
          </a:xfrm>
          <a:prstGeom prst="rect">
            <a:avLst/>
          </a:prstGeom>
        </p:spPr>
        <p:txBody>
          <a:bodyPr wrap="none">
            <a:spAutoFit/>
          </a:bodyPr>
          <a:lstStyle/>
          <a:p>
            <a:r>
              <a:rPr lang="fr-FR" sz="2400" dirty="0">
                <a:solidFill>
                  <a:schemeClr val="bg1"/>
                </a:solidFill>
                <a:latin typeface="Calibri" panose="020F0502020204030204" pitchFamily="34" charset="0"/>
              </a:rPr>
              <a:t>Jeux de rondes</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cs typeface="Aparajita" panose="020B0604020202020204" pitchFamily="34" charset="0"/>
              </a:rPr>
              <a:t>The </a:t>
            </a:r>
            <a:r>
              <a:rPr lang="fr-FR" sz="2400" b="1" dirty="0" err="1">
                <a:solidFill>
                  <a:schemeClr val="bg1"/>
                </a:solidFill>
                <a:latin typeface="Calibri" panose="020F0502020204030204" pitchFamily="34" charset="0"/>
                <a:cs typeface="Aparajita" panose="020B0604020202020204" pitchFamily="34" charset="0"/>
              </a:rPr>
              <a:t>farmer's</a:t>
            </a:r>
            <a:r>
              <a:rPr lang="fr-FR" sz="2400" b="1" dirty="0">
                <a:solidFill>
                  <a:schemeClr val="bg1"/>
                </a:solidFill>
                <a:latin typeface="Calibri" panose="020F0502020204030204" pitchFamily="34" charset="0"/>
                <a:cs typeface="Aparajita" panose="020B0604020202020204" pitchFamily="34" charset="0"/>
              </a:rPr>
              <a:t> in </a:t>
            </a:r>
            <a:r>
              <a:rPr lang="fr-FR" sz="2400" b="1" dirty="0" err="1">
                <a:solidFill>
                  <a:schemeClr val="bg1"/>
                </a:solidFill>
                <a:latin typeface="Calibri" panose="020F0502020204030204" pitchFamily="34" charset="0"/>
                <a:cs typeface="Aparajita" panose="020B0604020202020204" pitchFamily="34" charset="0"/>
              </a:rPr>
              <a:t>his</a:t>
            </a:r>
            <a:r>
              <a:rPr lang="fr-FR" sz="2400" b="1" dirty="0">
                <a:solidFill>
                  <a:schemeClr val="bg1"/>
                </a:solidFill>
                <a:latin typeface="Calibri" panose="020F0502020204030204" pitchFamily="34" charset="0"/>
                <a:cs typeface="Aparajita" panose="020B0604020202020204" pitchFamily="34" charset="0"/>
              </a:rPr>
              <a:t> den</a:t>
            </a:r>
          </a:p>
        </p:txBody>
      </p:sp>
      <p:pic>
        <p:nvPicPr>
          <p:cNvPr id="15363" name="Picture 3">
            <a:hlinkClick r:id="rId2"/>
          </p:cNvPr>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567188" y="3170739"/>
            <a:ext cx="802181" cy="80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1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140968"/>
            <a:ext cx="8229600" cy="3024336"/>
          </a:xfrm>
        </p:spPr>
        <p:txBody>
          <a:bodyPr>
            <a:noAutofit/>
          </a:bodyPr>
          <a:lstStyle/>
          <a:p>
            <a:pPr marL="0" indent="0">
              <a:buNone/>
            </a:pPr>
            <a:r>
              <a:rPr lang="fr-FR" sz="2400" i="1" dirty="0">
                <a:latin typeface="Calibri" panose="020F0502020204030204" pitchFamily="34" charset="0"/>
              </a:rPr>
              <a:t>«Il y a éveil aux langues lorsqu’une part des activités porte sur les langues que l’école n’a pas l’intention d’enseigner (qui peuvent être ou non des langues maternelles de certains élèves [...]). Il s’agit d’un travail global, le plus souvent comparatif, qui porte à la fois sur ces langues, sur la langue ou les langues de l’école, et sur l’éventuelle langue étrangère ou régionale apprise.» </a:t>
            </a:r>
          </a:p>
          <a:p>
            <a:pPr marL="0" indent="0" algn="r">
              <a:buNone/>
            </a:pPr>
            <a:endParaRPr lang="fr-FR" sz="1800" b="1" dirty="0">
              <a:latin typeface="Calibri" panose="020F0502020204030204" pitchFamily="34" charset="0"/>
            </a:endParaRPr>
          </a:p>
          <a:p>
            <a:pPr marL="0" indent="0" algn="r">
              <a:buNone/>
            </a:pPr>
            <a:r>
              <a:rPr lang="fr-FR" sz="1800" b="1" dirty="0">
                <a:latin typeface="Calibri" panose="020F0502020204030204" pitchFamily="34" charset="0"/>
              </a:rPr>
              <a:t>Définition de Michel </a:t>
            </a:r>
            <a:r>
              <a:rPr lang="fr-FR" sz="1800" b="1" dirty="0" err="1">
                <a:latin typeface="Calibri" panose="020F0502020204030204" pitchFamily="34" charset="0"/>
              </a:rPr>
              <a:t>Candelier</a:t>
            </a:r>
            <a:r>
              <a:rPr lang="fr-FR" sz="1800" b="1" dirty="0">
                <a:latin typeface="Calibri" panose="020F0502020204030204" pitchFamily="34" charset="0"/>
              </a:rPr>
              <a:t>, élaborée pour le projet EVLANG 1997</a:t>
            </a:r>
          </a:p>
        </p:txBody>
      </p:sp>
      <p:sp>
        <p:nvSpPr>
          <p:cNvPr id="8" name="Pensées 7"/>
          <p:cNvSpPr/>
          <p:nvPr/>
        </p:nvSpPr>
        <p:spPr>
          <a:xfrm>
            <a:off x="4788024" y="1085912"/>
            <a:ext cx="3744416" cy="1767024"/>
          </a:xfrm>
          <a:prstGeom prst="cloudCallout">
            <a:avLst>
              <a:gd name="adj1" fmla="val -64337"/>
              <a:gd name="adj2" fmla="val -42154"/>
            </a:avLst>
          </a:prstGeom>
          <a:solidFill>
            <a:srgbClr val="70E5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fr-FR" sz="3200" b="1" dirty="0">
                <a:solidFill>
                  <a:srgbClr val="696464"/>
                </a:solidFill>
                <a:latin typeface="Cooper Black" panose="0208090404030B020404" pitchFamily="18" charset="0"/>
              </a:rPr>
              <a:t>Qu’est-ce que c’est ?</a:t>
            </a:r>
          </a:p>
        </p:txBody>
      </p:sp>
      <p:sp>
        <p:nvSpPr>
          <p:cNvPr id="9" name="Rectangle 8"/>
          <p:cNvSpPr/>
          <p:nvPr/>
        </p:nvSpPr>
        <p:spPr>
          <a:xfrm>
            <a:off x="2540258" y="489973"/>
            <a:ext cx="5795817" cy="523220"/>
          </a:xfrm>
          <a:prstGeom prst="rect">
            <a:avLst/>
          </a:prstGeom>
        </p:spPr>
        <p:txBody>
          <a:bodyPr wrap="none">
            <a:spAutoFit/>
          </a:bodyPr>
          <a:lstStyle/>
          <a:p>
            <a:r>
              <a:rPr lang="fr-FR" sz="2800" b="1" dirty="0">
                <a:latin typeface="Calibri" panose="020F0502020204030204" pitchFamily="34" charset="0"/>
              </a:rPr>
              <a:t>L’EVEIL A LA DIVERSITE LINGUISTIQUE</a:t>
            </a:r>
            <a:endParaRPr lang="fr-FR" sz="2800" dirty="0"/>
          </a:p>
        </p:txBody>
      </p:sp>
      <p:sp>
        <p:nvSpPr>
          <p:cNvPr id="10" name="ZoneTexte 9"/>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pic>
        <p:nvPicPr>
          <p:cNvPr id="11"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55576" y="436938"/>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6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903" y="2420888"/>
            <a:ext cx="4284091" cy="3785652"/>
          </a:xfrm>
          <a:prstGeom prst="rect">
            <a:avLst/>
          </a:prstGeom>
        </p:spPr>
        <p:txBody>
          <a:bodyPr wrap="square">
            <a:spAutoFit/>
          </a:bodyPr>
          <a:lstStyle/>
          <a:p>
            <a:pPr algn="ctr"/>
            <a:r>
              <a:rPr lang="fr-FR" sz="1600" b="1" dirty="0">
                <a:latin typeface="Calibri" panose="020F0502020204030204" pitchFamily="34" charset="0"/>
              </a:rPr>
              <a:t>Description </a:t>
            </a:r>
          </a:p>
          <a:p>
            <a:r>
              <a:rPr lang="fr-FR" sz="1600" dirty="0">
                <a:latin typeface="Calibri" panose="020F0502020204030204" pitchFamily="34" charset="0"/>
              </a:rPr>
              <a:t>Répartir les élèves de la classe en deux groupes : </a:t>
            </a:r>
          </a:p>
          <a:p>
            <a:pPr marL="285750" indent="-285750">
              <a:buFontTx/>
              <a:buChar char="-"/>
            </a:pPr>
            <a:r>
              <a:rPr lang="fr-FR" sz="1600" dirty="0">
                <a:latin typeface="Calibri" panose="020F0502020204030204" pitchFamily="34" charset="0"/>
              </a:rPr>
              <a:t>Les pêcheurs  </a:t>
            </a:r>
            <a:r>
              <a:rPr lang="fr-FR" sz="1600" b="1" i="1" dirty="0">
                <a:latin typeface="Calibri" panose="020F0502020204030204" pitchFamily="34" charset="0"/>
              </a:rPr>
              <a:t>the </a:t>
            </a:r>
            <a:r>
              <a:rPr lang="fr-FR" sz="1600" b="1" i="1" dirty="0" err="1">
                <a:latin typeface="Calibri" panose="020F0502020204030204" pitchFamily="34" charset="0"/>
              </a:rPr>
              <a:t>fishermen</a:t>
            </a:r>
            <a:endParaRPr lang="fr-FR" sz="1600" dirty="0">
              <a:latin typeface="Calibri" panose="020F0502020204030204" pitchFamily="34" charset="0"/>
            </a:endParaRPr>
          </a:p>
          <a:p>
            <a:pPr marL="285750" indent="-285750">
              <a:buFontTx/>
              <a:buChar char="-"/>
            </a:pPr>
            <a:r>
              <a:rPr lang="fr-FR" sz="1600" dirty="0">
                <a:latin typeface="Calibri" panose="020F0502020204030204" pitchFamily="34" charset="0"/>
              </a:rPr>
              <a:t> Les poissons  </a:t>
            </a:r>
            <a:r>
              <a:rPr lang="fr-FR" sz="1600" b="1" i="1" dirty="0">
                <a:latin typeface="Calibri" panose="020F0502020204030204" pitchFamily="34" charset="0"/>
              </a:rPr>
              <a:t>the </a:t>
            </a:r>
            <a:r>
              <a:rPr lang="fr-FR" sz="1600" b="1" i="1" dirty="0" err="1">
                <a:latin typeface="Calibri" panose="020F0502020204030204" pitchFamily="34" charset="0"/>
              </a:rPr>
              <a:t>fish</a:t>
            </a:r>
            <a:endParaRPr lang="fr-FR" sz="1600" dirty="0">
              <a:latin typeface="Calibri" panose="020F0502020204030204" pitchFamily="34" charset="0"/>
            </a:endParaRPr>
          </a:p>
          <a:p>
            <a:r>
              <a:rPr lang="fr-FR" sz="1600" dirty="0">
                <a:latin typeface="Calibri" panose="020F0502020204030204" pitchFamily="34" charset="0"/>
              </a:rPr>
              <a:t>Les pêcheurs forment un cercle en se tenant les mains. </a:t>
            </a:r>
          </a:p>
          <a:p>
            <a:r>
              <a:rPr lang="fr-FR" sz="1600" dirty="0">
                <a:latin typeface="Calibri" panose="020F0502020204030204" pitchFamily="34" charset="0"/>
              </a:rPr>
              <a:t>Ils choisissent un nombre. </a:t>
            </a:r>
          </a:p>
          <a:p>
            <a:r>
              <a:rPr lang="fr-FR" sz="1600" dirty="0">
                <a:latin typeface="Calibri" panose="020F0502020204030204" pitchFamily="34" charset="0"/>
              </a:rPr>
              <a:t>Lorsqu’ils se mettent à compter à haute voix, les poissons traversent le filet.  Ils entrent et sortent librement. </a:t>
            </a:r>
          </a:p>
          <a:p>
            <a:r>
              <a:rPr lang="fr-FR" sz="1600" dirty="0">
                <a:latin typeface="Calibri" panose="020F0502020204030204" pitchFamily="34" charset="0"/>
              </a:rPr>
              <a:t>Lorsque les pêcheurs arrivent au nombre choisi, ils referment le filet, en baissant les bras. </a:t>
            </a:r>
          </a:p>
          <a:p>
            <a:r>
              <a:rPr lang="fr-FR" sz="1600" dirty="0">
                <a:latin typeface="Calibri" panose="020F0502020204030204" pitchFamily="34" charset="0"/>
              </a:rPr>
              <a:t>Leurs mains restent attachées. Les poissons qui se trouvent dans le filet à ce moment deviennent pêcheurs. Ils rejoignent le cercle. </a:t>
            </a:r>
          </a:p>
        </p:txBody>
      </p:sp>
      <p:sp>
        <p:nvSpPr>
          <p:cNvPr id="6" name="Rectangle 5"/>
          <p:cNvSpPr/>
          <p:nvPr/>
        </p:nvSpPr>
        <p:spPr>
          <a:xfrm>
            <a:off x="4644008" y="2636912"/>
            <a:ext cx="4367900" cy="3785652"/>
          </a:xfrm>
          <a:prstGeom prst="rect">
            <a:avLst/>
          </a:prstGeom>
        </p:spPr>
        <p:txBody>
          <a:bodyPr wrap="square">
            <a:spAutoFit/>
          </a:bodyPr>
          <a:lstStyle/>
          <a:p>
            <a:pPr lvl="0"/>
            <a:r>
              <a:rPr lang="en-US" sz="1600" b="1" dirty="0" err="1">
                <a:solidFill>
                  <a:prstClr val="black"/>
                </a:solidFill>
                <a:latin typeface="Calibri" panose="020F0502020204030204" pitchFamily="34" charset="0"/>
              </a:rPr>
              <a:t>Consignes</a:t>
            </a:r>
            <a:r>
              <a:rPr lang="en-US" sz="1600" b="1" dirty="0">
                <a:solidFill>
                  <a:prstClr val="black"/>
                </a:solidFill>
                <a:latin typeface="Calibri" panose="020F0502020204030204" pitchFamily="34" charset="0"/>
              </a:rPr>
              <a:t> </a:t>
            </a:r>
            <a:r>
              <a:rPr lang="en-US" sz="1600" b="1" dirty="0" err="1">
                <a:solidFill>
                  <a:prstClr val="black"/>
                </a:solidFill>
                <a:latin typeface="Calibri" panose="020F0502020204030204" pitchFamily="34" charset="0"/>
              </a:rPr>
              <a:t>en</a:t>
            </a:r>
            <a:r>
              <a:rPr lang="en-US" sz="1600" b="1" dirty="0">
                <a:solidFill>
                  <a:prstClr val="black"/>
                </a:solidFill>
                <a:latin typeface="Calibri" panose="020F0502020204030204" pitchFamily="34" charset="0"/>
              </a:rPr>
              <a:t> </a:t>
            </a:r>
            <a:r>
              <a:rPr lang="en-US" sz="1600" b="1" dirty="0" err="1">
                <a:solidFill>
                  <a:prstClr val="black"/>
                </a:solidFill>
                <a:latin typeface="Calibri" panose="020F0502020204030204" pitchFamily="34" charset="0"/>
              </a:rPr>
              <a:t>anglais</a:t>
            </a:r>
            <a:endParaRPr lang="en-US" sz="1600" b="1" dirty="0">
              <a:solidFill>
                <a:prstClr val="black"/>
              </a:solidFill>
              <a:latin typeface="Calibri" panose="020F0502020204030204" pitchFamily="34" charset="0"/>
            </a:endParaRPr>
          </a:p>
          <a:p>
            <a:pPr lvl="0"/>
            <a:r>
              <a:rPr lang="en-US" sz="1600" i="1" dirty="0">
                <a:solidFill>
                  <a:srgbClr val="002060"/>
                </a:solidFill>
                <a:latin typeface="Calibri" panose="020F0502020204030204" pitchFamily="34" charset="0"/>
              </a:rPr>
              <a:t>Let’s play! </a:t>
            </a:r>
          </a:p>
          <a:p>
            <a:pPr lvl="0"/>
            <a:r>
              <a:rPr lang="en-US" sz="1600" i="1" dirty="0">
                <a:solidFill>
                  <a:srgbClr val="002060"/>
                </a:solidFill>
                <a:latin typeface="Calibri" panose="020F0502020204030204" pitchFamily="34" charset="0"/>
              </a:rPr>
              <a:t>Group 1 : You are the fishermen with the net. Make a circle, with your arms up and choose a number. </a:t>
            </a:r>
          </a:p>
          <a:p>
            <a:pPr lvl="0"/>
            <a:endParaRPr lang="en-US" sz="1600" i="1" dirty="0">
              <a:solidFill>
                <a:srgbClr val="002060"/>
              </a:solidFill>
              <a:latin typeface="Calibri" panose="020F0502020204030204" pitchFamily="34" charset="0"/>
            </a:endParaRPr>
          </a:p>
          <a:p>
            <a:pPr lvl="0"/>
            <a:r>
              <a:rPr lang="en-US" sz="1600" i="1" dirty="0">
                <a:solidFill>
                  <a:srgbClr val="002060"/>
                </a:solidFill>
                <a:latin typeface="Calibri" panose="020F0502020204030204" pitchFamily="34" charset="0"/>
              </a:rPr>
              <a:t>Group 2 : You are the fish : you swim in and out of the net. </a:t>
            </a:r>
          </a:p>
          <a:p>
            <a:pPr lvl="0"/>
            <a:endParaRPr lang="en-US" sz="1600" i="1" dirty="0">
              <a:solidFill>
                <a:srgbClr val="002060"/>
              </a:solidFill>
              <a:latin typeface="Calibri" panose="020F0502020204030204" pitchFamily="34" charset="0"/>
            </a:endParaRPr>
          </a:p>
          <a:p>
            <a:pPr lvl="0"/>
            <a:r>
              <a:rPr lang="en-US" sz="1600" i="1" dirty="0">
                <a:solidFill>
                  <a:srgbClr val="002060"/>
                </a:solidFill>
                <a:latin typeface="Calibri" panose="020F0502020204030204" pitchFamily="34" charset="0"/>
              </a:rPr>
              <a:t>Fishermen, you can count up to your secret number. T</a:t>
            </a:r>
          </a:p>
          <a:p>
            <a:pPr lvl="0"/>
            <a:r>
              <a:rPr lang="en-US" sz="1600" i="1" dirty="0">
                <a:solidFill>
                  <a:srgbClr val="002060"/>
                </a:solidFill>
                <a:latin typeface="Calibri" panose="020F0502020204030204" pitchFamily="34" charset="0"/>
              </a:rPr>
              <a:t>hen you will drop your arms. All the fish inside the net are caught and become part of the net. </a:t>
            </a:r>
          </a:p>
          <a:p>
            <a:pPr lvl="0"/>
            <a:r>
              <a:rPr lang="en-US" sz="1600" i="1" dirty="0">
                <a:solidFill>
                  <a:srgbClr val="002060"/>
                </a:solidFill>
                <a:latin typeface="Calibri" panose="020F0502020204030204" pitchFamily="34" charset="0"/>
              </a:rPr>
              <a:t>Choose a new number and carry on until all the fish are caught. </a:t>
            </a:r>
            <a:endParaRPr lang="fr-FR" sz="1600" dirty="0">
              <a:solidFill>
                <a:srgbClr val="002060"/>
              </a:solidFill>
              <a:latin typeface="Calibri" panose="020F0502020204030204" pitchFamily="34" charset="0"/>
            </a:endParaRPr>
          </a:p>
        </p:txBody>
      </p:sp>
      <p:sp>
        <p:nvSpPr>
          <p:cNvPr id="28" name="Ellipse 27"/>
          <p:cNvSpPr/>
          <p:nvPr/>
        </p:nvSpPr>
        <p:spPr>
          <a:xfrm>
            <a:off x="5144952" y="937330"/>
            <a:ext cx="3018356" cy="973850"/>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3" name="AutoShape 2" descr="Lovetree Filet de p&amp;ecirc;che avec des coquillages de style m&amp;eacute;diterran&amp;eacute;en pour la d&amp;eacute;coration de la maison, beige, M(150 x 200c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93507" y="436115"/>
            <a:ext cx="1002429" cy="100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228184" y="6466117"/>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467544" y="593258"/>
            <a:ext cx="2495683" cy="830997"/>
          </a:xfrm>
          <a:prstGeom prst="rect">
            <a:avLst/>
          </a:prstGeom>
        </p:spPr>
        <p:txBody>
          <a:bodyPr wrap="none">
            <a:spAutoFit/>
          </a:bodyPr>
          <a:lstStyle/>
          <a:p>
            <a:pPr lvl="0"/>
            <a:r>
              <a:rPr lang="fr-FR" sz="2400" dirty="0">
                <a:solidFill>
                  <a:schemeClr val="bg1"/>
                </a:solidFill>
                <a:latin typeface="Calibri" panose="020F0502020204030204" pitchFamily="34" charset="0"/>
              </a:rPr>
              <a:t>Jeux de rondes</a:t>
            </a:r>
          </a:p>
          <a:p>
            <a:pPr marL="342900" indent="-342900">
              <a:buFont typeface="Wingdings" panose="05000000000000000000" pitchFamily="2" charset="2"/>
              <a:buChar char="Ø"/>
            </a:pPr>
            <a:r>
              <a:rPr lang="fr-FR" sz="2400" b="1" dirty="0">
                <a:solidFill>
                  <a:schemeClr val="bg1"/>
                </a:solidFill>
                <a:latin typeface="Calibri" panose="020F0502020204030204" pitchFamily="34" charset="0"/>
              </a:rPr>
              <a:t>The </a:t>
            </a:r>
            <a:r>
              <a:rPr lang="fr-FR" sz="2400" b="1" dirty="0" err="1">
                <a:solidFill>
                  <a:schemeClr val="bg1"/>
                </a:solidFill>
                <a:latin typeface="Calibri" panose="020F0502020204030204" pitchFamily="34" charset="0"/>
              </a:rPr>
              <a:t>Fishing</a:t>
            </a:r>
            <a:r>
              <a:rPr lang="fr-FR" sz="2400" b="1" dirty="0">
                <a:solidFill>
                  <a:schemeClr val="bg1"/>
                </a:solidFill>
                <a:latin typeface="Calibri" panose="020F0502020204030204" pitchFamily="34" charset="0"/>
              </a:rPr>
              <a:t> Net</a:t>
            </a:r>
          </a:p>
        </p:txBody>
      </p:sp>
    </p:spTree>
    <p:extLst>
      <p:ext uri="{BB962C8B-B14F-4D97-AF65-F5344CB8AC3E}">
        <p14:creationId xmlns:p14="http://schemas.microsoft.com/office/powerpoint/2010/main" val="56533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E6004-3BFB-5E4F-B7D5-7733347BB06B}"/>
              </a:ext>
            </a:extLst>
          </p:cNvPr>
          <p:cNvSpPr/>
          <p:nvPr/>
        </p:nvSpPr>
        <p:spPr>
          <a:xfrm>
            <a:off x="4282799" y="2456337"/>
            <a:ext cx="3745074" cy="338554"/>
          </a:xfrm>
          <a:prstGeom prst="rect">
            <a:avLst/>
          </a:prstGeom>
        </p:spPr>
        <p:txBody>
          <a:bodyPr wrap="square">
            <a:spAutoFit/>
          </a:bodyPr>
          <a:lstStyle/>
          <a:p>
            <a:r>
              <a:rPr lang="fr-FR" sz="1600" b="1" dirty="0" err="1"/>
              <a:t>Goodmorning</a:t>
            </a:r>
            <a:r>
              <a:rPr lang="fr-FR" sz="1600" b="1" dirty="0"/>
              <a:t>, Goodbye </a:t>
            </a:r>
          </a:p>
        </p:txBody>
      </p:sp>
      <p:pic>
        <p:nvPicPr>
          <p:cNvPr id="12" name="Image 11">
            <a:hlinkClick r:id="rId2"/>
            <a:extLst>
              <a:ext uri="{FF2B5EF4-FFF2-40B4-BE49-F238E27FC236}">
                <a16:creationId xmlns:a16="http://schemas.microsoft.com/office/drawing/2014/main" id="{37C04227-8E05-E94B-A416-AFB9E08331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1593" y="2775837"/>
            <a:ext cx="4120495" cy="3481179"/>
          </a:xfrm>
          <a:prstGeom prst="rect">
            <a:avLst/>
          </a:prstGeom>
        </p:spPr>
      </p:pic>
      <p:sp>
        <p:nvSpPr>
          <p:cNvPr id="11" name="Ellipse 10"/>
          <p:cNvSpPr/>
          <p:nvPr/>
        </p:nvSpPr>
        <p:spPr>
          <a:xfrm>
            <a:off x="5050725" y="901688"/>
            <a:ext cx="3096344" cy="1015144"/>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algn="ctr"/>
            <a:r>
              <a:rPr lang="fr-FR" sz="2000" b="1" dirty="0"/>
              <a:t>Circle </a:t>
            </a:r>
            <a:r>
              <a:rPr lang="fr-FR" sz="2000" b="1" dirty="0" err="1"/>
              <a:t>game</a:t>
            </a:r>
            <a:endParaRPr lang="fr-FR" sz="2000" b="1" dirty="0"/>
          </a:p>
        </p:txBody>
      </p:sp>
      <p:sp>
        <p:nvSpPr>
          <p:cNvPr id="7" name="Rectangle 6">
            <a:extLst>
              <a:ext uri="{FF2B5EF4-FFF2-40B4-BE49-F238E27FC236}">
                <a16:creationId xmlns:a16="http://schemas.microsoft.com/office/drawing/2014/main" id="{01C7C6D0-8A05-834F-A701-93B9A07C4367}"/>
              </a:ext>
            </a:extLst>
          </p:cNvPr>
          <p:cNvSpPr/>
          <p:nvPr/>
        </p:nvSpPr>
        <p:spPr>
          <a:xfrm>
            <a:off x="235651" y="2456337"/>
            <a:ext cx="3451837" cy="2800767"/>
          </a:xfrm>
          <a:prstGeom prst="rect">
            <a:avLst/>
          </a:prstGeom>
        </p:spPr>
        <p:txBody>
          <a:bodyPr wrap="square">
            <a:spAutoFit/>
          </a:bodyPr>
          <a:lstStyle/>
          <a:p>
            <a:r>
              <a:rPr lang="fr-FR" sz="1600" dirty="0">
                <a:latin typeface="Calibri" panose="020F0502020204030204" pitchFamily="34" charset="0"/>
              </a:rPr>
              <a:t>Un enfant passe derrière les autres élèves en cercle et touche leur tête en disant </a:t>
            </a:r>
            <a:r>
              <a:rPr lang="fr-FR" sz="1600" b="1" i="1" dirty="0" err="1">
                <a:solidFill>
                  <a:srgbClr val="002060"/>
                </a:solidFill>
                <a:latin typeface="Calibri" panose="020F0502020204030204" pitchFamily="34" charset="0"/>
              </a:rPr>
              <a:t>duck</a:t>
            </a:r>
            <a:r>
              <a:rPr lang="fr-FR" sz="1600" b="1" i="1" dirty="0">
                <a:solidFill>
                  <a:srgbClr val="002060"/>
                </a:solidFill>
                <a:latin typeface="Calibri" panose="020F0502020204030204" pitchFamily="34" charset="0"/>
              </a:rPr>
              <a:t>. </a:t>
            </a:r>
          </a:p>
          <a:p>
            <a:r>
              <a:rPr lang="fr-FR" sz="1600" dirty="0">
                <a:latin typeface="Calibri" panose="020F0502020204030204" pitchFamily="34" charset="0"/>
              </a:rPr>
              <a:t>Quand il choisit de dire </a:t>
            </a:r>
            <a:r>
              <a:rPr lang="fr-FR" sz="1600" b="1" i="1" dirty="0" err="1">
                <a:solidFill>
                  <a:srgbClr val="002060"/>
                </a:solidFill>
                <a:latin typeface="Calibri" panose="020F0502020204030204" pitchFamily="34" charset="0"/>
              </a:rPr>
              <a:t>goose</a:t>
            </a:r>
            <a:r>
              <a:rPr lang="fr-FR" sz="1600" dirty="0">
                <a:latin typeface="Calibri" panose="020F0502020204030204" pitchFamily="34" charset="0"/>
              </a:rPr>
              <a:t>, l'</a:t>
            </a:r>
            <a:r>
              <a:rPr lang="fr-FR" sz="1600" dirty="0" err="1">
                <a:latin typeface="Calibri" panose="020F0502020204030204" pitchFamily="34" charset="0"/>
              </a:rPr>
              <a:t>élève</a:t>
            </a:r>
            <a:r>
              <a:rPr lang="fr-FR" sz="1600" dirty="0">
                <a:latin typeface="Calibri" panose="020F0502020204030204" pitchFamily="34" charset="0"/>
              </a:rPr>
              <a:t> désigné doit l'attraper avant qu'il ne s'assoit à la place laissée libre. </a:t>
            </a:r>
          </a:p>
          <a:p>
            <a:endParaRPr lang="fr-FR" sz="1600" dirty="0">
              <a:latin typeface="Calibri" panose="020F0502020204030204" pitchFamily="34" charset="0"/>
            </a:endParaRPr>
          </a:p>
          <a:p>
            <a:r>
              <a:rPr lang="fr-FR" sz="1600" i="1" dirty="0">
                <a:latin typeface="Calibri" panose="020F0502020204030204" pitchFamily="34" charset="0"/>
              </a:rPr>
              <a:t>L'enseignant peut, en plus du nom des deux animaux, amener quelques ordres du type:</a:t>
            </a:r>
            <a:r>
              <a:rPr lang="fr-FR" sz="1600" b="1" i="1" dirty="0">
                <a:solidFill>
                  <a:srgbClr val="002060"/>
                </a:solidFill>
                <a:latin typeface="Calibri" panose="020F0502020204030204" pitchFamily="34" charset="0"/>
              </a:rPr>
              <a:t> go, </a:t>
            </a:r>
            <a:r>
              <a:rPr lang="fr-FR" sz="1600" b="1" i="1" dirty="0" err="1">
                <a:solidFill>
                  <a:srgbClr val="002060"/>
                </a:solidFill>
                <a:latin typeface="Calibri" panose="020F0502020204030204" pitchFamily="34" charset="0"/>
              </a:rPr>
              <a:t>run</a:t>
            </a:r>
            <a:r>
              <a:rPr lang="fr-FR" sz="1600" b="1" i="1" dirty="0">
                <a:solidFill>
                  <a:srgbClr val="002060"/>
                </a:solidFill>
                <a:latin typeface="Calibri" panose="020F0502020204030204" pitchFamily="34" charset="0"/>
              </a:rPr>
              <a:t>, catch </a:t>
            </a:r>
            <a:r>
              <a:rPr lang="fr-FR" sz="1600" b="1" i="1" dirty="0" err="1">
                <a:solidFill>
                  <a:srgbClr val="002060"/>
                </a:solidFill>
                <a:latin typeface="Calibri" panose="020F0502020204030204" pitchFamily="34" charset="0"/>
              </a:rPr>
              <a:t>him</a:t>
            </a:r>
            <a:r>
              <a:rPr lang="fr-FR" sz="1600" b="1" i="1" dirty="0">
                <a:solidFill>
                  <a:srgbClr val="002060"/>
                </a:solidFill>
                <a:latin typeface="Calibri" panose="020F0502020204030204" pitchFamily="34" charset="0"/>
              </a:rPr>
              <a:t>/</a:t>
            </a:r>
            <a:r>
              <a:rPr lang="fr-FR" sz="1600" b="1" i="1" dirty="0" err="1">
                <a:solidFill>
                  <a:srgbClr val="002060"/>
                </a:solidFill>
                <a:latin typeface="Calibri" panose="020F0502020204030204" pitchFamily="34" charset="0"/>
              </a:rPr>
              <a:t>her</a:t>
            </a:r>
            <a:r>
              <a:rPr lang="fr-FR" sz="1600" b="1" i="1" dirty="0">
                <a:solidFill>
                  <a:srgbClr val="002060"/>
                </a:solidFill>
                <a:latin typeface="Calibri" panose="020F0502020204030204" pitchFamily="34" charset="0"/>
              </a:rPr>
              <a:t>, </a:t>
            </a:r>
            <a:r>
              <a:rPr lang="fr-FR" sz="1600" b="1" i="1" dirty="0" err="1">
                <a:solidFill>
                  <a:srgbClr val="002060"/>
                </a:solidFill>
                <a:latin typeface="Calibri" panose="020F0502020204030204" pitchFamily="34" charset="0"/>
              </a:rPr>
              <a:t>sit</a:t>
            </a:r>
            <a:r>
              <a:rPr lang="fr-FR" sz="1600" b="1" i="1" dirty="0">
                <a:solidFill>
                  <a:srgbClr val="002060"/>
                </a:solidFill>
                <a:latin typeface="Calibri" panose="020F0502020204030204" pitchFamily="34" charset="0"/>
              </a:rPr>
              <a:t> down, </a:t>
            </a:r>
            <a:r>
              <a:rPr lang="fr-FR" sz="1600" b="1" i="1" dirty="0" err="1">
                <a:solidFill>
                  <a:srgbClr val="002060"/>
                </a:solidFill>
                <a:latin typeface="Calibri" panose="020F0502020204030204" pitchFamily="34" charset="0"/>
              </a:rPr>
              <a:t>hurry</a:t>
            </a:r>
            <a:r>
              <a:rPr lang="fr-FR" sz="1600" b="1" i="1" dirty="0">
                <a:solidFill>
                  <a:srgbClr val="002060"/>
                </a:solidFill>
                <a:latin typeface="Calibri" panose="020F0502020204030204" pitchFamily="34" charset="0"/>
              </a:rPr>
              <a:t> up ... </a:t>
            </a:r>
          </a:p>
        </p:txBody>
      </p:sp>
      <p:sp>
        <p:nvSpPr>
          <p:cNvPr id="13" name="Rectangle 12"/>
          <p:cNvSpPr/>
          <p:nvPr/>
        </p:nvSpPr>
        <p:spPr>
          <a:xfrm>
            <a:off x="241505" y="5510172"/>
            <a:ext cx="1863360" cy="938719"/>
          </a:xfrm>
          <a:prstGeom prst="rect">
            <a:avLst/>
          </a:prstGeom>
        </p:spPr>
        <p:txBody>
          <a:bodyPr wrap="square">
            <a:spAutoFit/>
          </a:bodyPr>
          <a:lstStyle/>
          <a:p>
            <a:r>
              <a:rPr lang="fr-FR" sz="1100" dirty="0">
                <a:hlinkClick r:id="rId4"/>
              </a:rPr>
              <a:t>https://www.youtube.com/results?search_query=http%3A%2F%2Fwww.videojug.com%2Ftag%2Fplayground-games</a:t>
            </a:r>
            <a:endParaRPr lang="fr-FR" sz="1100" dirty="0"/>
          </a:p>
        </p:txBody>
      </p:sp>
      <p:sp>
        <p:nvSpPr>
          <p:cNvPr id="3" name="AutoShape 2" descr="Résultat de recherche d'images pour &quot;canard&quot;">
            <a:hlinkClick r:id="rId5"/>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5" descr="Oie de dessin animé sur le fond blan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0" name="Picture 6"/>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45953" y="1226187"/>
            <a:ext cx="6209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6355067" y="6397857"/>
            <a:ext cx="2592288" cy="369332"/>
          </a:xfrm>
          <a:prstGeom prst="rect">
            <a:avLst/>
          </a:prstGeom>
          <a:noFill/>
        </p:spPr>
        <p:txBody>
          <a:bodyPr wrap="square" rtlCol="0">
            <a:spAutoFit/>
          </a:bodyPr>
          <a:lstStyle/>
          <a:p>
            <a:r>
              <a:rPr lang="fr-FR" dirty="0"/>
              <a:t>GT Langues vivantes 78</a:t>
            </a:r>
          </a:p>
        </p:txBody>
      </p:sp>
      <p:sp>
        <p:nvSpPr>
          <p:cNvPr id="5" name="Rectangle 4"/>
          <p:cNvSpPr/>
          <p:nvPr/>
        </p:nvSpPr>
        <p:spPr>
          <a:xfrm>
            <a:off x="453828" y="387145"/>
            <a:ext cx="3823594" cy="1200329"/>
          </a:xfrm>
          <a:prstGeom prst="rect">
            <a:avLst/>
          </a:prstGeom>
        </p:spPr>
        <p:txBody>
          <a:bodyPr wrap="square">
            <a:spAutoFit/>
          </a:bodyPr>
          <a:lstStyle/>
          <a:p>
            <a:r>
              <a:rPr lang="fr-FR" sz="2400" dirty="0">
                <a:solidFill>
                  <a:schemeClr val="bg1"/>
                </a:solidFill>
                <a:latin typeface="Calibri" panose="020F0502020204030204" pitchFamily="34" charset="0"/>
              </a:rPr>
              <a:t>Jeux de chandelles</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Goodmorning</a:t>
            </a:r>
            <a:r>
              <a:rPr lang="fr-FR" sz="2400" b="1" dirty="0">
                <a:solidFill>
                  <a:schemeClr val="bg1"/>
                </a:solidFill>
                <a:latin typeface="Calibri" panose="020F0502020204030204" pitchFamily="34" charset="0"/>
              </a:rPr>
              <a:t>, Goodbye </a:t>
            </a:r>
          </a:p>
          <a:p>
            <a:pPr marL="342900" indent="-342900">
              <a:buFont typeface="Wingdings" panose="05000000000000000000" pitchFamily="2" charset="2"/>
              <a:buChar char="Ø"/>
            </a:pPr>
            <a:r>
              <a:rPr lang="fr-FR" sz="2400" b="1" dirty="0" err="1">
                <a:solidFill>
                  <a:schemeClr val="bg1"/>
                </a:solidFill>
                <a:latin typeface="Calibri" panose="020F0502020204030204" pitchFamily="34" charset="0"/>
              </a:rPr>
              <a:t>Duck</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duck</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goose</a:t>
            </a:r>
            <a:r>
              <a:rPr lang="fr-FR" sz="2400" b="1" dirty="0">
                <a:solidFill>
                  <a:schemeClr val="bg1"/>
                </a:solidFill>
                <a:latin typeface="Calibri" panose="020F0502020204030204" pitchFamily="34" charset="0"/>
              </a:rPr>
              <a:t> </a:t>
            </a:r>
          </a:p>
        </p:txBody>
      </p:sp>
      <p:sp>
        <p:nvSpPr>
          <p:cNvPr id="6" name="Rectangle 5"/>
          <p:cNvSpPr/>
          <p:nvPr/>
        </p:nvSpPr>
        <p:spPr>
          <a:xfrm>
            <a:off x="273711" y="1962303"/>
            <a:ext cx="1761636" cy="338554"/>
          </a:xfrm>
          <a:prstGeom prst="rect">
            <a:avLst/>
          </a:prstGeom>
        </p:spPr>
        <p:txBody>
          <a:bodyPr wrap="none">
            <a:spAutoFit/>
          </a:bodyPr>
          <a:lstStyle/>
          <a:p>
            <a:r>
              <a:rPr lang="fr-FR" sz="1600" b="1" dirty="0" err="1">
                <a:latin typeface="Calibri" panose="020F0502020204030204" pitchFamily="34" charset="0"/>
              </a:rPr>
              <a:t>Duck</a:t>
            </a:r>
            <a:r>
              <a:rPr lang="fr-FR" sz="1600" b="1" dirty="0">
                <a:latin typeface="Calibri" panose="020F0502020204030204" pitchFamily="34" charset="0"/>
              </a:rPr>
              <a:t>, </a:t>
            </a:r>
            <a:r>
              <a:rPr lang="fr-FR" sz="1600" b="1" dirty="0" err="1">
                <a:latin typeface="Calibri" panose="020F0502020204030204" pitchFamily="34" charset="0"/>
              </a:rPr>
              <a:t>duck</a:t>
            </a:r>
            <a:r>
              <a:rPr lang="fr-FR" sz="1600" b="1" dirty="0">
                <a:latin typeface="Calibri" panose="020F0502020204030204" pitchFamily="34" charset="0"/>
              </a:rPr>
              <a:t>, </a:t>
            </a:r>
            <a:r>
              <a:rPr lang="fr-FR" sz="1600" b="1" dirty="0" err="1">
                <a:latin typeface="Calibri" panose="020F0502020204030204" pitchFamily="34" charset="0"/>
              </a:rPr>
              <a:t>goose</a:t>
            </a:r>
            <a:r>
              <a:rPr lang="fr-FR" sz="1600" b="1" dirty="0">
                <a:latin typeface="Calibri" panose="020F0502020204030204" pitchFamily="34" charset="0"/>
              </a:rPr>
              <a:t> </a:t>
            </a:r>
          </a:p>
        </p:txBody>
      </p:sp>
      <p:sp>
        <p:nvSpPr>
          <p:cNvPr id="17" name="Rectangle 16"/>
          <p:cNvSpPr/>
          <p:nvPr/>
        </p:nvSpPr>
        <p:spPr>
          <a:xfrm>
            <a:off x="3656442" y="6207966"/>
            <a:ext cx="4801116" cy="253916"/>
          </a:xfrm>
          <a:prstGeom prst="rect">
            <a:avLst/>
          </a:prstGeom>
        </p:spPr>
        <p:txBody>
          <a:bodyPr wrap="square">
            <a:spAutoFit/>
          </a:bodyPr>
          <a:lstStyle/>
          <a:p>
            <a:r>
              <a:rPr lang="fr-FR" sz="1050" dirty="0">
                <a:latin typeface="Calibri" panose="020F0502020204030204" pitchFamily="34" charset="0"/>
                <a:hlinkClick r:id="rId2"/>
              </a:rPr>
              <a:t>http://www.ac-grenoble.fr/lve26/IMG/pdf_Fiche_jeu_good_morning_goodbye.pdf</a:t>
            </a:r>
            <a:endParaRPr lang="fr-FR" sz="1050" dirty="0">
              <a:latin typeface="Calibri" panose="020F0502020204030204" pitchFamily="34" charset="0"/>
            </a:endParaRPr>
          </a:p>
        </p:txBody>
      </p:sp>
      <p:pic>
        <p:nvPicPr>
          <p:cNvPr id="18" name="Picture 3">
            <a:hlinkClick r:id="rId4"/>
          </p:cNvPr>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124976" y="5505350"/>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a:hlinkClick r:id="rId4"/>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44797" y="5936116"/>
            <a:ext cx="220828" cy="38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59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6500A8-A4B6-DD4B-85C1-900DF5E05294}"/>
              </a:ext>
            </a:extLst>
          </p:cNvPr>
          <p:cNvSpPr/>
          <p:nvPr/>
        </p:nvSpPr>
        <p:spPr>
          <a:xfrm>
            <a:off x="387318" y="2132856"/>
            <a:ext cx="3226122" cy="3354765"/>
          </a:xfrm>
          <a:prstGeom prst="rect">
            <a:avLst/>
          </a:prstGeom>
        </p:spPr>
        <p:txBody>
          <a:bodyPr wrap="square">
            <a:spAutoFit/>
          </a:bodyPr>
          <a:lstStyle/>
          <a:p>
            <a:pPr lvl="0"/>
            <a:r>
              <a:rPr lang="fr-FR" sz="2000" b="1" dirty="0">
                <a:solidFill>
                  <a:prstClr val="black"/>
                </a:solidFill>
                <a:latin typeface="Calibri" panose="020F0502020204030204" pitchFamily="34" charset="0"/>
              </a:rPr>
              <a:t>Rock, </a:t>
            </a:r>
            <a:r>
              <a:rPr lang="fr-FR" sz="2000" b="1" dirty="0" err="1">
                <a:solidFill>
                  <a:prstClr val="black"/>
                </a:solidFill>
                <a:latin typeface="Calibri" panose="020F0502020204030204" pitchFamily="34" charset="0"/>
              </a:rPr>
              <a:t>paper</a:t>
            </a:r>
            <a:r>
              <a:rPr lang="fr-FR" sz="2000" b="1" dirty="0">
                <a:solidFill>
                  <a:prstClr val="black"/>
                </a:solidFill>
                <a:latin typeface="Calibri" panose="020F0502020204030204" pitchFamily="34" charset="0"/>
              </a:rPr>
              <a:t>, </a:t>
            </a:r>
            <a:r>
              <a:rPr lang="fr-FR" sz="2000" b="1" dirty="0" err="1">
                <a:solidFill>
                  <a:prstClr val="black"/>
                </a:solidFill>
                <a:latin typeface="Calibri" panose="020F0502020204030204" pitchFamily="34" charset="0"/>
              </a:rPr>
              <a:t>scissors</a:t>
            </a:r>
            <a:endParaRPr lang="fr-FR" sz="2000" b="1" dirty="0">
              <a:solidFill>
                <a:prstClr val="black"/>
              </a:solidFill>
              <a:latin typeface="Calibri" panose="020F0502020204030204" pitchFamily="34" charset="0"/>
            </a:endParaRPr>
          </a:p>
          <a:p>
            <a:r>
              <a:rPr lang="fr-FR" sz="1600" i="1" dirty="0">
                <a:latin typeface="Calibri" panose="020F0502020204030204" pitchFamily="34" charset="0"/>
              </a:rPr>
              <a:t>Jeu du  </a:t>
            </a:r>
            <a:r>
              <a:rPr lang="fr-FR" sz="1600" b="1" i="1" dirty="0">
                <a:latin typeface="Calibri" panose="020F0502020204030204" pitchFamily="34" charset="0"/>
              </a:rPr>
              <a:t>Pierre, feuille , ciseaux</a:t>
            </a:r>
          </a:p>
          <a:p>
            <a:endParaRPr lang="fr-FR" sz="1600" dirty="0">
              <a:latin typeface="Calibri" panose="020F0502020204030204" pitchFamily="34" charset="0"/>
            </a:endParaRPr>
          </a:p>
          <a:p>
            <a:r>
              <a:rPr lang="fr-FR" sz="1600" dirty="0">
                <a:latin typeface="Calibri" panose="020F0502020204030204" pitchFamily="34" charset="0"/>
              </a:rPr>
              <a:t>Une main dans le dos, on choisit soit la pierre, la feuille ou la paire de ciseaux, on compte jusqu'à trois:</a:t>
            </a:r>
          </a:p>
          <a:p>
            <a:r>
              <a:rPr lang="fr-FR" sz="1600" b="1" i="1" dirty="0">
                <a:solidFill>
                  <a:srgbClr val="002060"/>
                </a:solidFill>
                <a:latin typeface="Calibri" panose="020F0502020204030204" pitchFamily="34" charset="0"/>
              </a:rPr>
              <a:t>One, </a:t>
            </a:r>
            <a:r>
              <a:rPr lang="fr-FR" sz="1600" b="1" i="1" dirty="0" err="1">
                <a:solidFill>
                  <a:srgbClr val="002060"/>
                </a:solidFill>
                <a:latin typeface="Calibri" panose="020F0502020204030204" pitchFamily="34" charset="0"/>
              </a:rPr>
              <a:t>two</a:t>
            </a:r>
            <a:r>
              <a:rPr lang="fr-FR" sz="1600" b="1" i="1" dirty="0">
                <a:solidFill>
                  <a:srgbClr val="002060"/>
                </a:solidFill>
                <a:latin typeface="Calibri" panose="020F0502020204030204" pitchFamily="34" charset="0"/>
              </a:rPr>
              <a:t>, </a:t>
            </a:r>
            <a:r>
              <a:rPr lang="fr-FR" sz="1600" b="1" i="1" dirty="0" err="1">
                <a:solidFill>
                  <a:srgbClr val="002060"/>
                </a:solidFill>
                <a:latin typeface="Calibri" panose="020F0502020204030204" pitchFamily="34" charset="0"/>
              </a:rPr>
              <a:t>three</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et chacun montre sa main. </a:t>
            </a:r>
          </a:p>
          <a:p>
            <a:endParaRPr lang="fr-FR" sz="1600" dirty="0">
              <a:latin typeface="Calibri" panose="020F0502020204030204" pitchFamily="34" charset="0"/>
            </a:endParaRPr>
          </a:p>
          <a:p>
            <a:r>
              <a:rPr lang="fr-FR" sz="1600" dirty="0">
                <a:latin typeface="Calibri" panose="020F0502020204030204" pitchFamily="34" charset="0"/>
              </a:rPr>
              <a:t>La maitresse peut annoncer le vainqueur :</a:t>
            </a:r>
          </a:p>
          <a:p>
            <a:r>
              <a:rPr lang="fr-FR" sz="1600" b="1" i="1" dirty="0">
                <a:solidFill>
                  <a:srgbClr val="002060"/>
                </a:solidFill>
                <a:latin typeface="Calibri" panose="020F0502020204030204" pitchFamily="34" charset="0"/>
              </a:rPr>
              <a:t>You </a:t>
            </a:r>
            <a:r>
              <a:rPr lang="fr-FR" sz="1600" b="1" i="1" dirty="0" err="1">
                <a:solidFill>
                  <a:srgbClr val="002060"/>
                </a:solidFill>
                <a:latin typeface="Calibri" panose="020F0502020204030204" pitchFamily="34" charset="0"/>
              </a:rPr>
              <a:t>win</a:t>
            </a:r>
            <a:r>
              <a:rPr lang="fr-FR" sz="1600" b="1" i="1" dirty="0">
                <a:solidFill>
                  <a:srgbClr val="002060"/>
                </a:solidFill>
                <a:latin typeface="Calibri" panose="020F0502020204030204" pitchFamily="34" charset="0"/>
              </a:rPr>
              <a:t> </a:t>
            </a:r>
            <a:r>
              <a:rPr lang="fr-FR" sz="1600" b="1" dirty="0">
                <a:solidFill>
                  <a:srgbClr val="002060"/>
                </a:solidFill>
                <a:latin typeface="Calibri" panose="020F0502020204030204" pitchFamily="34" charset="0"/>
              </a:rPr>
              <a:t>ou </a:t>
            </a:r>
            <a:r>
              <a:rPr lang="fr-FR" sz="1600" b="1" i="1" dirty="0">
                <a:solidFill>
                  <a:srgbClr val="002060"/>
                </a:solidFill>
                <a:latin typeface="Calibri" panose="020F0502020204030204" pitchFamily="34" charset="0"/>
              </a:rPr>
              <a:t>the rock beats the </a:t>
            </a:r>
            <a:r>
              <a:rPr lang="fr-FR" sz="1600" b="1" i="1" dirty="0" err="1">
                <a:solidFill>
                  <a:srgbClr val="002060"/>
                </a:solidFill>
                <a:latin typeface="Calibri" panose="020F0502020204030204" pitchFamily="34" charset="0"/>
              </a:rPr>
              <a:t>scissors</a:t>
            </a:r>
            <a:r>
              <a:rPr lang="fr-FR" sz="1600" b="1" dirty="0">
                <a:solidFill>
                  <a:srgbClr val="002060"/>
                </a:solidFill>
                <a:latin typeface="Calibri" panose="020F0502020204030204" pitchFamily="34" charset="0"/>
              </a:rPr>
              <a:t>. </a:t>
            </a:r>
          </a:p>
        </p:txBody>
      </p:sp>
      <p:sp>
        <p:nvSpPr>
          <p:cNvPr id="7" name="Rectangle 6">
            <a:extLst>
              <a:ext uri="{FF2B5EF4-FFF2-40B4-BE49-F238E27FC236}">
                <a16:creationId xmlns:a16="http://schemas.microsoft.com/office/drawing/2014/main" id="{B6914A21-B33F-4B41-AB73-44035E33B452}"/>
              </a:ext>
            </a:extLst>
          </p:cNvPr>
          <p:cNvSpPr/>
          <p:nvPr/>
        </p:nvSpPr>
        <p:spPr>
          <a:xfrm>
            <a:off x="4089786" y="3403706"/>
            <a:ext cx="4810106" cy="2923877"/>
          </a:xfrm>
          <a:prstGeom prst="rect">
            <a:avLst/>
          </a:prstGeom>
        </p:spPr>
        <p:txBody>
          <a:bodyPr wrap="square">
            <a:spAutoFit/>
          </a:bodyPr>
          <a:lstStyle/>
          <a:p>
            <a:r>
              <a:rPr lang="fr-FR" sz="2400" b="1" dirty="0" err="1">
                <a:latin typeface="Calibri" panose="020F0502020204030204" pitchFamily="34" charset="0"/>
              </a:rPr>
              <a:t>Snakes</a:t>
            </a:r>
            <a:r>
              <a:rPr lang="fr-FR" sz="2400" b="1" dirty="0">
                <a:latin typeface="Calibri" panose="020F0502020204030204" pitchFamily="34" charset="0"/>
              </a:rPr>
              <a:t> and </a:t>
            </a:r>
            <a:r>
              <a:rPr lang="fr-FR" sz="2400" b="1" dirty="0" err="1">
                <a:latin typeface="Calibri" panose="020F0502020204030204" pitchFamily="34" charset="0"/>
              </a:rPr>
              <a:t>ladders</a:t>
            </a:r>
            <a:endParaRPr lang="fr-FR" sz="1600" b="1" i="1" dirty="0">
              <a:latin typeface="Calibri" panose="020F0502020204030204" pitchFamily="34" charset="0"/>
            </a:endParaRPr>
          </a:p>
          <a:p>
            <a:r>
              <a:rPr lang="fr-FR" sz="1600" i="1" dirty="0">
                <a:latin typeface="Calibri" panose="020F0502020204030204" pitchFamily="34" charset="0"/>
              </a:rPr>
              <a:t>A partir d'un plateau de jeu simplifié</a:t>
            </a:r>
          </a:p>
          <a:p>
            <a:endParaRPr lang="fr-FR" sz="1600" dirty="0">
              <a:latin typeface="Calibri" panose="020F0502020204030204" pitchFamily="34" charset="0"/>
            </a:endParaRPr>
          </a:p>
          <a:p>
            <a:r>
              <a:rPr lang="fr-FR" sz="1600" dirty="0">
                <a:latin typeface="Calibri" panose="020F0502020204030204" pitchFamily="34" charset="0"/>
              </a:rPr>
              <a:t>On lance le dés </a:t>
            </a:r>
          </a:p>
          <a:p>
            <a:r>
              <a:rPr lang="fr-FR" sz="1600" b="1" i="1" dirty="0" err="1">
                <a:solidFill>
                  <a:srgbClr val="002060"/>
                </a:solidFill>
                <a:latin typeface="Calibri" panose="020F0502020204030204" pitchFamily="34" charset="0"/>
              </a:rPr>
              <a:t>Throw</a:t>
            </a:r>
            <a:r>
              <a:rPr lang="fr-FR" sz="1600" b="1" i="1" dirty="0">
                <a:solidFill>
                  <a:srgbClr val="002060"/>
                </a:solidFill>
                <a:latin typeface="Calibri" panose="020F0502020204030204" pitchFamily="34" charset="0"/>
              </a:rPr>
              <a:t> the </a:t>
            </a:r>
            <a:r>
              <a:rPr lang="fr-FR" sz="1600" b="1" i="1" dirty="0" err="1">
                <a:solidFill>
                  <a:srgbClr val="002060"/>
                </a:solidFill>
                <a:latin typeface="Calibri" panose="020F0502020204030204" pitchFamily="34" charset="0"/>
              </a:rPr>
              <a:t>dice</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On </a:t>
            </a:r>
            <a:r>
              <a:rPr lang="fr-FR" sz="1600" b="1" i="1" dirty="0">
                <a:solidFill>
                  <a:srgbClr val="002060"/>
                </a:solidFill>
                <a:latin typeface="Calibri" panose="020F0502020204030204" pitchFamily="34" charset="0"/>
              </a:rPr>
              <a:t>compte (jusqu'à 6</a:t>
            </a:r>
            <a:r>
              <a:rPr lang="fr-FR" sz="1600" i="1" dirty="0">
                <a:solidFill>
                  <a:srgbClr val="002060"/>
                </a:solidFill>
                <a:latin typeface="Calibri" panose="020F0502020204030204" pitchFamily="34" charset="0"/>
              </a:rPr>
              <a:t>) </a:t>
            </a:r>
            <a:r>
              <a:rPr lang="fr-FR" sz="1600" dirty="0">
                <a:latin typeface="Calibri" panose="020F0502020204030204" pitchFamily="34" charset="0"/>
              </a:rPr>
              <a:t>en avançant son pion. </a:t>
            </a:r>
          </a:p>
          <a:p>
            <a:r>
              <a:rPr lang="fr-FR" sz="1600" dirty="0">
                <a:latin typeface="Calibri" panose="020F0502020204030204" pitchFamily="34" charset="0"/>
              </a:rPr>
              <a:t>Si on arrive sur le bas d'une échelle, on monte</a:t>
            </a:r>
          </a:p>
          <a:p>
            <a:r>
              <a:rPr lang="fr-FR" sz="1600" dirty="0">
                <a:latin typeface="Calibri" panose="020F0502020204030204" pitchFamily="34" charset="0"/>
              </a:rPr>
              <a:t> </a:t>
            </a:r>
            <a:r>
              <a:rPr lang="fr-FR" sz="1600" b="1" i="1" dirty="0">
                <a:solidFill>
                  <a:srgbClr val="002060"/>
                </a:solidFill>
                <a:latin typeface="Calibri" panose="020F0502020204030204" pitchFamily="34" charset="0"/>
              </a:rPr>
              <a:t>Go up</a:t>
            </a:r>
          </a:p>
          <a:p>
            <a:r>
              <a:rPr lang="fr-FR" sz="1600" dirty="0">
                <a:latin typeface="Calibri" panose="020F0502020204030204" pitchFamily="34" charset="0"/>
              </a:rPr>
              <a:t>Si on arrive sur la tête d'un serpent,  on descend </a:t>
            </a:r>
          </a:p>
          <a:p>
            <a:r>
              <a:rPr lang="fr-FR" sz="1600" b="1" dirty="0">
                <a:solidFill>
                  <a:srgbClr val="002060"/>
                </a:solidFill>
                <a:latin typeface="Calibri" panose="020F0502020204030204" pitchFamily="34" charset="0"/>
              </a:rPr>
              <a:t>G</a:t>
            </a:r>
            <a:r>
              <a:rPr lang="fr-FR" sz="1600" b="1" i="1" dirty="0">
                <a:solidFill>
                  <a:srgbClr val="002060"/>
                </a:solidFill>
                <a:latin typeface="Calibri" panose="020F0502020204030204" pitchFamily="34" charset="0"/>
              </a:rPr>
              <a:t>o down</a:t>
            </a:r>
            <a:endParaRPr lang="fr-FR" sz="1600" b="1" dirty="0">
              <a:solidFill>
                <a:srgbClr val="002060"/>
              </a:solidFill>
              <a:latin typeface="Calibri" panose="020F0502020204030204" pitchFamily="34" charset="0"/>
            </a:endParaRPr>
          </a:p>
          <a:p>
            <a:r>
              <a:rPr lang="fr-FR" sz="1600" dirty="0">
                <a:latin typeface="Calibri" panose="020F0502020204030204" pitchFamily="34" charset="0"/>
              </a:rPr>
              <a:t>Le premier arrivé à la dernière case gagne. </a:t>
            </a:r>
          </a:p>
        </p:txBody>
      </p:sp>
      <p:sp>
        <p:nvSpPr>
          <p:cNvPr id="9" name="Ellipse 8"/>
          <p:cNvSpPr/>
          <p:nvPr/>
        </p:nvSpPr>
        <p:spPr>
          <a:xfrm>
            <a:off x="4860032" y="553571"/>
            <a:ext cx="3572535" cy="1354556"/>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jouant</a:t>
            </a:r>
          </a:p>
          <a:p>
            <a:pPr marL="285750" indent="-285750" algn="ctr">
              <a:buFontTx/>
              <a:buChar char="-"/>
            </a:pPr>
            <a:r>
              <a:rPr lang="fr-FR" sz="2000" dirty="0"/>
              <a:t>Jeux sociaux traditionnels connus</a:t>
            </a:r>
          </a:p>
        </p:txBody>
      </p:sp>
      <p:sp>
        <p:nvSpPr>
          <p:cNvPr id="8" name="ZoneTexte 7"/>
          <p:cNvSpPr txBox="1"/>
          <p:nvPr/>
        </p:nvSpPr>
        <p:spPr>
          <a:xfrm>
            <a:off x="6467606" y="6331635"/>
            <a:ext cx="2592288" cy="369332"/>
          </a:xfrm>
          <a:prstGeom prst="rect">
            <a:avLst/>
          </a:prstGeom>
          <a:noFill/>
        </p:spPr>
        <p:txBody>
          <a:bodyPr wrap="square" rtlCol="0">
            <a:spAutoFit/>
          </a:bodyPr>
          <a:lstStyle/>
          <a:p>
            <a:r>
              <a:rPr lang="fr-FR" dirty="0"/>
              <a:t>GT Langues vivantes 78</a:t>
            </a:r>
          </a:p>
        </p:txBody>
      </p:sp>
      <p:sp>
        <p:nvSpPr>
          <p:cNvPr id="2" name="AutoShape 2" descr="Rock-Paper-Scissor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1" name="Picture 3"/>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01372" y="1993447"/>
            <a:ext cx="1224136" cy="99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Résultat de recherche d'images pour &quot;Snakes and ladders&quot;">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83611">
            <a:off x="7223105" y="2658786"/>
            <a:ext cx="1462571" cy="121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3619" y="692696"/>
            <a:ext cx="3129703" cy="830997"/>
          </a:xfrm>
          <a:prstGeom prst="rect">
            <a:avLst/>
          </a:prstGeom>
        </p:spPr>
        <p:txBody>
          <a:bodyPr wrap="non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Rock, </a:t>
            </a:r>
            <a:r>
              <a:rPr lang="fr-FR" sz="2400" b="1" dirty="0" err="1">
                <a:solidFill>
                  <a:schemeClr val="bg1"/>
                </a:solidFill>
                <a:latin typeface="Calibri" panose="020F0502020204030204" pitchFamily="34" charset="0"/>
              </a:rPr>
              <a:t>paper</a:t>
            </a:r>
            <a:r>
              <a:rPr lang="fr-FR" sz="2400" b="1" dirty="0">
                <a:solidFill>
                  <a:schemeClr val="bg1"/>
                </a:solidFill>
                <a:latin typeface="Calibri" panose="020F0502020204030204" pitchFamily="34" charset="0"/>
              </a:rPr>
              <a:t>, </a:t>
            </a:r>
            <a:r>
              <a:rPr lang="fr-FR" sz="2400" b="1" dirty="0" err="1">
                <a:solidFill>
                  <a:schemeClr val="bg1"/>
                </a:solidFill>
                <a:latin typeface="Calibri" panose="020F0502020204030204" pitchFamily="34" charset="0"/>
              </a:rPr>
              <a:t>scissors</a:t>
            </a:r>
            <a:endParaRPr lang="fr-FR" sz="2400" b="1" dirty="0">
              <a:solidFill>
                <a:schemeClr val="bg1"/>
              </a:solidFill>
              <a:latin typeface="Calibri" panose="020F0502020204030204" pitchFamily="34" charset="0"/>
            </a:endParaRPr>
          </a:p>
          <a:p>
            <a:pPr marL="342900" indent="-342900">
              <a:buFont typeface="Wingdings" panose="05000000000000000000" pitchFamily="2" charset="2"/>
              <a:buChar char="Ø"/>
            </a:pPr>
            <a:r>
              <a:rPr lang="fr-FR" sz="2400" b="1" dirty="0" err="1">
                <a:solidFill>
                  <a:schemeClr val="bg1"/>
                </a:solidFill>
              </a:rPr>
              <a:t>Snakes</a:t>
            </a:r>
            <a:r>
              <a:rPr lang="fr-FR" sz="2400" b="1" dirty="0">
                <a:solidFill>
                  <a:schemeClr val="bg1"/>
                </a:solidFill>
              </a:rPr>
              <a:t> and </a:t>
            </a:r>
            <a:r>
              <a:rPr lang="fr-FR" sz="2400" b="1" dirty="0" err="1">
                <a:solidFill>
                  <a:schemeClr val="bg1"/>
                </a:solidFill>
              </a:rPr>
              <a:t>ladders</a:t>
            </a:r>
            <a:endParaRPr lang="fr-FR" sz="2400" b="1" dirty="0">
              <a:solidFill>
                <a:schemeClr val="bg1"/>
              </a:solidFill>
            </a:endParaRPr>
          </a:p>
        </p:txBody>
      </p:sp>
    </p:spTree>
    <p:extLst>
      <p:ext uri="{BB962C8B-B14F-4D97-AF65-F5344CB8AC3E}">
        <p14:creationId xmlns:p14="http://schemas.microsoft.com/office/powerpoint/2010/main" val="293548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450E768-01F2-F848-9F21-F700CF8C884D}"/>
              </a:ext>
            </a:extLst>
          </p:cNvPr>
          <p:cNvSpPr/>
          <p:nvPr/>
        </p:nvSpPr>
        <p:spPr>
          <a:xfrm>
            <a:off x="4644008" y="973786"/>
            <a:ext cx="3779034" cy="928050"/>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s’exerçant</a:t>
            </a:r>
          </a:p>
          <a:p>
            <a:pPr marL="342900" indent="-342900" algn="ctr">
              <a:buFontTx/>
              <a:buChar char="-"/>
            </a:pPr>
            <a:r>
              <a:rPr lang="fr-FR" sz="2000" b="1" dirty="0"/>
              <a:t>Tongue </a:t>
            </a:r>
            <a:r>
              <a:rPr lang="fr-FR" sz="2000" b="1" dirty="0" err="1"/>
              <a:t>twisters</a:t>
            </a:r>
            <a:endParaRPr lang="fr-FR" sz="2000" b="1" dirty="0"/>
          </a:p>
          <a:p>
            <a:pPr algn="ctr"/>
            <a:r>
              <a:rPr lang="fr-FR" sz="1200" dirty="0"/>
              <a:t>Sentir ses cordes vocales</a:t>
            </a:r>
          </a:p>
        </p:txBody>
      </p:sp>
      <p:pic>
        <p:nvPicPr>
          <p:cNvPr id="5" name="Image 4">
            <a:hlinkClick r:id="rId2"/>
            <a:extLst>
              <a:ext uri="{FF2B5EF4-FFF2-40B4-BE49-F238E27FC236}">
                <a16:creationId xmlns:a16="http://schemas.microsoft.com/office/drawing/2014/main" id="{4A2880D0-F795-174D-88C4-726F661F19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956" y="2611665"/>
            <a:ext cx="1828235" cy="1275051"/>
          </a:xfrm>
          <a:prstGeom prst="rect">
            <a:avLst/>
          </a:prstGeom>
        </p:spPr>
      </p:pic>
      <p:pic>
        <p:nvPicPr>
          <p:cNvPr id="8" name="Image 7">
            <a:hlinkClick r:id="rId2"/>
            <a:extLst>
              <a:ext uri="{FF2B5EF4-FFF2-40B4-BE49-F238E27FC236}">
                <a16:creationId xmlns:a16="http://schemas.microsoft.com/office/drawing/2014/main" id="{FC017768-318E-424E-9990-BFA97BF24B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089" y="4027878"/>
            <a:ext cx="1414102" cy="907685"/>
          </a:xfrm>
          <a:prstGeom prst="rect">
            <a:avLst/>
          </a:prstGeom>
        </p:spPr>
      </p:pic>
      <p:sp>
        <p:nvSpPr>
          <p:cNvPr id="18" name="ZoneTexte 17"/>
          <p:cNvSpPr txBox="1"/>
          <p:nvPr/>
        </p:nvSpPr>
        <p:spPr>
          <a:xfrm>
            <a:off x="6171374" y="6284543"/>
            <a:ext cx="2592288" cy="369332"/>
          </a:xfrm>
          <a:prstGeom prst="rect">
            <a:avLst/>
          </a:prstGeom>
          <a:noFill/>
        </p:spPr>
        <p:txBody>
          <a:bodyPr wrap="square" rtlCol="0">
            <a:spAutoFit/>
          </a:bodyPr>
          <a:lstStyle/>
          <a:p>
            <a:r>
              <a:rPr lang="fr-FR" dirty="0"/>
              <a:t>GT Langues vivantes 78</a:t>
            </a:r>
          </a:p>
        </p:txBody>
      </p:sp>
      <p:sp>
        <p:nvSpPr>
          <p:cNvPr id="2" name="Rectangle 1"/>
          <p:cNvSpPr/>
          <p:nvPr/>
        </p:nvSpPr>
        <p:spPr>
          <a:xfrm>
            <a:off x="521758" y="638118"/>
            <a:ext cx="3090169" cy="461665"/>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Jeux de </a:t>
            </a:r>
            <a:r>
              <a:rPr lang="fr-FR" sz="2400" b="1" dirty="0" err="1">
                <a:solidFill>
                  <a:schemeClr val="bg1"/>
                </a:solidFill>
                <a:latin typeface="Calibri" panose="020F0502020204030204" pitchFamily="34" charset="0"/>
              </a:rPr>
              <a:t>Virelangues</a:t>
            </a:r>
            <a:endParaRPr lang="fr-FR" sz="2400" b="1" dirty="0">
              <a:solidFill>
                <a:schemeClr val="bg1"/>
              </a:solidFill>
              <a:latin typeface="Calibri" panose="020F0502020204030204" pitchFamily="34" charset="0"/>
            </a:endParaRPr>
          </a:p>
        </p:txBody>
      </p:sp>
      <p:sp>
        <p:nvSpPr>
          <p:cNvPr id="3" name="Rectangle 2"/>
          <p:cNvSpPr/>
          <p:nvPr/>
        </p:nvSpPr>
        <p:spPr>
          <a:xfrm>
            <a:off x="2268708" y="3551370"/>
            <a:ext cx="1799235" cy="600164"/>
          </a:xfrm>
          <a:prstGeom prst="rect">
            <a:avLst/>
          </a:prstGeom>
        </p:spPr>
        <p:txBody>
          <a:bodyPr wrap="square">
            <a:spAutoFit/>
          </a:bodyPr>
          <a:lstStyle/>
          <a:p>
            <a:r>
              <a:rPr lang="fr-FR" sz="1100" dirty="0">
                <a:latin typeface="Calibri" panose="020F0502020204030204" pitchFamily="34" charset="0"/>
                <a:hlinkClick r:id="rId2"/>
              </a:rPr>
              <a:t>http://www.lv13.ac-aix-marseille.fr/spip/spip.php?article212&amp;var_mode=calcul</a:t>
            </a:r>
            <a:endParaRPr lang="fr-FR" sz="1100" dirty="0">
              <a:latin typeface="Calibri" panose="020F0502020204030204" pitchFamily="34" charset="0"/>
            </a:endParaRPr>
          </a:p>
        </p:txBody>
      </p:sp>
      <p:sp>
        <p:nvSpPr>
          <p:cNvPr id="7" name="Rectangle 6"/>
          <p:cNvSpPr/>
          <p:nvPr/>
        </p:nvSpPr>
        <p:spPr>
          <a:xfrm>
            <a:off x="6404047" y="3516140"/>
            <a:ext cx="1854715" cy="600164"/>
          </a:xfrm>
          <a:prstGeom prst="rect">
            <a:avLst/>
          </a:prstGeom>
        </p:spPr>
        <p:txBody>
          <a:bodyPr wrap="square">
            <a:spAutoFit/>
          </a:bodyPr>
          <a:lstStyle/>
          <a:p>
            <a:r>
              <a:rPr lang="fr-FR" sz="1100" dirty="0">
                <a:hlinkClick r:id="rId5"/>
              </a:rPr>
              <a:t>http://www.lv13.ac-aix-marseille.fr/spip/spip.php?article209&amp;var_mode=calcul</a:t>
            </a:r>
            <a:endParaRPr lang="fr-FR" sz="1100" dirty="0"/>
          </a:p>
        </p:txBody>
      </p:sp>
      <p:sp>
        <p:nvSpPr>
          <p:cNvPr id="11" name="ZoneTexte 10"/>
          <p:cNvSpPr txBox="1"/>
          <p:nvPr/>
        </p:nvSpPr>
        <p:spPr>
          <a:xfrm>
            <a:off x="826162" y="2060848"/>
            <a:ext cx="1271029" cy="369332"/>
          </a:xfrm>
          <a:prstGeom prst="rect">
            <a:avLst/>
          </a:prstGeom>
          <a:noFill/>
        </p:spPr>
        <p:txBody>
          <a:bodyPr wrap="square" rtlCol="0">
            <a:spAutoFit/>
          </a:bodyPr>
          <a:lstStyle/>
          <a:p>
            <a:r>
              <a:rPr lang="fr-FR" b="1" dirty="0"/>
              <a:t>Anglais</a:t>
            </a:r>
          </a:p>
        </p:txBody>
      </p:sp>
      <p:sp>
        <p:nvSpPr>
          <p:cNvPr id="19" name="ZoneTexte 18"/>
          <p:cNvSpPr txBox="1"/>
          <p:nvPr/>
        </p:nvSpPr>
        <p:spPr>
          <a:xfrm>
            <a:off x="4817206" y="2627024"/>
            <a:ext cx="1040064" cy="369332"/>
          </a:xfrm>
          <a:prstGeom prst="rect">
            <a:avLst/>
          </a:prstGeom>
          <a:noFill/>
        </p:spPr>
        <p:txBody>
          <a:bodyPr wrap="square" rtlCol="0">
            <a:spAutoFit/>
          </a:bodyPr>
          <a:lstStyle/>
          <a:p>
            <a:r>
              <a:rPr lang="fr-FR" b="1" dirty="0"/>
              <a:t>Italien</a:t>
            </a:r>
          </a:p>
        </p:txBody>
      </p:sp>
      <p:sp>
        <p:nvSpPr>
          <p:cNvPr id="20" name="Rectangle 19"/>
          <p:cNvSpPr/>
          <p:nvPr/>
        </p:nvSpPr>
        <p:spPr>
          <a:xfrm>
            <a:off x="4644008" y="5295228"/>
            <a:ext cx="1368566" cy="900246"/>
          </a:xfrm>
          <a:prstGeom prst="rect">
            <a:avLst/>
          </a:prstGeom>
        </p:spPr>
        <p:txBody>
          <a:bodyPr wrap="square">
            <a:spAutoFit/>
          </a:bodyPr>
          <a:lstStyle/>
          <a:p>
            <a:r>
              <a:rPr lang="fr-FR" sz="1050" dirty="0">
                <a:latin typeface="Calibri" panose="020F0502020204030204" pitchFamily="34" charset="0"/>
                <a:hlinkClick r:id="rId6"/>
              </a:rPr>
              <a:t>http://www2.ac-lyon.fr/ressources/rhone/langues-vivantes/spip.php?article270</a:t>
            </a:r>
            <a:endParaRPr lang="fr-FR" sz="1050" dirty="0">
              <a:latin typeface="Calibri" panose="020F0502020204030204" pitchFamily="34" charset="0"/>
            </a:endParaRPr>
          </a:p>
        </p:txBody>
      </p:sp>
      <p:sp>
        <p:nvSpPr>
          <p:cNvPr id="22" name="ZoneTexte 21"/>
          <p:cNvSpPr txBox="1"/>
          <p:nvPr/>
        </p:nvSpPr>
        <p:spPr>
          <a:xfrm>
            <a:off x="3087731" y="4521084"/>
            <a:ext cx="1398116" cy="369332"/>
          </a:xfrm>
          <a:prstGeom prst="rect">
            <a:avLst/>
          </a:prstGeom>
          <a:noFill/>
        </p:spPr>
        <p:txBody>
          <a:bodyPr wrap="square" rtlCol="0">
            <a:spAutoFit/>
          </a:bodyPr>
          <a:lstStyle/>
          <a:p>
            <a:r>
              <a:rPr lang="fr-FR" b="1" dirty="0"/>
              <a:t>Allemand</a:t>
            </a:r>
          </a:p>
        </p:txBody>
      </p:sp>
      <p:sp>
        <p:nvSpPr>
          <p:cNvPr id="21" name="Rectangle 20"/>
          <p:cNvSpPr/>
          <p:nvPr/>
        </p:nvSpPr>
        <p:spPr>
          <a:xfrm>
            <a:off x="4924661" y="3339169"/>
            <a:ext cx="1398116" cy="954107"/>
          </a:xfrm>
          <a:prstGeom prst="rect">
            <a:avLst/>
          </a:prstGeom>
        </p:spPr>
        <p:txBody>
          <a:bodyPr wrap="square">
            <a:spAutoFit/>
          </a:bodyPr>
          <a:lstStyle/>
          <a:p>
            <a:r>
              <a:rPr lang="it-IT" sz="1400" dirty="0">
                <a:latin typeface="Calibri" panose="020F0502020204030204" pitchFamily="34" charset="0"/>
              </a:rPr>
              <a:t>Sopra la panca la capra campa</a:t>
            </a:r>
          </a:p>
          <a:p>
            <a:r>
              <a:rPr lang="it-IT" sz="1400" dirty="0">
                <a:latin typeface="Calibri" panose="020F0502020204030204" pitchFamily="34" charset="0"/>
              </a:rPr>
              <a:t>Sotto la panca la capra crepa</a:t>
            </a:r>
            <a:endParaRPr lang="fr-FR" sz="1400" dirty="0">
              <a:latin typeface="Calibri" panose="020F0502020204030204" pitchFamily="34" charset="0"/>
            </a:endParaRPr>
          </a:p>
        </p:txBody>
      </p:sp>
      <p:sp>
        <p:nvSpPr>
          <p:cNvPr id="25" name="Rectangle 24"/>
          <p:cNvSpPr/>
          <p:nvPr/>
        </p:nvSpPr>
        <p:spPr>
          <a:xfrm>
            <a:off x="3182826" y="5003531"/>
            <a:ext cx="1152128" cy="1569660"/>
          </a:xfrm>
          <a:prstGeom prst="rect">
            <a:avLst/>
          </a:prstGeom>
        </p:spPr>
        <p:txBody>
          <a:bodyPr wrap="square">
            <a:spAutoFit/>
          </a:bodyPr>
          <a:lstStyle/>
          <a:p>
            <a:r>
              <a:rPr lang="fr-FR" sz="1600" dirty="0"/>
              <a:t>Als Anna </a:t>
            </a:r>
          </a:p>
          <a:p>
            <a:r>
              <a:rPr lang="fr-FR" sz="1600" dirty="0" err="1"/>
              <a:t>abends</a:t>
            </a:r>
            <a:r>
              <a:rPr lang="fr-FR" sz="1600" dirty="0"/>
              <a:t> </a:t>
            </a:r>
            <a:r>
              <a:rPr lang="fr-FR" sz="1600" dirty="0" err="1"/>
              <a:t>ass</a:t>
            </a:r>
            <a:r>
              <a:rPr lang="fr-FR" sz="1600" dirty="0"/>
              <a:t>, </a:t>
            </a:r>
          </a:p>
          <a:p>
            <a:r>
              <a:rPr lang="fr-FR" sz="1600" dirty="0" err="1"/>
              <a:t>ass</a:t>
            </a:r>
            <a:r>
              <a:rPr lang="fr-FR" sz="1600" dirty="0"/>
              <a:t> Anna </a:t>
            </a:r>
          </a:p>
          <a:p>
            <a:r>
              <a:rPr lang="fr-FR" sz="1600" dirty="0" err="1"/>
              <a:t>abends</a:t>
            </a:r>
            <a:r>
              <a:rPr lang="fr-FR" sz="1600" dirty="0"/>
              <a:t> Ananas.</a:t>
            </a:r>
          </a:p>
        </p:txBody>
      </p:sp>
      <p:pic>
        <p:nvPicPr>
          <p:cNvPr id="16386" name="Picture 2">
            <a:hlinkClick r:id="rId2"/>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35177" y="2811690"/>
            <a:ext cx="507527" cy="50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a:hlinkClick r:id="rId5"/>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404047" y="2877440"/>
            <a:ext cx="679531" cy="61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a:hlinkClick r:id="rId6"/>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17206" y="4705750"/>
            <a:ext cx="683196" cy="68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a:hlinkClick r:id="rId5"/>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91951" y="2811690"/>
            <a:ext cx="516755" cy="51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a:hlinkClick r:id="rId6"/>
          </p:cNvPr>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94530" y="5745351"/>
            <a:ext cx="680848" cy="68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6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4168" y="2519468"/>
            <a:ext cx="2968398" cy="3785652"/>
          </a:xfrm>
          <a:prstGeom prst="rect">
            <a:avLst/>
          </a:prstGeom>
        </p:spPr>
        <p:txBody>
          <a:bodyPr wrap="square">
            <a:spAutoFit/>
          </a:bodyPr>
          <a:lstStyle/>
          <a:p>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Everybody, let’s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a:p>
            <a:endParaRPr lang="en-US" sz="1600" i="1" dirty="0">
              <a:solidFill>
                <a:srgbClr val="002060"/>
              </a:solidFill>
              <a:latin typeface="Calibri" panose="020F0502020204030204" pitchFamily="34" charset="0"/>
            </a:endParaRPr>
          </a:p>
          <a:p>
            <a:r>
              <a:rPr lang="en-US" sz="1600" i="1" dirty="0">
                <a:solidFill>
                  <a:srgbClr val="002060"/>
                </a:solidFill>
                <a:latin typeface="Calibri" panose="020F0502020204030204" pitchFamily="34" charset="0"/>
              </a:rPr>
              <a:t>Clean up! 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toys.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books.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Pick up your shoes.</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a:p>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Everybody, let’s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Clean up, clean up.</a:t>
            </a:r>
            <a:br>
              <a:rPr lang="en-US" sz="1600" i="1" dirty="0">
                <a:solidFill>
                  <a:srgbClr val="002060"/>
                </a:solidFill>
                <a:latin typeface="Calibri" panose="020F0502020204030204" pitchFamily="34" charset="0"/>
              </a:rPr>
            </a:br>
            <a:r>
              <a:rPr lang="en-US" sz="1600" i="1" dirty="0">
                <a:solidFill>
                  <a:srgbClr val="002060"/>
                </a:solidFill>
                <a:latin typeface="Calibri" panose="020F0502020204030204" pitchFamily="34" charset="0"/>
              </a:rPr>
              <a:t>Put your things away.</a:t>
            </a:r>
          </a:p>
        </p:txBody>
      </p:sp>
      <p:sp>
        <p:nvSpPr>
          <p:cNvPr id="6" name="Ellipse 5">
            <a:extLst>
              <a:ext uri="{FF2B5EF4-FFF2-40B4-BE49-F238E27FC236}">
                <a16:creationId xmlns:a16="http://schemas.microsoft.com/office/drawing/2014/main" id="{C450E768-01F2-F848-9F21-F700CF8C884D}"/>
              </a:ext>
            </a:extLst>
          </p:cNvPr>
          <p:cNvSpPr/>
          <p:nvPr/>
        </p:nvSpPr>
        <p:spPr>
          <a:xfrm>
            <a:off x="4302850" y="859573"/>
            <a:ext cx="4325252" cy="962390"/>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s’exerçant</a:t>
            </a:r>
          </a:p>
          <a:p>
            <a:pPr algn="ctr"/>
            <a:r>
              <a:rPr lang="fr-FR" sz="2000" b="1" dirty="0"/>
              <a:t>- </a:t>
            </a:r>
            <a:r>
              <a:rPr lang="fr-FR" sz="2000" dirty="0"/>
              <a:t>Associer le dire et le faire</a:t>
            </a:r>
          </a:p>
        </p:txBody>
      </p:sp>
      <p:sp>
        <p:nvSpPr>
          <p:cNvPr id="7" name="Rectangle 6"/>
          <p:cNvSpPr/>
          <p:nvPr/>
        </p:nvSpPr>
        <p:spPr>
          <a:xfrm>
            <a:off x="294749" y="3967406"/>
            <a:ext cx="2752474" cy="830997"/>
          </a:xfrm>
          <a:prstGeom prst="rect">
            <a:avLst/>
          </a:prstGeom>
        </p:spPr>
        <p:txBody>
          <a:bodyPr wrap="square">
            <a:spAutoFit/>
          </a:bodyPr>
          <a:lstStyle/>
          <a:p>
            <a:pPr lvl="0"/>
            <a:r>
              <a:rPr lang="fr-FR" sz="1600" dirty="0">
                <a:solidFill>
                  <a:prstClr val="black"/>
                </a:solidFill>
                <a:latin typeface="Calibri" panose="020F0502020204030204" pitchFamily="34" charset="0"/>
              </a:rPr>
              <a:t>L’enseignant accompagne sa parole avec le geste correspondant</a:t>
            </a:r>
          </a:p>
        </p:txBody>
      </p:sp>
      <p:sp>
        <p:nvSpPr>
          <p:cNvPr id="8" name="Rectangle 7"/>
          <p:cNvSpPr/>
          <p:nvPr/>
        </p:nvSpPr>
        <p:spPr>
          <a:xfrm>
            <a:off x="320418" y="4808140"/>
            <a:ext cx="2764160" cy="1077218"/>
          </a:xfrm>
          <a:prstGeom prst="rect">
            <a:avLst/>
          </a:prstGeom>
        </p:spPr>
        <p:txBody>
          <a:bodyPr wrap="square">
            <a:spAutoFit/>
          </a:bodyPr>
          <a:lstStyle/>
          <a:p>
            <a:pPr lvl="0"/>
            <a:r>
              <a:rPr lang="fr-FR" sz="1600" dirty="0">
                <a:solidFill>
                  <a:prstClr val="black"/>
                </a:solidFill>
                <a:latin typeface="Calibri" panose="020F0502020204030204" pitchFamily="34" charset="0"/>
              </a:rPr>
              <a:t>Par la suite, l’enseignant pourra différer l’action en laissant un temps de réflexion aux élèves.</a:t>
            </a:r>
          </a:p>
        </p:txBody>
      </p:sp>
      <p:sp>
        <p:nvSpPr>
          <p:cNvPr id="10" name="Rectangle 9"/>
          <p:cNvSpPr/>
          <p:nvPr/>
        </p:nvSpPr>
        <p:spPr>
          <a:xfrm>
            <a:off x="138124" y="2036303"/>
            <a:ext cx="3065724" cy="375487"/>
          </a:xfrm>
          <a:prstGeom prst="rect">
            <a:avLst/>
          </a:prstGeom>
        </p:spPr>
        <p:txBody>
          <a:bodyPr wrap="square">
            <a:spAutoFit/>
          </a:bodyPr>
          <a:lstStyle/>
          <a:p>
            <a:pPr marL="82550" lvl="1">
              <a:lnSpc>
                <a:spcPct val="115000"/>
              </a:lnSpc>
            </a:pPr>
            <a:r>
              <a:rPr lang="fr-FR" sz="1600" b="1" dirty="0">
                <a:latin typeface="Calibri" panose="020F0502020204030204" pitchFamily="34" charset="0"/>
                <a:ea typeface="Calibri" panose="020F0502020204030204" pitchFamily="34" charset="0"/>
                <a:cs typeface="Times New Roman" panose="02020603050405020304" pitchFamily="18" charset="0"/>
              </a:rPr>
              <a:t>Mise en activité / Echauffement </a:t>
            </a:r>
          </a:p>
        </p:txBody>
      </p:sp>
      <p:sp>
        <p:nvSpPr>
          <p:cNvPr id="11" name="Rectangle 10"/>
          <p:cNvSpPr/>
          <p:nvPr/>
        </p:nvSpPr>
        <p:spPr>
          <a:xfrm>
            <a:off x="209624" y="2482579"/>
            <a:ext cx="3285507" cy="1323439"/>
          </a:xfrm>
          <a:prstGeom prst="rect">
            <a:avLst/>
          </a:prstGeom>
        </p:spPr>
        <p:txBody>
          <a:bodyPr wrap="square">
            <a:spAutoFit/>
          </a:bodyPr>
          <a:lstStyle/>
          <a:p>
            <a:r>
              <a:rPr lang="fr-FR" sz="1600" u="sng" dirty="0">
                <a:latin typeface="Calibri" panose="020F0502020204030204" pitchFamily="34" charset="0"/>
              </a:rPr>
              <a:t>Objectifs:</a:t>
            </a:r>
          </a:p>
          <a:p>
            <a:r>
              <a:rPr lang="fr-FR" sz="1600" dirty="0">
                <a:latin typeface="Calibri" panose="020F0502020204030204" pitchFamily="34" charset="0"/>
              </a:rPr>
              <a:t>- Comprendre des verbes d’action et des prépositions relatives à l’espace: </a:t>
            </a:r>
          </a:p>
          <a:p>
            <a:r>
              <a:rPr lang="fr-FR" sz="1600" b="1" i="1" dirty="0" err="1">
                <a:solidFill>
                  <a:srgbClr val="002060"/>
                </a:solidFill>
                <a:latin typeface="Calibri" panose="020F0502020204030204" pitchFamily="34" charset="0"/>
              </a:rPr>
              <a:t>sit</a:t>
            </a:r>
            <a:r>
              <a:rPr lang="fr-FR" sz="1600" b="1" i="1" dirty="0">
                <a:solidFill>
                  <a:srgbClr val="002060"/>
                </a:solidFill>
                <a:latin typeface="Calibri" panose="020F0502020204030204" pitchFamily="34" charset="0"/>
              </a:rPr>
              <a:t> down, stand up, jump, </a:t>
            </a:r>
            <a:r>
              <a:rPr lang="fr-FR" sz="1600" b="1" i="1" dirty="0" err="1">
                <a:solidFill>
                  <a:srgbClr val="002060"/>
                </a:solidFill>
                <a:latin typeface="Calibri" panose="020F0502020204030204" pitchFamily="34" charset="0"/>
              </a:rPr>
              <a:t>walk,put</a:t>
            </a:r>
            <a:r>
              <a:rPr lang="fr-FR" sz="1600" b="1" i="1" dirty="0">
                <a:solidFill>
                  <a:srgbClr val="002060"/>
                </a:solidFill>
                <a:latin typeface="Calibri" panose="020F0502020204030204" pitchFamily="34" charset="0"/>
              </a:rPr>
              <a:t>, on, in front of</a:t>
            </a:r>
          </a:p>
        </p:txBody>
      </p:sp>
      <p:sp>
        <p:nvSpPr>
          <p:cNvPr id="13" name="Rectangle 12"/>
          <p:cNvSpPr/>
          <p:nvPr/>
        </p:nvSpPr>
        <p:spPr>
          <a:xfrm>
            <a:off x="3173344" y="5119630"/>
            <a:ext cx="1129506" cy="784830"/>
          </a:xfrm>
          <a:prstGeom prst="rect">
            <a:avLst/>
          </a:prstGeom>
        </p:spPr>
        <p:txBody>
          <a:bodyPr wrap="square">
            <a:spAutoFit/>
          </a:bodyPr>
          <a:lstStyle/>
          <a:p>
            <a:r>
              <a:rPr lang="fr-FR" sz="900" dirty="0">
                <a:hlinkClick r:id="rId2"/>
              </a:rPr>
              <a:t>http://ww2.ac-poitiers.fr/dsden86-pedagogie/spip.php?article1919</a:t>
            </a:r>
            <a:endParaRPr lang="fr-FR" sz="900" dirty="0"/>
          </a:p>
        </p:txBody>
      </p:sp>
      <p:sp>
        <p:nvSpPr>
          <p:cNvPr id="14" name="AutoShape 4" descr="Résultat de recherche d'images pour &quot;cinema&quot;">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5968121" y="2259441"/>
            <a:ext cx="2968398" cy="358816"/>
          </a:xfrm>
          <a:prstGeom prst="rect">
            <a:avLst/>
          </a:prstGeom>
        </p:spPr>
        <p:txBody>
          <a:bodyPr wrap="square">
            <a:spAutoFit/>
          </a:bodyPr>
          <a:lstStyle/>
          <a:p>
            <a:pPr marL="82550" lvl="1">
              <a:lnSpc>
                <a:spcPct val="115000"/>
              </a:lnSpc>
            </a:pPr>
            <a:r>
              <a:rPr lang="fr-FR" sz="1600" b="1" dirty="0">
                <a:latin typeface="Calibri" panose="020F0502020204030204" pitchFamily="34" charset="0"/>
                <a:ea typeface="Calibri" panose="020F0502020204030204" pitchFamily="34" charset="0"/>
                <a:cs typeface="Times New Roman" panose="02020603050405020304" pitchFamily="18" charset="0"/>
              </a:rPr>
              <a:t>Pour ranger la classe</a:t>
            </a:r>
          </a:p>
        </p:txBody>
      </p:sp>
      <p:sp>
        <p:nvSpPr>
          <p:cNvPr id="20" name="ZoneTexte 19"/>
          <p:cNvSpPr txBox="1"/>
          <p:nvPr/>
        </p:nvSpPr>
        <p:spPr>
          <a:xfrm>
            <a:off x="6272223" y="6337208"/>
            <a:ext cx="2592288" cy="369332"/>
          </a:xfrm>
          <a:prstGeom prst="rect">
            <a:avLst/>
          </a:prstGeom>
          <a:noFill/>
        </p:spPr>
        <p:txBody>
          <a:bodyPr wrap="square" rtlCol="0">
            <a:spAutoFit/>
          </a:bodyPr>
          <a:lstStyle/>
          <a:p>
            <a:r>
              <a:rPr lang="fr-FR" dirty="0"/>
              <a:t>GT Langues vivantes 78</a:t>
            </a:r>
          </a:p>
        </p:txBody>
      </p:sp>
      <p:sp>
        <p:nvSpPr>
          <p:cNvPr id="16" name="Rectangle 15"/>
          <p:cNvSpPr/>
          <p:nvPr/>
        </p:nvSpPr>
        <p:spPr>
          <a:xfrm>
            <a:off x="488733" y="620688"/>
            <a:ext cx="3219172"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Echauffer son corps</a:t>
            </a:r>
          </a:p>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Ranger la classe</a:t>
            </a:r>
          </a:p>
        </p:txBody>
      </p:sp>
      <p:sp>
        <p:nvSpPr>
          <p:cNvPr id="2" name="Rectangle 1"/>
          <p:cNvSpPr/>
          <p:nvPr/>
        </p:nvSpPr>
        <p:spPr>
          <a:xfrm>
            <a:off x="4890300" y="3581436"/>
            <a:ext cx="1077821" cy="577081"/>
          </a:xfrm>
          <a:prstGeom prst="rect">
            <a:avLst/>
          </a:prstGeom>
        </p:spPr>
        <p:txBody>
          <a:bodyPr wrap="square">
            <a:spAutoFit/>
          </a:bodyPr>
          <a:lstStyle/>
          <a:p>
            <a:r>
              <a:rPr lang="fr-FR" sz="1050" dirty="0">
                <a:hlinkClick r:id="rId4"/>
              </a:rPr>
              <a:t>https://supersimple.com/song/clean-up/</a:t>
            </a:r>
            <a:endParaRPr lang="fr-FR" sz="1050" dirty="0"/>
          </a:p>
        </p:txBody>
      </p:sp>
      <p:pic>
        <p:nvPicPr>
          <p:cNvPr id="17" name="Picture 3">
            <a:hlinkClick r:id="rId2"/>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10961" y="411672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hlinkClick r:id="rId4"/>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91093" y="2659802"/>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45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860032" y="692696"/>
            <a:ext cx="3483183" cy="1270809"/>
          </a:xfrm>
          <a:prstGeom prst="ellipse">
            <a:avLst/>
          </a:prstGeom>
          <a:solidFill>
            <a:schemeClr val="accent2">
              <a:lumMod val="60000"/>
              <a:lumOff val="40000"/>
            </a:schemeClr>
          </a:solid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réfléchissant</a:t>
            </a:r>
          </a:p>
          <a:p>
            <a:pPr marL="285750" indent="-285750">
              <a:buFont typeface="Arial" panose="020B0604020202020204" pitchFamily="34" charset="0"/>
              <a:buChar char="•"/>
            </a:pPr>
            <a:r>
              <a:rPr lang="fr-FR" dirty="0"/>
              <a:t>Jeux phoniques</a:t>
            </a:r>
          </a:p>
        </p:txBody>
      </p:sp>
      <p:sp>
        <p:nvSpPr>
          <p:cNvPr id="2" name="ZoneTexte 1"/>
          <p:cNvSpPr txBox="1"/>
          <p:nvPr/>
        </p:nvSpPr>
        <p:spPr>
          <a:xfrm>
            <a:off x="5144713" y="4996307"/>
            <a:ext cx="1671818" cy="461665"/>
          </a:xfrm>
          <a:prstGeom prst="rect">
            <a:avLst/>
          </a:prstGeom>
          <a:noFill/>
        </p:spPr>
        <p:txBody>
          <a:bodyPr wrap="square" rtlCol="0">
            <a:spAutoFit/>
          </a:bodyPr>
          <a:lstStyle/>
          <a:p>
            <a:r>
              <a:rPr lang="fr-FR" sz="1200" dirty="0">
                <a:hlinkClick r:id="rId2"/>
              </a:rPr>
              <a:t>http://eole.irdp.ch/activites_eole/kikiriki.pdf</a:t>
            </a:r>
            <a:endParaRPr lang="fr-FR" sz="1200" dirty="0"/>
          </a:p>
        </p:txBody>
      </p:sp>
      <p:grpSp>
        <p:nvGrpSpPr>
          <p:cNvPr id="7" name="Groupe 6"/>
          <p:cNvGrpSpPr/>
          <p:nvPr/>
        </p:nvGrpSpPr>
        <p:grpSpPr>
          <a:xfrm>
            <a:off x="5415897" y="2798046"/>
            <a:ext cx="1415889" cy="2314005"/>
            <a:chOff x="6802873" y="2636912"/>
            <a:chExt cx="1834275" cy="3444004"/>
          </a:xfrm>
        </p:grpSpPr>
        <p:pic>
          <p:nvPicPr>
            <p:cNvPr id="6146" name="Picture 2">
              <a:hlinkClick r:id="rId2"/>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02873" y="2636912"/>
              <a:ext cx="1699574" cy="344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049282" y="3235054"/>
              <a:ext cx="587866" cy="989869"/>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sp>
        <p:nvSpPr>
          <p:cNvPr id="14" name="Rectangle 13"/>
          <p:cNvSpPr/>
          <p:nvPr/>
        </p:nvSpPr>
        <p:spPr>
          <a:xfrm>
            <a:off x="323528" y="563581"/>
            <a:ext cx="4392488" cy="830997"/>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prstClr val="white"/>
                </a:solidFill>
                <a:latin typeface="Calibri" panose="020F0502020204030204" pitchFamily="34" charset="0"/>
              </a:rPr>
              <a:t>Manipuler sans appréhension des sons et des mots inconnus</a:t>
            </a:r>
          </a:p>
        </p:txBody>
      </p:sp>
      <p:sp>
        <p:nvSpPr>
          <p:cNvPr id="15" name="Rectangle 14"/>
          <p:cNvSpPr/>
          <p:nvPr/>
        </p:nvSpPr>
        <p:spPr>
          <a:xfrm>
            <a:off x="6758480" y="5457972"/>
            <a:ext cx="2027362" cy="461665"/>
          </a:xfrm>
          <a:prstGeom prst="rect">
            <a:avLst/>
          </a:prstGeom>
        </p:spPr>
        <p:txBody>
          <a:bodyPr wrap="square">
            <a:spAutoFit/>
          </a:bodyPr>
          <a:lstStyle/>
          <a:p>
            <a:r>
              <a:rPr lang="fr-FR" sz="1200" dirty="0">
                <a:hlinkClick r:id="rId4"/>
              </a:rPr>
              <a:t>http://eole.irdp.ch/activites_eole/buenos_dias.pdf</a:t>
            </a:r>
            <a:endParaRPr lang="fr-FR" sz="1200" dirty="0"/>
          </a:p>
        </p:txBody>
      </p:sp>
      <p:grpSp>
        <p:nvGrpSpPr>
          <p:cNvPr id="16" name="Groupe 15"/>
          <p:cNvGrpSpPr/>
          <p:nvPr/>
        </p:nvGrpSpPr>
        <p:grpSpPr>
          <a:xfrm>
            <a:off x="7427910" y="3312220"/>
            <a:ext cx="1660470" cy="2260176"/>
            <a:chOff x="2808395" y="2134821"/>
            <a:chExt cx="2493354" cy="3388369"/>
          </a:xfrm>
        </p:grpSpPr>
        <p:pic>
          <p:nvPicPr>
            <p:cNvPr id="6147" name="Picture 3">
              <a:hlinkClick r:id="rId4"/>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8395" y="2134821"/>
              <a:ext cx="2268364" cy="338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503760" y="2134822"/>
              <a:ext cx="797989" cy="1100267"/>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2" name="ZoneTexte 21"/>
          <p:cNvSpPr txBox="1"/>
          <p:nvPr/>
        </p:nvSpPr>
        <p:spPr>
          <a:xfrm>
            <a:off x="6496092" y="6357936"/>
            <a:ext cx="2592288" cy="369332"/>
          </a:xfrm>
          <a:prstGeom prst="rect">
            <a:avLst/>
          </a:prstGeom>
          <a:noFill/>
        </p:spPr>
        <p:txBody>
          <a:bodyPr wrap="square" rtlCol="0">
            <a:spAutoFit/>
          </a:bodyPr>
          <a:lstStyle/>
          <a:p>
            <a:r>
              <a:rPr lang="fr-FR" dirty="0"/>
              <a:t>GT Langues vivantes 78</a:t>
            </a:r>
          </a:p>
        </p:txBody>
      </p:sp>
      <p:sp>
        <p:nvSpPr>
          <p:cNvPr id="23" name="Rectangle 22"/>
          <p:cNvSpPr/>
          <p:nvPr/>
        </p:nvSpPr>
        <p:spPr>
          <a:xfrm>
            <a:off x="1269931" y="4996307"/>
            <a:ext cx="1835721" cy="553998"/>
          </a:xfrm>
          <a:prstGeom prst="rect">
            <a:avLst/>
          </a:prstGeom>
        </p:spPr>
        <p:txBody>
          <a:bodyPr wrap="square">
            <a:spAutoFit/>
          </a:bodyPr>
          <a:lstStyle/>
          <a:p>
            <a:r>
              <a:rPr lang="fr-FR" sz="1000" dirty="0"/>
              <a:t>Texte : </a:t>
            </a:r>
            <a:r>
              <a:rPr lang="fr-FR" sz="1000" dirty="0" err="1"/>
              <a:t>Massin</a:t>
            </a:r>
            <a:r>
              <a:rPr lang="fr-FR" sz="1000" dirty="0"/>
              <a:t> </a:t>
            </a:r>
          </a:p>
          <a:p>
            <a:r>
              <a:rPr lang="fr-FR" sz="1000" dirty="0"/>
              <a:t>Illustrations : Benjamin Rabier </a:t>
            </a:r>
          </a:p>
          <a:p>
            <a:r>
              <a:rPr lang="fr-FR" sz="1000" dirty="0" err="1"/>
              <a:t>Calligram</a:t>
            </a:r>
            <a:r>
              <a:rPr lang="fr-FR" sz="1000" dirty="0"/>
              <a:t>, 2011 </a:t>
            </a:r>
          </a:p>
        </p:txBody>
      </p:sp>
      <p:pic>
        <p:nvPicPr>
          <p:cNvPr id="24"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5668" y="4278717"/>
            <a:ext cx="933450"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9589" y="4534642"/>
            <a:ext cx="1475100" cy="461665"/>
          </a:xfrm>
          <a:prstGeom prst="rect">
            <a:avLst/>
          </a:prstGeom>
        </p:spPr>
        <p:txBody>
          <a:bodyPr wrap="square">
            <a:spAutoFit/>
          </a:bodyPr>
          <a:lstStyle/>
          <a:p>
            <a:r>
              <a:rPr lang="fr-FR" sz="1200" b="1" dirty="0">
                <a:solidFill>
                  <a:prstClr val="black"/>
                </a:solidFill>
              </a:rPr>
              <a:t>Cris d’animaux de Paris à Pékin </a:t>
            </a:r>
            <a:endParaRPr lang="fr-FR" sz="2800" b="1" dirty="0"/>
          </a:p>
        </p:txBody>
      </p:sp>
      <p:sp>
        <p:nvSpPr>
          <p:cNvPr id="26" name="Rectangle 25"/>
          <p:cNvSpPr/>
          <p:nvPr/>
        </p:nvSpPr>
        <p:spPr>
          <a:xfrm>
            <a:off x="295668" y="3276396"/>
            <a:ext cx="3384377" cy="861774"/>
          </a:xfrm>
          <a:prstGeom prst="rect">
            <a:avLst/>
          </a:prstGeom>
        </p:spPr>
        <p:txBody>
          <a:bodyPr wrap="square">
            <a:spAutoFit/>
          </a:bodyPr>
          <a:lstStyle/>
          <a:p>
            <a:r>
              <a:rPr lang="fr-FR" sz="1000" dirty="0"/>
              <a:t>Chaque double page présente un animal et son cri singulier, décliné en diverses langues. Des pastels amusants donnent vie à cette joyeuse et "bavarde" ménagerie. En début et fin d'ouvrage, on donne la traduction en quarante langues du cri des seize animaux présentés. </a:t>
            </a:r>
          </a:p>
        </p:txBody>
      </p:sp>
      <p:sp>
        <p:nvSpPr>
          <p:cNvPr id="27" name="Rectangle 26"/>
          <p:cNvSpPr/>
          <p:nvPr/>
        </p:nvSpPr>
        <p:spPr>
          <a:xfrm>
            <a:off x="1480448" y="2336381"/>
            <a:ext cx="1623169" cy="461665"/>
          </a:xfrm>
          <a:prstGeom prst="rect">
            <a:avLst/>
          </a:prstGeom>
        </p:spPr>
        <p:txBody>
          <a:bodyPr wrap="square">
            <a:spAutoFit/>
          </a:bodyPr>
          <a:lstStyle/>
          <a:p>
            <a:r>
              <a:rPr lang="fr-FR" sz="1200" b="1" dirty="0">
                <a:solidFill>
                  <a:prstClr val="black"/>
                </a:solidFill>
              </a:rPr>
              <a:t>Comment l’éléphant barrit-il en japonais? </a:t>
            </a:r>
            <a:endParaRPr lang="fr-FR" sz="2800" b="1" dirty="0"/>
          </a:p>
        </p:txBody>
      </p:sp>
      <p:pic>
        <p:nvPicPr>
          <p:cNvPr id="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8198" y="2327280"/>
            <a:ext cx="1116562" cy="94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73279" y="5526939"/>
            <a:ext cx="5262818" cy="1169551"/>
          </a:xfrm>
          <a:prstGeom prst="rect">
            <a:avLst/>
          </a:prstGeom>
        </p:spPr>
        <p:txBody>
          <a:bodyPr wrap="square">
            <a:spAutoFit/>
          </a:bodyPr>
          <a:lstStyle/>
          <a:p>
            <a:pPr lvl="0"/>
            <a:r>
              <a:rPr lang="fr-FR" sz="1000" dirty="0">
                <a:solidFill>
                  <a:prstClr val="black"/>
                </a:solidFill>
              </a:rPr>
              <a:t>Le coq chante, la poule caquette, la vache meugle, la chèvre chevrote et la grenouille coasse. Mais à quoi ressemble la transposition de leur cri dan les différentes langues du monde? </a:t>
            </a:r>
          </a:p>
          <a:p>
            <a:pPr lvl="0"/>
            <a:r>
              <a:rPr lang="fr-FR" sz="1000" dirty="0">
                <a:solidFill>
                  <a:prstClr val="black"/>
                </a:solidFill>
              </a:rPr>
              <a:t>C'est ce qu'invite à découvrir cet album dont chaque double page met en scène un animal que l'on a croqué dans douze petites vignettes. Chacune est accompagnée d'une onomatopée traduisant le cri de la bête tel qu'interprété par les habitants de dix pays, de la Russie à la France en passant par l'Allemagne, la Grande-Bretagne, l'Italie, l'Espagne, le Portugal, la Chine, la Corée du Sud et le Japon. </a:t>
            </a:r>
          </a:p>
        </p:txBody>
      </p:sp>
      <p:sp>
        <p:nvSpPr>
          <p:cNvPr id="21" name="Rectangle 20"/>
          <p:cNvSpPr/>
          <p:nvPr/>
        </p:nvSpPr>
        <p:spPr>
          <a:xfrm>
            <a:off x="1519470" y="2722398"/>
            <a:ext cx="1467036" cy="553998"/>
          </a:xfrm>
          <a:prstGeom prst="rect">
            <a:avLst/>
          </a:prstGeom>
        </p:spPr>
        <p:txBody>
          <a:bodyPr wrap="square">
            <a:spAutoFit/>
          </a:bodyPr>
          <a:lstStyle/>
          <a:p>
            <a:pPr lvl="0"/>
            <a:r>
              <a:rPr lang="fr-FR" sz="1000" dirty="0">
                <a:solidFill>
                  <a:prstClr val="black"/>
                </a:solidFill>
              </a:rPr>
              <a:t>Texte : Lila </a:t>
            </a:r>
            <a:r>
              <a:rPr lang="fr-FR" sz="1000" dirty="0" err="1">
                <a:solidFill>
                  <a:prstClr val="black"/>
                </a:solidFill>
              </a:rPr>
              <a:t>Prap</a:t>
            </a:r>
            <a:endParaRPr lang="fr-FR" sz="1000" dirty="0">
              <a:solidFill>
                <a:prstClr val="black"/>
              </a:solidFill>
            </a:endParaRPr>
          </a:p>
          <a:p>
            <a:pPr lvl="0"/>
            <a:r>
              <a:rPr lang="fr-FR" sz="1000" dirty="0">
                <a:solidFill>
                  <a:prstClr val="black"/>
                </a:solidFill>
              </a:rPr>
              <a:t> Illustrations : Lila </a:t>
            </a:r>
            <a:r>
              <a:rPr lang="fr-FR" sz="1000" dirty="0" err="1">
                <a:solidFill>
                  <a:prstClr val="black"/>
                </a:solidFill>
              </a:rPr>
              <a:t>Prap</a:t>
            </a:r>
            <a:r>
              <a:rPr lang="fr-FR" sz="1000" dirty="0">
                <a:solidFill>
                  <a:prstClr val="black"/>
                </a:solidFill>
              </a:rPr>
              <a:t> </a:t>
            </a:r>
          </a:p>
          <a:p>
            <a:pPr lvl="0"/>
            <a:r>
              <a:rPr lang="fr-FR" sz="1000" dirty="0">
                <a:solidFill>
                  <a:prstClr val="black"/>
                </a:solidFill>
              </a:rPr>
              <a:t>Circonflexe, 2005 </a:t>
            </a:r>
          </a:p>
        </p:txBody>
      </p:sp>
      <p:sp>
        <p:nvSpPr>
          <p:cNvPr id="31" name="Rectangle 30"/>
          <p:cNvSpPr/>
          <p:nvPr/>
        </p:nvSpPr>
        <p:spPr>
          <a:xfrm>
            <a:off x="5292081" y="2420888"/>
            <a:ext cx="1055849" cy="206895"/>
          </a:xfrm>
          <a:prstGeom prst="rect">
            <a:avLst/>
          </a:prstGeom>
          <a:solidFill>
            <a:srgbClr val="FFF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1270180" y="1770639"/>
            <a:ext cx="1528299" cy="369332"/>
          </a:xfrm>
          <a:prstGeom prst="rect">
            <a:avLst/>
          </a:prstGeom>
          <a:noFill/>
        </p:spPr>
        <p:txBody>
          <a:bodyPr wrap="square" rtlCol="0">
            <a:spAutoFit/>
          </a:bodyPr>
          <a:lstStyle/>
          <a:p>
            <a:r>
              <a:rPr lang="fr-FR" dirty="0"/>
              <a:t>Bibliographie</a:t>
            </a:r>
          </a:p>
        </p:txBody>
      </p:sp>
      <p:pic>
        <p:nvPicPr>
          <p:cNvPr id="29" name="Picture 2"/>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7933" y="1551462"/>
            <a:ext cx="600769" cy="58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22695" y="4211476"/>
            <a:ext cx="1522018" cy="600164"/>
          </a:xfrm>
          <a:prstGeom prst="rect">
            <a:avLst/>
          </a:prstGeom>
        </p:spPr>
        <p:txBody>
          <a:bodyPr wrap="square">
            <a:spAutoFit/>
          </a:bodyPr>
          <a:lstStyle/>
          <a:p>
            <a:r>
              <a:rPr lang="fr-FR" sz="1100" dirty="0">
                <a:hlinkClick r:id="rId9"/>
              </a:rPr>
              <a:t>https://edl.ecml.at/Portals/33/documents/EDL-animal-cards-all.pdf</a:t>
            </a:r>
            <a:endParaRPr lang="fr-FR" sz="1100" dirty="0"/>
          </a:p>
        </p:txBody>
      </p:sp>
      <p:pic>
        <p:nvPicPr>
          <p:cNvPr id="4" name="Picture 2">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07851" y="2648855"/>
            <a:ext cx="1489315" cy="148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370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3358" y="490891"/>
            <a:ext cx="3330570"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rPr>
              <a:t>A partir d’un album</a:t>
            </a:r>
          </a:p>
        </p:txBody>
      </p:sp>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7716" y="620688"/>
            <a:ext cx="1029887" cy="114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06240" y="1067619"/>
            <a:ext cx="3664786" cy="461665"/>
          </a:xfrm>
          <a:prstGeom prst="rect">
            <a:avLst/>
          </a:prstGeom>
        </p:spPr>
        <p:txBody>
          <a:bodyPr wrap="none">
            <a:spAutoFit/>
          </a:bodyPr>
          <a:lstStyle/>
          <a:p>
            <a:r>
              <a:rPr lang="fr-FR" sz="2400" i="1" dirty="0" err="1">
                <a:solidFill>
                  <a:prstClr val="black"/>
                </a:solidFill>
                <a:latin typeface="Calibri,Italic"/>
              </a:rPr>
              <a:t>From</a:t>
            </a:r>
            <a:r>
              <a:rPr lang="fr-FR" sz="2400" i="1" dirty="0">
                <a:solidFill>
                  <a:prstClr val="black"/>
                </a:solidFill>
                <a:latin typeface="Calibri,Italic"/>
              </a:rPr>
              <a:t> Head to </a:t>
            </a:r>
            <a:r>
              <a:rPr lang="fr-FR" sz="2400" i="1" dirty="0" err="1">
                <a:solidFill>
                  <a:prstClr val="black"/>
                </a:solidFill>
                <a:latin typeface="Calibri,Italic"/>
              </a:rPr>
              <a:t>toe</a:t>
            </a:r>
            <a:r>
              <a:rPr lang="fr-FR" sz="2400" i="1" dirty="0">
                <a:solidFill>
                  <a:prstClr val="black"/>
                </a:solidFill>
                <a:latin typeface="Calibri" panose="020F0502020204030204" pitchFamily="34" charset="0"/>
              </a:rPr>
              <a:t>, E. Carle</a:t>
            </a:r>
            <a:endParaRPr lang="fr-FR" sz="2400" i="1" dirty="0"/>
          </a:p>
        </p:txBody>
      </p:sp>
      <p:sp>
        <p:nvSpPr>
          <p:cNvPr id="9" name="Rectangle 8"/>
          <p:cNvSpPr/>
          <p:nvPr/>
        </p:nvSpPr>
        <p:spPr>
          <a:xfrm>
            <a:off x="6767422" y="3645024"/>
            <a:ext cx="2161294" cy="2308324"/>
          </a:xfrm>
          <a:prstGeom prst="rect">
            <a:avLst/>
          </a:prstGeom>
        </p:spPr>
        <p:txBody>
          <a:bodyPr wrap="square">
            <a:spAutoFit/>
          </a:bodyPr>
          <a:lstStyle/>
          <a:p>
            <a:r>
              <a:rPr lang="fr-FR" dirty="0">
                <a:latin typeface="Calibri" panose="020F0502020204030204" pitchFamily="34" charset="0"/>
              </a:rPr>
              <a:t>- Les parties du corps</a:t>
            </a:r>
          </a:p>
          <a:p>
            <a:r>
              <a:rPr lang="fr-FR" dirty="0">
                <a:latin typeface="Calibri" panose="020F0502020204030204" pitchFamily="34" charset="0"/>
              </a:rPr>
              <a:t>- les actions</a:t>
            </a:r>
          </a:p>
          <a:p>
            <a:r>
              <a:rPr lang="fr-FR" dirty="0">
                <a:latin typeface="Calibri" panose="020F0502020204030204" pitchFamily="34" charset="0"/>
              </a:rPr>
              <a:t>- les animaux de la jungle</a:t>
            </a:r>
          </a:p>
          <a:p>
            <a:r>
              <a:rPr lang="fr-FR" b="1" i="1" dirty="0" err="1">
                <a:solidFill>
                  <a:srgbClr val="002060"/>
                </a:solidFill>
                <a:latin typeface="Calibri" panose="020F0502020204030204" pitchFamily="34" charset="0"/>
              </a:rPr>
              <a:t>What's</a:t>
            </a:r>
            <a:r>
              <a:rPr lang="fr-FR" b="1" i="1" dirty="0">
                <a:solidFill>
                  <a:srgbClr val="002060"/>
                </a:solidFill>
                <a:latin typeface="Calibri" panose="020F0502020204030204" pitchFamily="34" charset="0"/>
              </a:rPr>
              <a:t> </a:t>
            </a:r>
            <a:r>
              <a:rPr lang="fr-FR" b="1" i="1" dirty="0" err="1">
                <a:solidFill>
                  <a:srgbClr val="002060"/>
                </a:solidFill>
                <a:latin typeface="Calibri" panose="020F0502020204030204" pitchFamily="34" charset="0"/>
              </a:rPr>
              <a:t>this</a:t>
            </a:r>
            <a:r>
              <a:rPr lang="fr-FR" b="1" i="1" dirty="0">
                <a:solidFill>
                  <a:srgbClr val="002060"/>
                </a:solidFill>
                <a:latin typeface="Calibri" panose="020F0502020204030204" pitchFamily="34" charset="0"/>
              </a:rPr>
              <a:t> ? </a:t>
            </a:r>
          </a:p>
          <a:p>
            <a:r>
              <a:rPr lang="fr-FR" b="1" i="1" dirty="0">
                <a:solidFill>
                  <a:srgbClr val="002060"/>
                </a:solidFill>
                <a:latin typeface="Calibri" panose="020F0502020204030204" pitchFamily="34" charset="0"/>
              </a:rPr>
              <a:t>A ... (+ animal)</a:t>
            </a:r>
          </a:p>
          <a:p>
            <a:r>
              <a:rPr lang="fr-FR" b="1" i="1" dirty="0">
                <a:solidFill>
                  <a:srgbClr val="002060"/>
                </a:solidFill>
                <a:latin typeface="Calibri" panose="020F0502020204030204" pitchFamily="34" charset="0"/>
              </a:rPr>
              <a:t>Can </a:t>
            </a:r>
            <a:r>
              <a:rPr lang="fr-FR" b="1" i="1" dirty="0" err="1">
                <a:solidFill>
                  <a:srgbClr val="002060"/>
                </a:solidFill>
                <a:latin typeface="Calibri" panose="020F0502020204030204" pitchFamily="34" charset="0"/>
              </a:rPr>
              <a:t>you</a:t>
            </a:r>
            <a:r>
              <a:rPr lang="fr-FR" b="1" i="1" dirty="0">
                <a:solidFill>
                  <a:srgbClr val="002060"/>
                </a:solidFill>
                <a:latin typeface="Calibri" panose="020F0502020204030204" pitchFamily="34" charset="0"/>
              </a:rPr>
              <a:t> …. + action </a:t>
            </a:r>
            <a:r>
              <a:rPr lang="fr-FR" b="1" i="1" dirty="0" err="1">
                <a:solidFill>
                  <a:srgbClr val="002060"/>
                </a:solidFill>
                <a:latin typeface="Calibri" panose="020F0502020204030204" pitchFamily="34" charset="0"/>
              </a:rPr>
              <a:t>Yes</a:t>
            </a:r>
            <a:r>
              <a:rPr lang="fr-FR" b="1" i="1" dirty="0">
                <a:solidFill>
                  <a:srgbClr val="002060"/>
                </a:solidFill>
                <a:latin typeface="Calibri" panose="020F0502020204030204" pitchFamily="34" charset="0"/>
              </a:rPr>
              <a:t>/No</a:t>
            </a:r>
          </a:p>
        </p:txBody>
      </p:sp>
      <p:pic>
        <p:nvPicPr>
          <p:cNvPr id="5" name="Espace Langues - Head, Shoulders, Knees and To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1460147" y="2177073"/>
            <a:ext cx="457200" cy="546099"/>
          </a:xfrm>
          <a:prstGeom prst="rect">
            <a:avLst/>
          </a:prstGeom>
        </p:spPr>
      </p:pic>
      <p:pic>
        <p:nvPicPr>
          <p:cNvPr id="5123"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7664" y="3021563"/>
            <a:ext cx="2742167" cy="31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35914" y="5583477"/>
            <a:ext cx="1727957" cy="954107"/>
          </a:xfrm>
          <a:prstGeom prst="rect">
            <a:avLst/>
          </a:prstGeom>
        </p:spPr>
        <p:txBody>
          <a:bodyPr wrap="square">
            <a:spAutoFit/>
          </a:bodyPr>
          <a:lstStyle/>
          <a:p>
            <a:pPr lvl="0"/>
            <a:r>
              <a:rPr lang="fr-FR" sz="1400" dirty="0">
                <a:solidFill>
                  <a:prstClr val="black"/>
                </a:solidFill>
                <a:hlinkClick r:id="rId7"/>
              </a:rPr>
              <a:t>http://estelledocs.eklablog.com/from-head-to-toe-eric-carle-a117451676</a:t>
            </a:r>
            <a:endParaRPr lang="fr-FR" sz="1400" dirty="0">
              <a:solidFill>
                <a:prstClr val="black"/>
              </a:solidFill>
            </a:endParaRPr>
          </a:p>
        </p:txBody>
      </p:sp>
      <p:sp>
        <p:nvSpPr>
          <p:cNvPr id="10" name="Rectangle 9"/>
          <p:cNvSpPr/>
          <p:nvPr/>
        </p:nvSpPr>
        <p:spPr>
          <a:xfrm>
            <a:off x="168707" y="2344455"/>
            <a:ext cx="3240484" cy="677108"/>
          </a:xfrm>
          <a:prstGeom prst="rect">
            <a:avLst/>
          </a:prstGeom>
        </p:spPr>
        <p:txBody>
          <a:bodyPr wrap="square">
            <a:spAutoFit/>
          </a:bodyPr>
          <a:lstStyle/>
          <a:p>
            <a:r>
              <a:rPr lang="fr-FR" sz="2000" b="1" dirty="0">
                <a:latin typeface="Calibri" panose="020F0502020204030204" pitchFamily="34" charset="0"/>
              </a:rPr>
              <a:t>Comptine </a:t>
            </a:r>
          </a:p>
          <a:p>
            <a:r>
              <a:rPr lang="fr-FR" i="1" dirty="0">
                <a:latin typeface="Calibri" panose="020F0502020204030204" pitchFamily="34" charset="0"/>
              </a:rPr>
              <a:t>Head, </a:t>
            </a:r>
            <a:r>
              <a:rPr lang="fr-FR" i="1" dirty="0" err="1">
                <a:latin typeface="Calibri" panose="020F0502020204030204" pitchFamily="34" charset="0"/>
              </a:rPr>
              <a:t>shoulders</a:t>
            </a:r>
            <a:r>
              <a:rPr lang="fr-FR" i="1" dirty="0">
                <a:latin typeface="Calibri" panose="020F0502020204030204" pitchFamily="34" charset="0"/>
              </a:rPr>
              <a:t>, </a:t>
            </a:r>
            <a:r>
              <a:rPr lang="fr-FR" i="1" dirty="0" err="1">
                <a:latin typeface="Calibri" panose="020F0502020204030204" pitchFamily="34" charset="0"/>
              </a:rPr>
              <a:t>knees</a:t>
            </a:r>
            <a:r>
              <a:rPr lang="fr-FR" i="1" dirty="0">
                <a:latin typeface="Calibri" panose="020F0502020204030204" pitchFamily="34" charset="0"/>
              </a:rPr>
              <a:t> and </a:t>
            </a:r>
            <a:r>
              <a:rPr lang="fr-FR" i="1" dirty="0" err="1">
                <a:latin typeface="Calibri" panose="020F0502020204030204" pitchFamily="34" charset="0"/>
              </a:rPr>
              <a:t>toes</a:t>
            </a:r>
            <a:r>
              <a:rPr lang="fr-FR" i="1" dirty="0">
                <a:solidFill>
                  <a:srgbClr val="C1770F"/>
                </a:solidFill>
                <a:latin typeface="Calibri" panose="020F0502020204030204" pitchFamily="34" charset="0"/>
              </a:rPr>
              <a:t>. </a:t>
            </a:r>
            <a:endParaRPr lang="fr-FR" i="1" dirty="0"/>
          </a:p>
        </p:txBody>
      </p:sp>
      <p:pic>
        <p:nvPicPr>
          <p:cNvPr id="8194"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62004" y="3152786"/>
            <a:ext cx="1515131" cy="154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54589" y="4017241"/>
            <a:ext cx="1737412" cy="156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00134" y="3339324"/>
            <a:ext cx="1350241" cy="400110"/>
          </a:xfrm>
          <a:prstGeom prst="rect">
            <a:avLst/>
          </a:prstGeom>
        </p:spPr>
        <p:txBody>
          <a:bodyPr wrap="none">
            <a:spAutoFit/>
          </a:bodyPr>
          <a:lstStyle/>
          <a:p>
            <a:pPr lvl="0"/>
            <a:r>
              <a:rPr lang="fr-FR" sz="2000" b="1" dirty="0" err="1">
                <a:solidFill>
                  <a:prstClr val="black"/>
                </a:solidFill>
                <a:latin typeface="Calibri" panose="020F0502020204030204" pitchFamily="34" charset="0"/>
              </a:rPr>
              <a:t>Flashcards</a:t>
            </a:r>
            <a:r>
              <a:rPr lang="fr-FR" sz="2000" b="1" dirty="0">
                <a:solidFill>
                  <a:prstClr val="black"/>
                </a:solidFill>
                <a:latin typeface="Calibri" panose="020F0502020204030204" pitchFamily="34" charset="0"/>
              </a:rPr>
              <a:t> </a:t>
            </a:r>
          </a:p>
        </p:txBody>
      </p:sp>
      <p:sp>
        <p:nvSpPr>
          <p:cNvPr id="7" name="Rectangle 6"/>
          <p:cNvSpPr/>
          <p:nvPr/>
        </p:nvSpPr>
        <p:spPr>
          <a:xfrm>
            <a:off x="5162004" y="2641439"/>
            <a:ext cx="969240" cy="400110"/>
          </a:xfrm>
          <a:prstGeom prst="rect">
            <a:avLst/>
          </a:prstGeom>
        </p:spPr>
        <p:txBody>
          <a:bodyPr wrap="none">
            <a:spAutoFit/>
          </a:bodyPr>
          <a:lstStyle/>
          <a:p>
            <a:pPr lvl="0"/>
            <a:r>
              <a:rPr lang="fr-FR" sz="2000" b="1" dirty="0">
                <a:solidFill>
                  <a:prstClr val="black"/>
                </a:solidFill>
                <a:latin typeface="Calibri" panose="020F0502020204030204" pitchFamily="34" charset="0"/>
              </a:rPr>
              <a:t>Bingo…</a:t>
            </a:r>
          </a:p>
        </p:txBody>
      </p:sp>
      <p:sp>
        <p:nvSpPr>
          <p:cNvPr id="15" name="ZoneTexte 14"/>
          <p:cNvSpPr txBox="1"/>
          <p:nvPr/>
        </p:nvSpPr>
        <p:spPr>
          <a:xfrm>
            <a:off x="6488230" y="6381328"/>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923124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8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812" y="1871249"/>
            <a:ext cx="3148619" cy="369332"/>
          </a:xfrm>
          <a:prstGeom prst="rect">
            <a:avLst/>
          </a:prstGeom>
        </p:spPr>
        <p:txBody>
          <a:bodyPr wrap="none">
            <a:spAutoFit/>
          </a:bodyPr>
          <a:lstStyle/>
          <a:p>
            <a:r>
              <a:rPr lang="fr-FR" b="1" dirty="0"/>
              <a:t>Scénario « Spot </a:t>
            </a:r>
            <a:r>
              <a:rPr lang="fr-FR" b="1" dirty="0" err="1"/>
              <a:t>bakes</a:t>
            </a:r>
            <a:r>
              <a:rPr lang="fr-FR" b="1" dirty="0"/>
              <a:t> a cake »</a:t>
            </a:r>
            <a:endParaRPr lang="fr-FR" dirty="0"/>
          </a:p>
        </p:txBody>
      </p:sp>
      <p:grpSp>
        <p:nvGrpSpPr>
          <p:cNvPr id="6" name="Groupe 5"/>
          <p:cNvGrpSpPr/>
          <p:nvPr/>
        </p:nvGrpSpPr>
        <p:grpSpPr>
          <a:xfrm>
            <a:off x="217714" y="2252845"/>
            <a:ext cx="3960438" cy="2387910"/>
            <a:chOff x="530802" y="2140303"/>
            <a:chExt cx="6806520" cy="2387910"/>
          </a:xfrm>
        </p:grpSpPr>
        <p:sp>
          <p:nvSpPr>
            <p:cNvPr id="4" name="Rectangle 3"/>
            <p:cNvSpPr/>
            <p:nvPr/>
          </p:nvSpPr>
          <p:spPr>
            <a:xfrm>
              <a:off x="602429" y="4220436"/>
              <a:ext cx="5221271" cy="307777"/>
            </a:xfrm>
            <a:prstGeom prst="rect">
              <a:avLst/>
            </a:prstGeom>
          </p:spPr>
          <p:txBody>
            <a:bodyPr wrap="square">
              <a:spAutoFit/>
            </a:bodyPr>
            <a:lstStyle/>
            <a:p>
              <a:pPr marL="273050" indent="-273050">
                <a:buFont typeface="Arial" panose="020B0604020202020204" pitchFamily="34" charset="0"/>
                <a:buChar char="•"/>
              </a:pPr>
              <a:r>
                <a:rPr lang="fr-FR" sz="1400" dirty="0" err="1">
                  <a:latin typeface="Calibri" panose="020F0502020204030204" pitchFamily="34" charset="0"/>
                </a:rPr>
                <a:t>We</a:t>
              </a:r>
              <a:r>
                <a:rPr lang="fr-FR" sz="1400" dirty="0">
                  <a:latin typeface="Calibri" panose="020F0502020204030204" pitchFamily="34" charset="0"/>
                </a:rPr>
                <a:t> </a:t>
              </a:r>
              <a:r>
                <a:rPr lang="fr-FR" sz="1400" dirty="0" err="1">
                  <a:latin typeface="Calibri" panose="020F0502020204030204" pitchFamily="34" charset="0"/>
                </a:rPr>
                <a:t>decorate</a:t>
              </a:r>
              <a:r>
                <a:rPr lang="fr-FR" sz="1400" dirty="0">
                  <a:latin typeface="Calibri" panose="020F0502020204030204" pitchFamily="34" charset="0"/>
                </a:rPr>
                <a:t> the cake </a:t>
              </a:r>
              <a:r>
                <a:rPr lang="fr-FR" sz="1400" dirty="0" err="1">
                  <a:latin typeface="Calibri" panose="020F0502020204030204" pitchFamily="34" charset="0"/>
                </a:rPr>
                <a:t>with</a:t>
              </a:r>
              <a:r>
                <a:rPr lang="fr-FR" sz="1400" dirty="0">
                  <a:latin typeface="Calibri" panose="020F0502020204030204" pitchFamily="34" charset="0"/>
                </a:rPr>
                <a:t> </a:t>
              </a:r>
              <a:r>
                <a:rPr lang="fr-FR" sz="1400" dirty="0" err="1">
                  <a:latin typeface="Calibri" panose="020F0502020204030204" pitchFamily="34" charset="0"/>
                </a:rPr>
                <a:t>candles</a:t>
              </a:r>
              <a:r>
                <a:rPr lang="fr-FR" sz="1400" dirty="0">
                  <a:latin typeface="Calibri" panose="020F0502020204030204" pitchFamily="34" charset="0"/>
                </a:rPr>
                <a:t> </a:t>
              </a:r>
            </a:p>
          </p:txBody>
        </p:sp>
        <p:sp>
          <p:nvSpPr>
            <p:cNvPr id="7" name="Rectangle 6"/>
            <p:cNvSpPr/>
            <p:nvPr/>
          </p:nvSpPr>
          <p:spPr>
            <a:xfrm>
              <a:off x="530802" y="2140303"/>
              <a:ext cx="5520293"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prepare</a:t>
              </a:r>
              <a:r>
                <a:rPr lang="fr-FR" sz="1400" dirty="0">
                  <a:solidFill>
                    <a:prstClr val="black"/>
                  </a:solidFill>
                  <a:latin typeface="Calibri" panose="020F0502020204030204" pitchFamily="34" charset="0"/>
                </a:rPr>
                <a:t> a cake for </a:t>
              </a:r>
              <a:r>
                <a:rPr lang="fr-FR" sz="1400" dirty="0" err="1">
                  <a:solidFill>
                    <a:prstClr val="black"/>
                  </a:solidFill>
                  <a:latin typeface="Calibri" panose="020F0502020204030204" pitchFamily="34" charset="0"/>
                </a:rPr>
                <a:t>dad’s</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birthday</a:t>
              </a:r>
              <a:endParaRPr lang="fr-FR" sz="1400" dirty="0">
                <a:solidFill>
                  <a:prstClr val="black"/>
                </a:solidFill>
                <a:latin typeface="Calibri" panose="020F0502020204030204" pitchFamily="34" charset="0"/>
              </a:endParaRPr>
            </a:p>
          </p:txBody>
        </p:sp>
        <p:sp>
          <p:nvSpPr>
            <p:cNvPr id="9" name="Rectangle 8"/>
            <p:cNvSpPr/>
            <p:nvPr/>
          </p:nvSpPr>
          <p:spPr>
            <a:xfrm>
              <a:off x="530803" y="2573258"/>
              <a:ext cx="6806519"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buy</a:t>
              </a:r>
              <a:r>
                <a:rPr lang="fr-FR" sz="1400" dirty="0">
                  <a:solidFill>
                    <a:prstClr val="black"/>
                  </a:solidFill>
                  <a:latin typeface="Calibri" panose="020F0502020204030204" pitchFamily="34" charset="0"/>
                </a:rPr>
                <a:t> butter, </a:t>
              </a:r>
              <a:r>
                <a:rPr lang="fr-FR" sz="1400" dirty="0" err="1">
                  <a:solidFill>
                    <a:prstClr val="black"/>
                  </a:solidFill>
                  <a:latin typeface="Calibri" panose="020F0502020204030204" pitchFamily="34" charset="0"/>
                </a:rPr>
                <a:t>sugar</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eggs</a:t>
              </a:r>
              <a:r>
                <a:rPr lang="fr-FR" sz="1400" dirty="0">
                  <a:solidFill>
                    <a:prstClr val="black"/>
                  </a:solidFill>
                  <a:latin typeface="Calibri" panose="020F0502020204030204" pitchFamily="34" charset="0"/>
                </a:rPr>
                <a:t>, </a:t>
              </a:r>
              <a:r>
                <a:rPr lang="fr-FR" sz="1400" dirty="0" err="1">
                  <a:solidFill>
                    <a:prstClr val="black"/>
                  </a:solidFill>
                  <a:latin typeface="Calibri" panose="020F0502020204030204" pitchFamily="34" charset="0"/>
                </a:rPr>
                <a:t>flour</a:t>
              </a:r>
              <a:r>
                <a:rPr lang="fr-FR" sz="1400" dirty="0">
                  <a:solidFill>
                    <a:prstClr val="black"/>
                  </a:solidFill>
                  <a:latin typeface="Calibri" panose="020F0502020204030204" pitchFamily="34" charset="0"/>
                </a:rPr>
                <a:t> and </a:t>
              </a:r>
              <a:r>
                <a:rPr lang="fr-FR" sz="1400" dirty="0" err="1">
                  <a:solidFill>
                    <a:prstClr val="black"/>
                  </a:solidFill>
                  <a:latin typeface="Calibri" panose="020F0502020204030204" pitchFamily="34" charset="0"/>
                </a:rPr>
                <a:t>chocolate</a:t>
              </a:r>
              <a:endParaRPr lang="fr-FR" sz="1400" dirty="0">
                <a:solidFill>
                  <a:prstClr val="black"/>
                </a:solidFill>
                <a:latin typeface="Calibri" panose="020F0502020204030204" pitchFamily="34" charset="0"/>
              </a:endParaRPr>
            </a:p>
          </p:txBody>
        </p:sp>
        <p:sp>
          <p:nvSpPr>
            <p:cNvPr id="11" name="Rectangle 10"/>
            <p:cNvSpPr/>
            <p:nvPr/>
          </p:nvSpPr>
          <p:spPr>
            <a:xfrm>
              <a:off x="546008" y="2973368"/>
              <a:ext cx="5277692"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mix </a:t>
              </a:r>
              <a:r>
                <a:rPr lang="fr-FR" sz="1400" dirty="0" err="1">
                  <a:solidFill>
                    <a:prstClr val="black"/>
                  </a:solidFill>
                  <a:latin typeface="Calibri" panose="020F0502020204030204" pitchFamily="34" charset="0"/>
                </a:rPr>
                <a:t>everything</a:t>
              </a:r>
              <a:r>
                <a:rPr lang="fr-FR" sz="1400" dirty="0">
                  <a:solidFill>
                    <a:prstClr val="black"/>
                  </a:solidFill>
                  <a:latin typeface="Calibri" panose="020F0502020204030204" pitchFamily="34" charset="0"/>
                </a:rPr>
                <a:t> (or </a:t>
              </a:r>
              <a:r>
                <a:rPr lang="fr-FR" sz="1400" dirty="0" err="1">
                  <a:solidFill>
                    <a:prstClr val="black"/>
                  </a:solidFill>
                  <a:latin typeface="Calibri" panose="020F0502020204030204" pitchFamily="34" charset="0"/>
                </a:rPr>
                <a:t>ingredients</a:t>
              </a:r>
              <a:r>
                <a:rPr lang="fr-FR" sz="1400" dirty="0">
                  <a:solidFill>
                    <a:prstClr val="black"/>
                  </a:solidFill>
                  <a:latin typeface="Calibri" panose="020F0502020204030204" pitchFamily="34" charset="0"/>
                </a:rPr>
                <a:t>)</a:t>
              </a:r>
            </a:p>
          </p:txBody>
        </p:sp>
        <p:sp>
          <p:nvSpPr>
            <p:cNvPr id="13" name="Rectangle 12"/>
            <p:cNvSpPr/>
            <p:nvPr/>
          </p:nvSpPr>
          <p:spPr>
            <a:xfrm>
              <a:off x="578618" y="3377775"/>
              <a:ext cx="3950833" cy="307777"/>
            </a:xfrm>
            <a:prstGeom prst="rect">
              <a:avLst/>
            </a:prstGeom>
          </p:spPr>
          <p:txBody>
            <a:bodyPr wrap="square">
              <a:spAutoFit/>
            </a:bodyPr>
            <a:lstStyle/>
            <a:p>
              <a:pPr marL="273050" lvl="0" indent="-273050">
                <a:buFont typeface="Arial" panose="020B0604020202020204" pitchFamily="34" charset="0"/>
                <a:buChar char="•"/>
              </a:pPr>
              <a:r>
                <a:rPr lang="fr-FR" sz="1400" dirty="0" err="1">
                  <a:solidFill>
                    <a:prstClr val="black"/>
                  </a:solidFill>
                  <a:latin typeface="Calibri" panose="020F0502020204030204" pitchFamily="34" charset="0"/>
                </a:rPr>
                <a:t>We</a:t>
              </a:r>
              <a:r>
                <a:rPr lang="fr-FR" sz="1400" dirty="0">
                  <a:solidFill>
                    <a:prstClr val="black"/>
                  </a:solidFill>
                  <a:latin typeface="Calibri" panose="020F0502020204030204" pitchFamily="34" charset="0"/>
                </a:rPr>
                <a:t> clean the </a:t>
              </a:r>
              <a:r>
                <a:rPr lang="fr-FR" sz="1400" dirty="0" err="1">
                  <a:solidFill>
                    <a:prstClr val="black"/>
                  </a:solidFill>
                  <a:latin typeface="Calibri" panose="020F0502020204030204" pitchFamily="34" charset="0"/>
                </a:rPr>
                <a:t>kitchen</a:t>
              </a:r>
              <a:endParaRPr lang="fr-FR" sz="1400" dirty="0">
                <a:solidFill>
                  <a:prstClr val="black"/>
                </a:solidFill>
                <a:latin typeface="Calibri" panose="020F0502020204030204" pitchFamily="34" charset="0"/>
              </a:endParaRPr>
            </a:p>
          </p:txBody>
        </p:sp>
        <p:sp>
          <p:nvSpPr>
            <p:cNvPr id="15" name="Rectangle 14"/>
            <p:cNvSpPr/>
            <p:nvPr/>
          </p:nvSpPr>
          <p:spPr>
            <a:xfrm>
              <a:off x="602429" y="3777885"/>
              <a:ext cx="3817829" cy="307777"/>
            </a:xfrm>
            <a:prstGeom prst="rect">
              <a:avLst/>
            </a:prstGeom>
          </p:spPr>
          <p:txBody>
            <a:bodyPr wrap="square">
              <a:spAutoFit/>
            </a:bodyPr>
            <a:lstStyle/>
            <a:p>
              <a:pPr marL="273050" lvl="0" indent="-273050">
                <a:buFont typeface="Arial" panose="020B0604020202020204" pitchFamily="34" charset="0"/>
                <a:buChar char="•"/>
              </a:pPr>
              <a:r>
                <a:rPr lang="fr-FR" sz="1400" dirty="0">
                  <a:solidFill>
                    <a:prstClr val="black"/>
                  </a:solidFill>
                  <a:latin typeface="Calibri" panose="020F0502020204030204" pitchFamily="34" charset="0"/>
                </a:rPr>
                <a:t>The cake </a:t>
              </a:r>
              <a:r>
                <a:rPr lang="fr-FR" sz="1400" dirty="0" err="1">
                  <a:solidFill>
                    <a:prstClr val="black"/>
                  </a:solidFill>
                  <a:latin typeface="Calibri" panose="020F0502020204030204" pitchFamily="34" charset="0"/>
                </a:rPr>
                <a:t>is</a:t>
              </a:r>
              <a:r>
                <a:rPr lang="fr-FR" sz="1400" dirty="0">
                  <a:solidFill>
                    <a:prstClr val="black"/>
                  </a:solidFill>
                  <a:latin typeface="Calibri" panose="020F0502020204030204" pitchFamily="34" charset="0"/>
                </a:rPr>
                <a:t> in the </a:t>
              </a:r>
              <a:r>
                <a:rPr lang="fr-FR" sz="1400" dirty="0" err="1">
                  <a:solidFill>
                    <a:prstClr val="black"/>
                  </a:solidFill>
                  <a:latin typeface="Calibri" panose="020F0502020204030204" pitchFamily="34" charset="0"/>
                </a:rPr>
                <a:t>oven</a:t>
              </a:r>
              <a:endParaRPr lang="fr-FR" sz="1400" dirty="0">
                <a:solidFill>
                  <a:prstClr val="black"/>
                </a:solidFill>
                <a:latin typeface="Calibri" panose="020F0502020204030204" pitchFamily="34" charset="0"/>
              </a:endParaRPr>
            </a:p>
          </p:txBody>
        </p:sp>
      </p:grpSp>
      <p:pic>
        <p:nvPicPr>
          <p:cNvPr id="17" name="Image 16"/>
          <p:cNvPicPr/>
          <p:nvPr/>
        </p:nvPicPr>
        <p:blipFill>
          <a:blip r:embed="rId3">
            <a:extLst>
              <a:ext uri="{28A0092B-C50C-407E-A947-70E740481C1C}">
                <a14:useLocalDpi xmlns:a14="http://schemas.microsoft.com/office/drawing/2010/main"/>
              </a:ext>
            </a:extLst>
          </a:blip>
          <a:srcRect/>
          <a:stretch>
            <a:fillRect/>
          </a:stretch>
        </p:blipFill>
        <p:spPr bwMode="auto">
          <a:xfrm>
            <a:off x="7052582" y="420961"/>
            <a:ext cx="1410927" cy="1224136"/>
          </a:xfrm>
          <a:prstGeom prst="rect">
            <a:avLst/>
          </a:prstGeom>
          <a:noFill/>
        </p:spPr>
      </p:pic>
      <p:sp>
        <p:nvSpPr>
          <p:cNvPr id="10" name="ZoneTexte 9"/>
          <p:cNvSpPr txBox="1"/>
          <p:nvPr/>
        </p:nvSpPr>
        <p:spPr>
          <a:xfrm>
            <a:off x="498921" y="571364"/>
            <a:ext cx="3398021"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latin typeface="Candara" panose="020E0502030303020204" pitchFamily="34" charset="0"/>
              </a:rPr>
              <a:t>De l’album à l’atelier</a:t>
            </a:r>
          </a:p>
        </p:txBody>
      </p:sp>
      <p:sp>
        <p:nvSpPr>
          <p:cNvPr id="12" name="Rectangle 11"/>
          <p:cNvSpPr/>
          <p:nvPr/>
        </p:nvSpPr>
        <p:spPr>
          <a:xfrm>
            <a:off x="7052582" y="3414277"/>
            <a:ext cx="1911906" cy="461665"/>
          </a:xfrm>
          <a:prstGeom prst="rect">
            <a:avLst/>
          </a:prstGeom>
        </p:spPr>
        <p:txBody>
          <a:bodyPr wrap="square">
            <a:spAutoFit/>
          </a:bodyPr>
          <a:lstStyle/>
          <a:p>
            <a:r>
              <a:rPr lang="fr-FR" sz="1200" dirty="0">
                <a:hlinkClick r:id="rId4"/>
              </a:rPr>
              <a:t>https://www.youtube.com/watch?v=VfdnQFW1GQU</a:t>
            </a:r>
            <a:endParaRPr lang="fr-FR" sz="1200" dirty="0"/>
          </a:p>
        </p:txBody>
      </p:sp>
      <p:sp>
        <p:nvSpPr>
          <p:cNvPr id="14" name="Rectangle 13"/>
          <p:cNvSpPr/>
          <p:nvPr/>
        </p:nvSpPr>
        <p:spPr>
          <a:xfrm>
            <a:off x="4699983" y="3490317"/>
            <a:ext cx="2352599" cy="523220"/>
          </a:xfrm>
          <a:prstGeom prst="rect">
            <a:avLst/>
          </a:prstGeom>
        </p:spPr>
        <p:txBody>
          <a:bodyPr wrap="square">
            <a:spAutoFit/>
          </a:bodyPr>
          <a:lstStyle/>
          <a:p>
            <a:r>
              <a:rPr lang="fr-FR" sz="1400" dirty="0">
                <a:hlinkClick r:id="rId5"/>
              </a:rPr>
              <a:t>https://www.youtube.com/watch?v=_FWr4uc6zMI</a:t>
            </a:r>
            <a:endParaRPr lang="fr-FR" sz="1400" dirty="0"/>
          </a:p>
        </p:txBody>
      </p:sp>
      <p:sp>
        <p:nvSpPr>
          <p:cNvPr id="2" name="ZoneTexte 1"/>
          <p:cNvSpPr txBox="1"/>
          <p:nvPr/>
        </p:nvSpPr>
        <p:spPr>
          <a:xfrm>
            <a:off x="7133660" y="2762744"/>
            <a:ext cx="1248770" cy="646331"/>
          </a:xfrm>
          <a:prstGeom prst="rect">
            <a:avLst/>
          </a:prstGeom>
          <a:noFill/>
        </p:spPr>
        <p:txBody>
          <a:bodyPr wrap="square" rtlCol="0">
            <a:spAutoFit/>
          </a:bodyPr>
          <a:lstStyle/>
          <a:p>
            <a:r>
              <a:rPr lang="fr-FR" dirty="0"/>
              <a:t>Dessin animé</a:t>
            </a:r>
          </a:p>
        </p:txBody>
      </p:sp>
      <p:sp>
        <p:nvSpPr>
          <p:cNvPr id="3" name="ZoneTexte 2"/>
          <p:cNvSpPr txBox="1"/>
          <p:nvPr/>
        </p:nvSpPr>
        <p:spPr>
          <a:xfrm>
            <a:off x="4638491" y="2843986"/>
            <a:ext cx="1524229" cy="646331"/>
          </a:xfrm>
          <a:prstGeom prst="rect">
            <a:avLst/>
          </a:prstGeom>
          <a:noFill/>
        </p:spPr>
        <p:txBody>
          <a:bodyPr wrap="square" rtlCol="0">
            <a:spAutoFit/>
          </a:bodyPr>
          <a:lstStyle/>
          <a:p>
            <a:r>
              <a:rPr lang="fr-FR" dirty="0"/>
              <a:t>Lecture de l’album</a:t>
            </a:r>
          </a:p>
        </p:txBody>
      </p:sp>
      <p:pic>
        <p:nvPicPr>
          <p:cNvPr id="18"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21098" y="5223014"/>
            <a:ext cx="1523928" cy="12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193583" y="1033028"/>
            <a:ext cx="3969137" cy="461665"/>
          </a:xfrm>
          <a:prstGeom prst="rect">
            <a:avLst/>
          </a:prstGeom>
          <a:noFill/>
        </p:spPr>
        <p:txBody>
          <a:bodyPr wrap="square" rtlCol="0">
            <a:spAutoFit/>
          </a:bodyPr>
          <a:lstStyle/>
          <a:p>
            <a:r>
              <a:rPr lang="fr-FR" sz="2400" b="1" dirty="0">
                <a:solidFill>
                  <a:schemeClr val="bg1"/>
                </a:solidFill>
              </a:rPr>
              <a:t>De l’atelier au « coin jeu »</a:t>
            </a:r>
          </a:p>
        </p:txBody>
      </p:sp>
      <p:pic>
        <p:nvPicPr>
          <p:cNvPr id="20"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580808" y="4821036"/>
            <a:ext cx="1487385" cy="155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20"/>
          <p:cNvPicPr/>
          <p:nvPr/>
        </p:nvPicPr>
        <p:blipFill>
          <a:blip r:embed="rId3">
            <a:extLst>
              <a:ext uri="{28A0092B-C50C-407E-A947-70E740481C1C}">
                <a14:useLocalDpi xmlns:a14="http://schemas.microsoft.com/office/drawing/2010/main"/>
              </a:ext>
            </a:extLst>
          </a:blip>
          <a:srcRect/>
          <a:stretch>
            <a:fillRect/>
          </a:stretch>
        </p:blipFill>
        <p:spPr bwMode="auto">
          <a:xfrm>
            <a:off x="523194" y="5212940"/>
            <a:ext cx="1410927" cy="1224136"/>
          </a:xfrm>
          <a:prstGeom prst="rect">
            <a:avLst/>
          </a:prstGeom>
          <a:noFill/>
        </p:spPr>
      </p:pic>
      <p:sp>
        <p:nvSpPr>
          <p:cNvPr id="22" name="Rectangle 21"/>
          <p:cNvSpPr/>
          <p:nvPr/>
        </p:nvSpPr>
        <p:spPr>
          <a:xfrm>
            <a:off x="6372200" y="4494271"/>
            <a:ext cx="2178505" cy="941796"/>
          </a:xfrm>
          <a:prstGeom prst="rect">
            <a:avLst/>
          </a:prstGeom>
        </p:spPr>
        <p:txBody>
          <a:bodyPr wrap="square">
            <a:spAutoFit/>
          </a:bodyPr>
          <a:lstStyle/>
          <a:p>
            <a:pPr lvl="0">
              <a:lnSpc>
                <a:spcPct val="115000"/>
              </a:lnSpc>
              <a:spcAft>
                <a:spcPts val="1000"/>
              </a:spcAft>
            </a:pPr>
            <a:r>
              <a:rPr lang="fr-F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Animer un « espace jeu d’imitation » en langue étrangère</a:t>
            </a:r>
          </a:p>
        </p:txBody>
      </p:sp>
      <p:sp>
        <p:nvSpPr>
          <p:cNvPr id="23" name="Rectangle 22"/>
          <p:cNvSpPr/>
          <p:nvPr/>
        </p:nvSpPr>
        <p:spPr>
          <a:xfrm>
            <a:off x="6289558" y="5546391"/>
            <a:ext cx="2173952" cy="830997"/>
          </a:xfrm>
          <a:prstGeom prst="rect">
            <a:avLst/>
          </a:prstGeom>
        </p:spPr>
        <p:txBody>
          <a:bodyPr wrap="square">
            <a:spAutoFit/>
          </a:bodyPr>
          <a:lstStyle/>
          <a:p>
            <a:r>
              <a:rPr lang="fr-FR" sz="1200" dirty="0">
                <a:latin typeface="Calibri" panose="020F0502020204030204" pitchFamily="34" charset="0"/>
                <a:ea typeface="Calibri" panose="020F0502020204030204" pitchFamily="34" charset="0"/>
                <a:cs typeface="Times New Roman" panose="02020603050405020304" pitchFamily="18" charset="0"/>
              </a:rPr>
              <a:t>Au moment de l’accueil avec… </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La maitresse</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un assistant de langue</a:t>
            </a:r>
          </a:p>
          <a:p>
            <a:pPr marL="179388" indent="-179388">
              <a:buFont typeface="Arial" panose="020B060402020202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un parent natif….</a:t>
            </a:r>
          </a:p>
        </p:txBody>
      </p:sp>
      <p:sp>
        <p:nvSpPr>
          <p:cNvPr id="25" name="ZoneTexte 24"/>
          <p:cNvSpPr txBox="1"/>
          <p:nvPr/>
        </p:nvSpPr>
        <p:spPr>
          <a:xfrm>
            <a:off x="6488230" y="6426933"/>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313808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1122947057"/>
              </p:ext>
            </p:extLst>
          </p:nvPr>
        </p:nvGraphicFramePr>
        <p:xfrm>
          <a:off x="107504" y="123334"/>
          <a:ext cx="9036496" cy="6674341"/>
        </p:xfrm>
        <a:graphic>
          <a:graphicData uri="http://schemas.openxmlformats.org/presentationml/2006/ole">
            <mc:AlternateContent xmlns:mc="http://schemas.openxmlformats.org/markup-compatibility/2006">
              <mc:Choice xmlns:v="urn:schemas-microsoft-com:vml" Requires="v">
                <p:oleObj spid="_x0000_s1029" name="Acrobat Document" r:id="rId3" imgW="8019943" imgH="5667255" progId="AcroExch.Document.DC">
                  <p:embed/>
                </p:oleObj>
              </mc:Choice>
              <mc:Fallback>
                <p:oleObj name="Acrobat Document" r:id="rId3" imgW="8019943" imgH="5667255" progId="AcroExch.Document.DC">
                  <p:embed/>
                  <p:pic>
                    <p:nvPicPr>
                      <p:cNvPr id="0" name=""/>
                      <p:cNvPicPr/>
                      <p:nvPr/>
                    </p:nvPicPr>
                    <p:blipFill>
                      <a:blip r:embed="rId4"/>
                      <a:stretch>
                        <a:fillRect/>
                      </a:stretch>
                    </p:blipFill>
                    <p:spPr>
                      <a:xfrm>
                        <a:off x="107504" y="123334"/>
                        <a:ext cx="9036496" cy="6674341"/>
                      </a:xfrm>
                      <a:prstGeom prst="rect">
                        <a:avLst/>
                      </a:prstGeom>
                    </p:spPr>
                  </p:pic>
                </p:oleObj>
              </mc:Fallback>
            </mc:AlternateContent>
          </a:graphicData>
        </a:graphic>
      </p:graphicFrame>
      <p:sp>
        <p:nvSpPr>
          <p:cNvPr id="5" name="ZoneTexte 4"/>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87779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 name="Image 12" descr="Résultat de recherche d'images pour &quot;bougies dessin&quot;"/>
          <p:cNvPicPr/>
          <p:nvPr/>
        </p:nvPicPr>
        <p:blipFill>
          <a:blip r:embed="rId2">
            <a:extLst>
              <a:ext uri="{28A0092B-C50C-407E-A947-70E740481C1C}">
                <a14:useLocalDpi xmlns:a14="http://schemas.microsoft.com/office/drawing/2010/main"/>
              </a:ext>
            </a:extLst>
          </a:blip>
          <a:srcRect/>
          <a:stretch>
            <a:fillRect/>
          </a:stretch>
        </p:blipFill>
        <p:spPr bwMode="auto">
          <a:xfrm>
            <a:off x="395561" y="2617831"/>
            <a:ext cx="1674479" cy="1510621"/>
          </a:xfrm>
          <a:prstGeom prst="rect">
            <a:avLst/>
          </a:prstGeom>
          <a:noFill/>
          <a:ln>
            <a:noFill/>
          </a:ln>
        </p:spPr>
      </p:pic>
      <p:sp>
        <p:nvSpPr>
          <p:cNvPr id="16" name="Rectangle 15"/>
          <p:cNvSpPr/>
          <p:nvPr/>
        </p:nvSpPr>
        <p:spPr>
          <a:xfrm>
            <a:off x="3031631" y="3050452"/>
            <a:ext cx="2358338" cy="646331"/>
          </a:xfrm>
          <a:prstGeom prst="rect">
            <a:avLst/>
          </a:prstGeom>
        </p:spPr>
        <p:txBody>
          <a:bodyPr wrap="none">
            <a:spAutoFit/>
          </a:bodyPr>
          <a:lstStyle/>
          <a:p>
            <a:r>
              <a:rPr lang="fr-FR" sz="3600" b="1" dirty="0"/>
              <a:t>Flash </a:t>
            </a:r>
            <a:r>
              <a:rPr lang="fr-FR" sz="3600" b="1" dirty="0" err="1"/>
              <a:t>cards</a:t>
            </a:r>
            <a:endParaRPr lang="fr-FR" sz="3600" dirty="0"/>
          </a:p>
        </p:txBody>
      </p:sp>
      <p:pic>
        <p:nvPicPr>
          <p:cNvPr id="2" name="Image 1"/>
          <p:cNvPicPr>
            <a:picLocks noChangeAspect="1"/>
          </p:cNvPicPr>
          <p:nvPr/>
        </p:nvPicPr>
        <p:blipFill>
          <a:blip r:embed="rId3"/>
          <a:stretch>
            <a:fillRect/>
          </a:stretch>
        </p:blipFill>
        <p:spPr>
          <a:xfrm>
            <a:off x="268998" y="373083"/>
            <a:ext cx="2218704" cy="1661886"/>
          </a:xfrm>
          <a:prstGeom prst="rect">
            <a:avLst/>
          </a:prstGeom>
        </p:spPr>
      </p:pic>
      <p:pic>
        <p:nvPicPr>
          <p:cNvPr id="18" name="Image 17"/>
          <p:cNvPicPr>
            <a:picLocks noChangeAspect="1"/>
          </p:cNvPicPr>
          <p:nvPr/>
        </p:nvPicPr>
        <p:blipFill>
          <a:blip r:embed="rId4"/>
          <a:stretch>
            <a:fillRect/>
          </a:stretch>
        </p:blipFill>
        <p:spPr>
          <a:xfrm>
            <a:off x="6218063" y="560483"/>
            <a:ext cx="2510790" cy="1481366"/>
          </a:xfrm>
          <a:prstGeom prst="rect">
            <a:avLst/>
          </a:prstGeom>
        </p:spPr>
      </p:pic>
      <p:pic>
        <p:nvPicPr>
          <p:cNvPr id="19" name="Image 18"/>
          <p:cNvPicPr>
            <a:picLocks noChangeAspect="1"/>
          </p:cNvPicPr>
          <p:nvPr/>
        </p:nvPicPr>
        <p:blipFill>
          <a:blip r:embed="rId5"/>
          <a:stretch>
            <a:fillRect/>
          </a:stretch>
        </p:blipFill>
        <p:spPr>
          <a:xfrm>
            <a:off x="2891588" y="434391"/>
            <a:ext cx="2638425" cy="1733550"/>
          </a:xfrm>
          <a:prstGeom prst="rect">
            <a:avLst/>
          </a:prstGeom>
        </p:spPr>
      </p:pic>
      <p:pic>
        <p:nvPicPr>
          <p:cNvPr id="20" name="Image 19"/>
          <p:cNvPicPr>
            <a:picLocks noChangeAspect="1"/>
          </p:cNvPicPr>
          <p:nvPr/>
        </p:nvPicPr>
        <p:blipFill>
          <a:blip r:embed="rId6"/>
          <a:stretch>
            <a:fillRect/>
          </a:stretch>
        </p:blipFill>
        <p:spPr>
          <a:xfrm>
            <a:off x="6218063" y="2617831"/>
            <a:ext cx="2717854" cy="1511574"/>
          </a:xfrm>
          <a:prstGeom prst="rect">
            <a:avLst/>
          </a:prstGeom>
        </p:spPr>
      </p:pic>
      <p:pic>
        <p:nvPicPr>
          <p:cNvPr id="21" name="Image 20"/>
          <p:cNvPicPr>
            <a:picLocks noChangeAspect="1"/>
          </p:cNvPicPr>
          <p:nvPr/>
        </p:nvPicPr>
        <p:blipFill>
          <a:blip r:embed="rId7"/>
          <a:stretch>
            <a:fillRect/>
          </a:stretch>
        </p:blipFill>
        <p:spPr>
          <a:xfrm>
            <a:off x="7093964" y="4470341"/>
            <a:ext cx="1771650" cy="1733550"/>
          </a:xfrm>
          <a:prstGeom prst="rect">
            <a:avLst/>
          </a:prstGeom>
        </p:spPr>
      </p:pic>
      <p:pic>
        <p:nvPicPr>
          <p:cNvPr id="22" name="Image 21"/>
          <p:cNvPicPr>
            <a:picLocks noChangeAspect="1"/>
          </p:cNvPicPr>
          <p:nvPr/>
        </p:nvPicPr>
        <p:blipFill>
          <a:blip r:embed="rId8"/>
          <a:stretch>
            <a:fillRect/>
          </a:stretch>
        </p:blipFill>
        <p:spPr>
          <a:xfrm>
            <a:off x="395561" y="4922085"/>
            <a:ext cx="2245162" cy="1830393"/>
          </a:xfrm>
          <a:prstGeom prst="rect">
            <a:avLst/>
          </a:prstGeom>
        </p:spPr>
      </p:pic>
      <p:pic>
        <p:nvPicPr>
          <p:cNvPr id="23" name="Imag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73467" y="4470341"/>
            <a:ext cx="1542549" cy="2203642"/>
          </a:xfrm>
          <a:prstGeom prst="rect">
            <a:avLst/>
          </a:prstGeom>
        </p:spPr>
      </p:pic>
      <p:pic>
        <p:nvPicPr>
          <p:cNvPr id="25" name="Image 24"/>
          <p:cNvPicPr>
            <a:picLocks noChangeAspect="1"/>
          </p:cNvPicPr>
          <p:nvPr/>
        </p:nvPicPr>
        <p:blipFill>
          <a:blip r:embed="rId10"/>
          <a:stretch>
            <a:fillRect/>
          </a:stretch>
        </p:blipFill>
        <p:spPr>
          <a:xfrm>
            <a:off x="5530013" y="4470341"/>
            <a:ext cx="1095375" cy="1838325"/>
          </a:xfrm>
          <a:prstGeom prst="rect">
            <a:avLst/>
          </a:prstGeom>
        </p:spPr>
      </p:pic>
      <p:sp>
        <p:nvSpPr>
          <p:cNvPr id="14" name="ZoneTexte 1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24334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1292" y="404664"/>
            <a:ext cx="4224362" cy="587853"/>
          </a:xfrm>
          <a:prstGeom prst="rect">
            <a:avLst/>
          </a:prstGeom>
        </p:spPr>
        <p:txBody>
          <a:bodyPr wrap="none">
            <a:spAutoFit/>
          </a:bodyPr>
          <a:lstStyle/>
          <a:p>
            <a:pPr lvl="0" algn="ctr">
              <a:lnSpc>
                <a:spcPct val="115000"/>
              </a:lnSpc>
              <a:spcAft>
                <a:spcPts val="1000"/>
              </a:spcAft>
            </a:pPr>
            <a:r>
              <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CADRAGE INSTITUTIONNEL</a:t>
            </a:r>
          </a:p>
        </p:txBody>
      </p:sp>
      <p:sp>
        <p:nvSpPr>
          <p:cNvPr id="10" name="AutoShape 5" descr="Hello / Speaking learning foreign languages"/>
          <p:cNvSpPr>
            <a:spLocks noChangeAspect="1" noChangeArrowheads="1"/>
          </p:cNvSpPr>
          <p:nvPr/>
        </p:nvSpPr>
        <p:spPr bwMode="auto">
          <a:xfrm>
            <a:off x="47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4">
            <a:hlinkClick r:id="rId2"/>
            <a:extLst>
              <a:ext uri="{FF2B5EF4-FFF2-40B4-BE49-F238E27FC236}">
                <a16:creationId xmlns:a16="http://schemas.microsoft.com/office/drawing/2014/main" id="{6B1B1EA3-1951-F24C-A3AB-3654EF691308}"/>
              </a:ext>
            </a:extLst>
          </p:cNvPr>
          <p:cNvSpPr/>
          <p:nvPr/>
        </p:nvSpPr>
        <p:spPr>
          <a:xfrm>
            <a:off x="2074516" y="2694281"/>
            <a:ext cx="4380318" cy="1200329"/>
          </a:xfrm>
          <a:prstGeom prst="rect">
            <a:avLst/>
          </a:prstGeom>
          <a:solidFill>
            <a:schemeClr val="accent6">
              <a:lumMod val="40000"/>
              <a:lumOff val="60000"/>
            </a:schemeClr>
          </a:solidFill>
        </p:spPr>
        <p:txBody>
          <a:bodyPr wrap="square">
            <a:spAutoFit/>
          </a:bodyPr>
          <a:lstStyle/>
          <a:p>
            <a:r>
              <a:rPr lang="fr-FR" sz="1200" b="1" dirty="0">
                <a:latin typeface="Calibri" panose="020F0502020204030204" pitchFamily="34" charset="0"/>
                <a:ea typeface="Calibri" panose="020F0502020204030204" pitchFamily="34" charset="0"/>
                <a:cs typeface="Times New Roman" panose="02020603050405020304" pitchFamily="18" charset="0"/>
              </a:rPr>
              <a:t>2019</a:t>
            </a:r>
          </a:p>
          <a:p>
            <a:r>
              <a:rPr lang="fr-FR" sz="1200" b="1" dirty="0"/>
              <a:t>Recommandations</a:t>
            </a:r>
            <a:r>
              <a:rPr lang="fr-FR" sz="1200" dirty="0"/>
              <a:t> de la note de service n° 2019-086    – </a:t>
            </a:r>
            <a:r>
              <a:rPr lang="fr-FR" sz="1200" u="sng" dirty="0">
                <a:hlinkClick r:id="rId3"/>
              </a:rPr>
              <a:t>B.O. du 28-5-19</a:t>
            </a:r>
            <a:endParaRPr lang="fr-FR" sz="1200" u="sng" dirty="0"/>
          </a:p>
          <a:p>
            <a:r>
              <a:rPr lang="fr-FR" sz="1200" i="1" dirty="0">
                <a:latin typeface="Calibri" panose="020F0502020204030204" pitchFamily="34" charset="0"/>
                <a:ea typeface="Calibri" panose="020F0502020204030204" pitchFamily="34" charset="0"/>
                <a:cs typeface="Times New Roman" panose="02020603050405020304" pitchFamily="18" charset="0"/>
                <a:sym typeface="Wingdings 3"/>
              </a:rPr>
              <a:t></a:t>
            </a:r>
            <a:r>
              <a:rPr lang="fr-FR" sz="1200" i="1" dirty="0">
                <a:latin typeface="Calibri" panose="020F0502020204030204" pitchFamily="34" charset="0"/>
                <a:ea typeface="Calibri" panose="020F0502020204030204" pitchFamily="34" charset="0"/>
                <a:cs typeface="Times New Roman" panose="02020603050405020304" pitchFamily="18" charset="0"/>
              </a:rPr>
              <a:t>Recommandations pédagogiques pour l’école primaire</a:t>
            </a:r>
          </a:p>
          <a:p>
            <a:r>
              <a:rPr lang="fr-FR" sz="1200" i="1" dirty="0">
                <a:latin typeface="Calibri" panose="020F0502020204030204" pitchFamily="34" charset="0"/>
                <a:ea typeface="Calibri" panose="020F0502020204030204" pitchFamily="34" charset="0"/>
                <a:cs typeface="Times New Roman" panose="02020603050405020304" pitchFamily="18" charset="0"/>
              </a:rPr>
              <a:t>Partie 3: Les langues vivantes étrangères à l’école maternelle </a:t>
            </a:r>
          </a:p>
          <a:p>
            <a:endParaRPr lang="fr-FR" sz="1200" u="sng" dirty="0"/>
          </a:p>
        </p:txBody>
      </p:sp>
      <p:sp>
        <p:nvSpPr>
          <p:cNvPr id="13" name="ZoneTexte 12"/>
          <p:cNvSpPr txBox="1"/>
          <p:nvPr/>
        </p:nvSpPr>
        <p:spPr>
          <a:xfrm>
            <a:off x="6480303" y="6331280"/>
            <a:ext cx="2592288" cy="369332"/>
          </a:xfrm>
          <a:prstGeom prst="rect">
            <a:avLst/>
          </a:prstGeom>
          <a:noFill/>
        </p:spPr>
        <p:txBody>
          <a:bodyPr wrap="square" rtlCol="0">
            <a:spAutoFit/>
          </a:bodyPr>
          <a:lstStyle/>
          <a:p>
            <a:r>
              <a:rPr lang="fr-FR" dirty="0"/>
              <a:t>GT Langues vivantes 78</a:t>
            </a:r>
          </a:p>
        </p:txBody>
      </p:sp>
      <p:pic>
        <p:nvPicPr>
          <p:cNvPr id="614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8085" y="333835"/>
            <a:ext cx="1668932" cy="287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52590" y="971313"/>
            <a:ext cx="1212060" cy="159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2"/>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95736" y="944096"/>
            <a:ext cx="1226906" cy="160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570706" y="1126608"/>
            <a:ext cx="1769895" cy="461665"/>
          </a:xfrm>
          <a:prstGeom prst="rect">
            <a:avLst/>
          </a:prstGeom>
          <a:solidFill>
            <a:schemeClr val="accent1">
              <a:lumMod val="20000"/>
              <a:lumOff val="80000"/>
            </a:schemeClr>
          </a:solidFill>
        </p:spPr>
        <p:txBody>
          <a:bodyPr wrap="square" rtlCol="0">
            <a:spAutoFit/>
          </a:bodyPr>
          <a:lstStyle/>
          <a:p>
            <a:r>
              <a:rPr lang="fr-FR" sz="1200" b="1" dirty="0">
                <a:latin typeface="Calibri" panose="020F0502020204030204" pitchFamily="34" charset="0"/>
                <a:hlinkClick r:id="rId8"/>
              </a:rPr>
              <a:t>Présentation</a:t>
            </a:r>
            <a:r>
              <a:rPr lang="fr-FR" sz="1200" b="1" dirty="0">
                <a:latin typeface="Calibri" panose="020F0502020204030204" pitchFamily="34" charset="0"/>
              </a:rPr>
              <a:t> du Plan Langues vivantes </a:t>
            </a:r>
          </a:p>
        </p:txBody>
      </p:sp>
      <p:pic>
        <p:nvPicPr>
          <p:cNvPr id="12" name="Image 11">
            <a:hlinkClick r:id="rId9"/>
            <a:extLst>
              <a:ext uri="{FF2B5EF4-FFF2-40B4-BE49-F238E27FC236}">
                <a16:creationId xmlns:a16="http://schemas.microsoft.com/office/drawing/2014/main" id="{2B513396-1667-4086-C96B-2D4EED3026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08721" y="1721833"/>
            <a:ext cx="4192675" cy="824465"/>
          </a:xfrm>
          <a:prstGeom prst="rect">
            <a:avLst/>
          </a:prstGeom>
        </p:spPr>
      </p:pic>
      <p:pic>
        <p:nvPicPr>
          <p:cNvPr id="16" name="Image 15">
            <a:hlinkClick r:id="rId11"/>
            <a:extLst>
              <a:ext uri="{FF2B5EF4-FFF2-40B4-BE49-F238E27FC236}">
                <a16:creationId xmlns:a16="http://schemas.microsoft.com/office/drawing/2014/main" id="{7BFBAE24-1651-166B-A9DF-5C1093F4F47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70706" y="2645802"/>
            <a:ext cx="2045435" cy="2859391"/>
          </a:xfrm>
          <a:prstGeom prst="rect">
            <a:avLst/>
          </a:prstGeom>
        </p:spPr>
      </p:pic>
      <p:sp>
        <p:nvSpPr>
          <p:cNvPr id="19" name="Espace réservé du contenu 1">
            <a:extLst>
              <a:ext uri="{FF2B5EF4-FFF2-40B4-BE49-F238E27FC236}">
                <a16:creationId xmlns:a16="http://schemas.microsoft.com/office/drawing/2014/main" id="{F288EEAF-8BE7-3FD7-D493-4D8BDAD87207}"/>
              </a:ext>
            </a:extLst>
          </p:cNvPr>
          <p:cNvSpPr txBox="1">
            <a:spLocks/>
          </p:cNvSpPr>
          <p:nvPr/>
        </p:nvSpPr>
        <p:spPr>
          <a:xfrm>
            <a:off x="326801" y="4182508"/>
            <a:ext cx="6012160" cy="2148772"/>
          </a:xfrm>
          <a:prstGeom prst="rect">
            <a:avLst/>
          </a:prstGeom>
          <a:solidFill>
            <a:schemeClr val="bg1"/>
          </a:solidFill>
        </p:spPr>
        <p:txBody>
          <a:bodyPr vert="horz" lIns="91440" tIns="45720" rIns="91440" bIns="45720" rtlCol="0">
            <a:normAutofit fontScale="250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fr-FR" sz="4000" u="sng" dirty="0">
                <a:solidFill>
                  <a:srgbClr val="000000"/>
                </a:solidFill>
                <a:latin typeface="Roboto" panose="02000000000000000000" pitchFamily="2" charset="0"/>
                <a:hlinkClick r:id="rId13" tooltip="Vers le site du ministère"/>
              </a:rPr>
              <a:t>D</a:t>
            </a:r>
            <a:r>
              <a:rPr lang="fr-FR" sz="2500" u="sng" dirty="0">
                <a:solidFill>
                  <a:srgbClr val="000000"/>
                </a:solidFill>
                <a:latin typeface="Roboto" panose="02000000000000000000" pitchFamily="2" charset="0"/>
                <a:hlinkClick r:id="rId13" tooltip="Vers le site du ministère"/>
              </a:rPr>
              <a:t>’</a:t>
            </a:r>
            <a:r>
              <a:rPr lang="fr-FR" sz="3100" u="sng" dirty="0">
                <a:solidFill>
                  <a:srgbClr val="000000"/>
                </a:solidFill>
                <a:latin typeface="Roboto" panose="02000000000000000000" pitchFamily="2" charset="0"/>
                <a:hlinkClick r:id="rId13" tooltip="Vers le site du ministère"/>
              </a:rPr>
              <a:t>après les recommandations de 2019</a:t>
            </a:r>
            <a:r>
              <a:rPr lang="fr-FR" sz="3100" dirty="0">
                <a:solidFill>
                  <a:srgbClr val="000000"/>
                </a:solidFill>
                <a:latin typeface="Roboto" panose="02000000000000000000" pitchFamily="2" charset="0"/>
              </a:rPr>
              <a:t> et les </a:t>
            </a:r>
            <a:r>
              <a:rPr lang="fr-FR" sz="3100" u="sng" dirty="0">
                <a:solidFill>
                  <a:srgbClr val="000000"/>
                </a:solidFill>
                <a:latin typeface="Roboto" panose="02000000000000000000" pitchFamily="2" charset="0"/>
                <a:hlinkClick r:id="rId14"/>
              </a:rPr>
              <a:t>programmes de 2021</a:t>
            </a:r>
            <a:endParaRPr lang="fr-FR" sz="3100" dirty="0">
              <a:solidFill>
                <a:srgbClr val="000000"/>
              </a:solidFill>
              <a:latin typeface="Roboto" panose="02000000000000000000" pitchFamily="2" charset="0"/>
            </a:endParaRPr>
          </a:p>
          <a:p>
            <a:pPr algn="l"/>
            <a:r>
              <a:rPr lang="fr-FR" sz="3100" b="1" dirty="0">
                <a:latin typeface="Roboto" panose="02000000000000000000" pitchFamily="2" charset="0"/>
              </a:rPr>
              <a:t>les LVE :</a:t>
            </a:r>
          </a:p>
          <a:p>
            <a:pPr algn="l">
              <a:buFont typeface="Arial" panose="020B0604020202020204" pitchFamily="34" charset="0"/>
              <a:buChar char="•"/>
            </a:pPr>
            <a:r>
              <a:rPr lang="fr-FR" sz="3100" dirty="0">
                <a:solidFill>
                  <a:srgbClr val="000000"/>
                </a:solidFill>
                <a:latin typeface="Roboto" panose="02000000000000000000" pitchFamily="2" charset="0"/>
              </a:rPr>
              <a:t>Les langues vivantes apparaissent dans le parcours de l’élève </a:t>
            </a:r>
            <a:r>
              <a:rPr lang="fr-FR" sz="3100" b="1" dirty="0">
                <a:solidFill>
                  <a:srgbClr val="000000"/>
                </a:solidFill>
                <a:latin typeface="Roboto" panose="02000000000000000000" pitchFamily="2" charset="0"/>
              </a:rPr>
              <a:t>dès la classe de Petite Section.</a:t>
            </a:r>
            <a:endParaRPr lang="fr-FR" sz="3100" dirty="0">
              <a:solidFill>
                <a:srgbClr val="000000"/>
              </a:solidFill>
              <a:latin typeface="Roboto" panose="02000000000000000000" pitchFamily="2" charset="0"/>
            </a:endParaRPr>
          </a:p>
          <a:p>
            <a:pPr algn="l">
              <a:buFont typeface="Arial" panose="020B0604020202020204" pitchFamily="34" charset="0"/>
              <a:buChar char="•"/>
            </a:pPr>
            <a:r>
              <a:rPr lang="fr-FR" sz="3100" dirty="0">
                <a:solidFill>
                  <a:srgbClr val="000000"/>
                </a:solidFill>
                <a:latin typeface="Roboto" panose="02000000000000000000" pitchFamily="2" charset="0"/>
              </a:rPr>
              <a:t>Elles  contribuent aux 5 domaines du programme de maternelle.</a:t>
            </a:r>
          </a:p>
          <a:p>
            <a:pPr algn="l">
              <a:buFont typeface="Arial" panose="020B0604020202020204" pitchFamily="34" charset="0"/>
              <a:buChar char="•"/>
            </a:pPr>
            <a:r>
              <a:rPr lang="fr-FR" sz="3100" dirty="0">
                <a:solidFill>
                  <a:srgbClr val="000000"/>
                </a:solidFill>
                <a:latin typeface="Roboto" panose="02000000000000000000" pitchFamily="2" charset="0"/>
              </a:rPr>
              <a:t>2 volets sont à développer :</a:t>
            </a:r>
          </a:p>
          <a:p>
            <a:pPr marL="742950" lvl="1" indent="-285750" algn="l">
              <a:buFont typeface="Arial" panose="020B0604020202020204" pitchFamily="34" charset="0"/>
              <a:buChar char="•"/>
            </a:pPr>
            <a:r>
              <a:rPr lang="fr-FR" sz="3100" b="1" dirty="0">
                <a:solidFill>
                  <a:srgbClr val="000000"/>
                </a:solidFill>
                <a:latin typeface="Roboto" panose="02000000000000000000" pitchFamily="2" charset="0"/>
              </a:rPr>
              <a:t>L’éveil à la pluralité des langues</a:t>
            </a:r>
            <a:endParaRPr lang="fr-FR" sz="3100" dirty="0">
              <a:solidFill>
                <a:srgbClr val="000000"/>
              </a:solidFill>
              <a:latin typeface="Roboto" panose="02000000000000000000" pitchFamily="2" charset="0"/>
            </a:endParaRPr>
          </a:p>
          <a:p>
            <a:pPr marL="742950" lvl="1" indent="-285750" algn="l">
              <a:buFont typeface="Arial" panose="020B0604020202020204" pitchFamily="34" charset="0"/>
              <a:buChar char="•"/>
            </a:pPr>
            <a:r>
              <a:rPr lang="fr-FR" sz="3100" b="1" dirty="0">
                <a:solidFill>
                  <a:srgbClr val="000000"/>
                </a:solidFill>
                <a:latin typeface="Roboto" panose="02000000000000000000" pitchFamily="2" charset="0"/>
              </a:rPr>
              <a:t>La première découverte d'une langue singulière, l’anglais</a:t>
            </a:r>
            <a:r>
              <a:rPr lang="fr-FR" sz="3100" dirty="0">
                <a:solidFill>
                  <a:srgbClr val="000000"/>
                </a:solidFill>
                <a:latin typeface="Roboto" panose="02000000000000000000" pitchFamily="2" charset="0"/>
              </a:rPr>
              <a:t> (fonde le parcours linguistique de l’élève en lien avec le CP)</a:t>
            </a:r>
          </a:p>
          <a:p>
            <a:pPr algn="l">
              <a:buFont typeface="Arial" panose="020B0604020202020204" pitchFamily="34" charset="0"/>
              <a:buChar char="•"/>
            </a:pPr>
            <a:r>
              <a:rPr lang="fr-FR" sz="3100" dirty="0">
                <a:solidFill>
                  <a:srgbClr val="000000"/>
                </a:solidFill>
                <a:latin typeface="Roboto" panose="02000000000000000000" pitchFamily="2" charset="0"/>
              </a:rPr>
              <a:t>Démarche :</a:t>
            </a:r>
          </a:p>
          <a:p>
            <a:pPr marL="742950" lvl="1" indent="-285750" algn="l">
              <a:buFont typeface="Arial" panose="020B0604020202020204" pitchFamily="34" charset="0"/>
              <a:buChar char="•"/>
            </a:pPr>
            <a:r>
              <a:rPr lang="fr-FR" sz="3100" dirty="0">
                <a:solidFill>
                  <a:srgbClr val="000000"/>
                </a:solidFill>
                <a:latin typeface="Roboto" panose="02000000000000000000" pitchFamily="2" charset="0"/>
              </a:rPr>
              <a:t>exposer régulièrement les élèves</a:t>
            </a:r>
          </a:p>
          <a:p>
            <a:pPr marL="742950" lvl="1" indent="-285750" algn="l">
              <a:buFont typeface="Arial" panose="020B0604020202020204" pitchFamily="34" charset="0"/>
              <a:buChar char="•"/>
            </a:pPr>
            <a:r>
              <a:rPr lang="fr-FR" sz="3100" dirty="0">
                <a:solidFill>
                  <a:srgbClr val="000000"/>
                </a:solidFill>
                <a:latin typeface="Roboto" panose="02000000000000000000" pitchFamily="2" charset="0"/>
              </a:rPr>
              <a:t>lors de moments courts et variés : jouer, écouter, bouger, répéter, parler, chanter dans une LVE</a:t>
            </a:r>
          </a:p>
          <a:p>
            <a:pPr marL="742950" lvl="1" indent="-285750" algn="l">
              <a:buFont typeface="Arial" panose="020B0604020202020204" pitchFamily="34" charset="0"/>
              <a:buChar char="•"/>
            </a:pPr>
            <a:r>
              <a:rPr lang="fr-FR" sz="3100" dirty="0">
                <a:solidFill>
                  <a:srgbClr val="000000"/>
                </a:solidFill>
                <a:latin typeface="Roboto" panose="02000000000000000000" pitchFamily="2" charset="0"/>
              </a:rPr>
              <a:t>selon les quatre modalités d’apprentissage :</a:t>
            </a:r>
          </a:p>
          <a:p>
            <a:pPr marL="1143000" lvl="2" indent="-228600" algn="l">
              <a:buFont typeface="Arial" panose="020B0604020202020204" pitchFamily="34" charset="0"/>
              <a:buChar char="•"/>
            </a:pPr>
            <a:r>
              <a:rPr lang="fr-FR" sz="3100" dirty="0">
                <a:solidFill>
                  <a:srgbClr val="000000"/>
                </a:solidFill>
                <a:latin typeface="Roboto" panose="02000000000000000000" pitchFamily="2" charset="0"/>
              </a:rPr>
              <a:t>► Apprendre en mémorisant et en se remémorant</a:t>
            </a:r>
          </a:p>
          <a:p>
            <a:pPr marL="1143000" lvl="2" indent="-228600" algn="l">
              <a:buFont typeface="Arial" panose="020B0604020202020204" pitchFamily="34" charset="0"/>
              <a:buChar char="•"/>
            </a:pPr>
            <a:r>
              <a:rPr lang="fr-FR" sz="3100" dirty="0">
                <a:solidFill>
                  <a:srgbClr val="000000"/>
                </a:solidFill>
                <a:latin typeface="Roboto" panose="02000000000000000000" pitchFamily="2" charset="0"/>
              </a:rPr>
              <a:t>► Apprendre en jouant</a:t>
            </a:r>
          </a:p>
          <a:p>
            <a:pPr marL="1143000" lvl="2" indent="-228600" algn="l">
              <a:buFont typeface="Arial" panose="020B0604020202020204" pitchFamily="34" charset="0"/>
              <a:buChar char="•"/>
            </a:pPr>
            <a:r>
              <a:rPr lang="fr-FR" sz="3100" dirty="0">
                <a:solidFill>
                  <a:srgbClr val="000000"/>
                </a:solidFill>
                <a:latin typeface="Roboto" panose="02000000000000000000" pitchFamily="2" charset="0"/>
              </a:rPr>
              <a:t>► Apprendre en s’exerçant</a:t>
            </a:r>
          </a:p>
          <a:p>
            <a:pPr marL="1143000" lvl="2" indent="-228600" algn="l">
              <a:buFont typeface="Arial" panose="020B0604020202020204" pitchFamily="34" charset="0"/>
              <a:buChar char="•"/>
            </a:pPr>
            <a:r>
              <a:rPr lang="fr-FR" dirty="0">
                <a:solidFill>
                  <a:srgbClr val="000000"/>
                </a:solidFill>
                <a:latin typeface="Roboto" panose="02000000000000000000" pitchFamily="2" charset="0"/>
              </a:rPr>
              <a:t>► </a:t>
            </a:r>
            <a:r>
              <a:rPr lang="fr-FR" sz="3100" dirty="0">
                <a:solidFill>
                  <a:srgbClr val="000000"/>
                </a:solidFill>
                <a:latin typeface="Roboto" panose="02000000000000000000" pitchFamily="2" charset="0"/>
              </a:rPr>
              <a:t>Apprendre en réfléchissant</a:t>
            </a:r>
          </a:p>
          <a:p>
            <a:endParaRPr lang="fr-FR" dirty="0"/>
          </a:p>
        </p:txBody>
      </p:sp>
    </p:spTree>
    <p:extLst>
      <p:ext uri="{BB962C8B-B14F-4D97-AF65-F5344CB8AC3E}">
        <p14:creationId xmlns:p14="http://schemas.microsoft.com/office/powerpoint/2010/main" val="871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93358" y="490891"/>
            <a:ext cx="3330570" cy="461665"/>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chemeClr val="bg1"/>
                </a:solidFill>
              </a:rPr>
              <a:t>A partir des contes</a:t>
            </a:r>
          </a:p>
        </p:txBody>
      </p:sp>
      <p:sp>
        <p:nvSpPr>
          <p:cNvPr id="6" name="ZoneTexte 5"/>
          <p:cNvSpPr txBox="1"/>
          <p:nvPr/>
        </p:nvSpPr>
        <p:spPr>
          <a:xfrm>
            <a:off x="5354168" y="3728255"/>
            <a:ext cx="3024336" cy="276999"/>
          </a:xfrm>
          <a:prstGeom prst="rect">
            <a:avLst/>
          </a:prstGeom>
          <a:noFill/>
        </p:spPr>
        <p:txBody>
          <a:bodyPr wrap="square" rtlCol="0">
            <a:spAutoFit/>
          </a:bodyPr>
          <a:lstStyle/>
          <a:p>
            <a:r>
              <a:rPr lang="fr-FR" sz="1200" dirty="0">
                <a:hlinkClick r:id="rId2"/>
              </a:rPr>
              <a:t>https://www.conte-moi.net/</a:t>
            </a:r>
            <a:endParaRPr lang="fr-FR" sz="1200" dirty="0"/>
          </a:p>
        </p:txBody>
      </p:sp>
      <p:sp>
        <p:nvSpPr>
          <p:cNvPr id="7" name="ZoneTexte 6"/>
          <p:cNvSpPr txBox="1"/>
          <p:nvPr/>
        </p:nvSpPr>
        <p:spPr>
          <a:xfrm>
            <a:off x="281544" y="2454344"/>
            <a:ext cx="4794512" cy="430887"/>
          </a:xfrm>
          <a:prstGeom prst="rect">
            <a:avLst/>
          </a:prstGeom>
          <a:noFill/>
        </p:spPr>
        <p:txBody>
          <a:bodyPr wrap="square" rtlCol="0">
            <a:spAutoFit/>
          </a:bodyPr>
          <a:lstStyle/>
          <a:p>
            <a:r>
              <a:rPr lang="fr-FR" sz="1100" dirty="0">
                <a:hlinkClick r:id="rId3"/>
              </a:rPr>
              <a:t>http://www4.ac-nancy-metz.fr/ia54-nancy/maternelle-charmois-vandoeuvre/spip.php?rubrique89</a:t>
            </a:r>
            <a:endParaRPr lang="fr-FR" sz="1100" dirty="0"/>
          </a:p>
        </p:txBody>
      </p:sp>
      <p:pic>
        <p:nvPicPr>
          <p:cNvPr id="5122" name="Picture 2">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08304" y="4041964"/>
            <a:ext cx="1219200" cy="168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354168" y="3081924"/>
            <a:ext cx="3610320" cy="646331"/>
          </a:xfrm>
          <a:prstGeom prst="rect">
            <a:avLst/>
          </a:prstGeom>
          <a:noFill/>
        </p:spPr>
        <p:txBody>
          <a:bodyPr wrap="square" rtlCol="0">
            <a:spAutoFit/>
          </a:bodyPr>
          <a:lstStyle/>
          <a:p>
            <a:r>
              <a:rPr lang="fr-FR" dirty="0"/>
              <a:t>une centaine de contes enregistrés en français et en langue locale.</a:t>
            </a:r>
          </a:p>
        </p:txBody>
      </p:sp>
      <p:pic>
        <p:nvPicPr>
          <p:cNvPr id="5123" name="Picture 3">
            <a:hlinkClick r:id="rId2"/>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3359" y="4041964"/>
            <a:ext cx="1723232" cy="127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6223" y="2215817"/>
            <a:ext cx="4024839" cy="369332"/>
          </a:xfrm>
          <a:prstGeom prst="rect">
            <a:avLst/>
          </a:prstGeom>
        </p:spPr>
        <p:txBody>
          <a:bodyPr wrap="square">
            <a:spAutoFit/>
          </a:bodyPr>
          <a:lstStyle/>
          <a:p>
            <a:r>
              <a:rPr lang="fr-FR" dirty="0"/>
              <a:t>Versions sonores en différentes langues</a:t>
            </a:r>
          </a:p>
        </p:txBody>
      </p:sp>
      <p:sp>
        <p:nvSpPr>
          <p:cNvPr id="12" name="ZoneTexte 11"/>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pic>
        <p:nvPicPr>
          <p:cNvPr id="5125" name="Picture 5">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68260" y="3699844"/>
            <a:ext cx="1313522" cy="159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7924" y="2939774"/>
            <a:ext cx="5010535" cy="461665"/>
          </a:xfrm>
          <a:prstGeom prst="rect">
            <a:avLst/>
          </a:prstGeom>
        </p:spPr>
        <p:txBody>
          <a:bodyPr wrap="square">
            <a:spAutoFit/>
          </a:bodyPr>
          <a:lstStyle/>
          <a:p>
            <a:pPr lvl="0"/>
            <a:r>
              <a:rPr lang="fr-FR" sz="1200" dirty="0">
                <a:solidFill>
                  <a:prstClr val="black"/>
                </a:solidFill>
              </a:rPr>
              <a:t>Albanais, Allemand, Anglais, Arabe, Arménien, Espagnol,  Français, Italien, Ourdou, Portugais, Russe, Serbe, Tamoul, Tchétchène, Turc </a:t>
            </a:r>
          </a:p>
        </p:txBody>
      </p:sp>
      <p:pic>
        <p:nvPicPr>
          <p:cNvPr id="5126" name="Picture 6">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1175" y="3699844"/>
            <a:ext cx="1456816" cy="159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7924" y="3699843"/>
            <a:ext cx="1194112" cy="159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015066" y="549586"/>
            <a:ext cx="1437254" cy="14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44286" y="5980837"/>
            <a:ext cx="4572000" cy="600164"/>
          </a:xfrm>
          <a:prstGeom prst="rect">
            <a:avLst/>
          </a:prstGeom>
        </p:spPr>
        <p:txBody>
          <a:bodyPr>
            <a:spAutoFit/>
          </a:bodyPr>
          <a:lstStyle/>
          <a:p>
            <a:r>
              <a:rPr lang="fr-FR" sz="1100" dirty="0">
                <a:hlinkClick r:id="rId13"/>
              </a:rPr>
              <a:t>http://www.ac-strasbourg.fr/pedagogie/casnav/enfants-allophones-nouvellement-arrives/ressources-premier-degre/supports-pour-valoriser-la-langue-dorigine/traductions-audio-et-ecrites-dalbums/</a:t>
            </a:r>
            <a:endParaRPr lang="fr-FR" sz="1100" dirty="0"/>
          </a:p>
        </p:txBody>
      </p:sp>
      <p:sp>
        <p:nvSpPr>
          <p:cNvPr id="15" name="ZoneTexte 14"/>
          <p:cNvSpPr txBox="1"/>
          <p:nvPr/>
        </p:nvSpPr>
        <p:spPr>
          <a:xfrm>
            <a:off x="392800" y="5538287"/>
            <a:ext cx="3330570" cy="369332"/>
          </a:xfrm>
          <a:prstGeom prst="rect">
            <a:avLst/>
          </a:prstGeom>
          <a:noFill/>
        </p:spPr>
        <p:txBody>
          <a:bodyPr wrap="square" rtlCol="0">
            <a:spAutoFit/>
          </a:bodyPr>
          <a:lstStyle/>
          <a:p>
            <a:r>
              <a:rPr lang="fr-FR" dirty="0"/>
              <a:t>Et bien d’autres albums encore</a:t>
            </a:r>
          </a:p>
        </p:txBody>
      </p:sp>
      <p:pic>
        <p:nvPicPr>
          <p:cNvPr id="5129" name="Picture 9">
            <a:hlinkClick r:id="rId14"/>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66652" y="5538287"/>
            <a:ext cx="19335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854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755576" y="1916832"/>
            <a:ext cx="3954910" cy="646331"/>
          </a:xfrm>
          <a:prstGeom prst="rect">
            <a:avLst/>
          </a:prstGeom>
        </p:spPr>
        <p:txBody>
          <a:bodyPr wrap="square">
            <a:spAutoFit/>
          </a:bodyPr>
          <a:lstStyle/>
          <a:p>
            <a:r>
              <a:rPr lang="fr-FR" dirty="0">
                <a:hlinkClick r:id="rId2"/>
              </a:rPr>
              <a:t>http://www.dane.ac-versailles.fr/s-inspirer-temoigner/bar-a-ressources/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44208" y="2924944"/>
            <a:ext cx="1800200" cy="21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5576" y="2735958"/>
            <a:ext cx="5268686" cy="2031325"/>
          </a:xfrm>
          <a:prstGeom prst="rect">
            <a:avLst/>
          </a:prstGeom>
        </p:spPr>
        <p:txBody>
          <a:bodyPr wrap="square">
            <a:spAutoFit/>
          </a:bodyPr>
          <a:lstStyle/>
          <a:p>
            <a:r>
              <a:rPr lang="fr-FR" b="1" dirty="0"/>
              <a:t>Qu'est ce que c'est ?</a:t>
            </a:r>
          </a:p>
          <a:p>
            <a:r>
              <a:rPr lang="fr-FR" dirty="0"/>
              <a:t>Chatter </a:t>
            </a:r>
            <a:r>
              <a:rPr lang="fr-FR" dirty="0" err="1"/>
              <a:t>Pix</a:t>
            </a:r>
            <a:r>
              <a:rPr lang="fr-FR" dirty="0"/>
              <a:t> est une application qui permet de faire parler n’importe quelle image. Il suffit en fait de prendre une photo, de tracer une ligne pour faire une bouche, d’enregistrer un message et le tour est joué ! Idéale pour travailler la communication orale de façon ludique et créative avec des élèves.</a:t>
            </a:r>
          </a:p>
        </p:txBody>
      </p:sp>
      <p:sp>
        <p:nvSpPr>
          <p:cNvPr id="7" name="Rectangle 6"/>
          <p:cNvSpPr/>
          <p:nvPr/>
        </p:nvSpPr>
        <p:spPr>
          <a:xfrm>
            <a:off x="755576" y="4941168"/>
            <a:ext cx="8604448" cy="1477328"/>
          </a:xfrm>
          <a:prstGeom prst="rect">
            <a:avLst/>
          </a:prstGeom>
        </p:spPr>
        <p:txBody>
          <a:bodyPr wrap="square">
            <a:spAutoFit/>
          </a:bodyPr>
          <a:lstStyle/>
          <a:p>
            <a:r>
              <a:rPr lang="fr-FR" b="1" dirty="0"/>
              <a:t>Quelques usages</a:t>
            </a:r>
          </a:p>
          <a:p>
            <a:r>
              <a:rPr lang="fr-FR" dirty="0">
                <a:hlinkClick r:id="rId4"/>
              </a:rPr>
              <a:t>Créer des bonhommes </a:t>
            </a:r>
            <a:r>
              <a:rPr lang="fr-FR" dirty="0" err="1">
                <a:hlinkClick r:id="rId4"/>
              </a:rPr>
              <a:t>Voltz</a:t>
            </a:r>
            <a:r>
              <a:rPr lang="fr-FR" dirty="0">
                <a:hlinkClick r:id="rId4"/>
              </a:rPr>
              <a:t> et leur faire réciter des fables de La Fontaine</a:t>
            </a:r>
            <a:endParaRPr lang="fr-FR" dirty="0"/>
          </a:p>
          <a:p>
            <a:r>
              <a:rPr lang="fr-FR" dirty="0">
                <a:hlinkClick r:id="rId5"/>
              </a:rPr>
              <a:t>Restituer les phrases « clés » d’un temps d’oral en CP</a:t>
            </a:r>
            <a:endParaRPr lang="fr-FR" dirty="0"/>
          </a:p>
          <a:p>
            <a:r>
              <a:rPr lang="fr-FR" dirty="0">
                <a:hlinkClick r:id="rId6"/>
              </a:rPr>
              <a:t>Se présenter via une photo de classe dessinée</a:t>
            </a:r>
            <a:endParaRPr lang="fr-FR" dirty="0"/>
          </a:p>
          <a:p>
            <a:r>
              <a:rPr lang="fr-FR" dirty="0"/>
              <a:t>Utilisation de </a:t>
            </a:r>
            <a:r>
              <a:rPr lang="fr-FR" dirty="0" err="1"/>
              <a:t>ChatterPix</a:t>
            </a:r>
            <a:r>
              <a:rPr lang="fr-FR" dirty="0"/>
              <a:t> en cours d’anglais.</a:t>
            </a:r>
          </a:p>
        </p:txBody>
      </p:sp>
      <p:sp>
        <p:nvSpPr>
          <p:cNvPr id="8" name="ZoneTexte 7"/>
          <p:cNvSpPr txBox="1"/>
          <p:nvPr/>
        </p:nvSpPr>
        <p:spPr>
          <a:xfrm>
            <a:off x="473074" y="668106"/>
            <a:ext cx="4170934" cy="523220"/>
          </a:xfrm>
          <a:prstGeom prst="rect">
            <a:avLst/>
          </a:prstGeom>
          <a:noFill/>
        </p:spPr>
        <p:txBody>
          <a:bodyPr wrap="square" rtlCol="0">
            <a:spAutoFit/>
          </a:bodyPr>
          <a:lstStyle/>
          <a:p>
            <a:pPr algn="ctr"/>
            <a:r>
              <a:rPr lang="fr-FR" sz="2800" b="1" dirty="0">
                <a:solidFill>
                  <a:srgbClr val="FFFFFF"/>
                </a:solidFill>
                <a:latin typeface="Calibri" panose="020F0502020204030204" pitchFamily="34" charset="0"/>
                <a:ea typeface="+mj-ea"/>
                <a:cs typeface="+mj-cs"/>
              </a:rPr>
              <a:t>OUTILS NUMÉRIQUES</a:t>
            </a:r>
            <a:endParaRPr lang="fr-FR" sz="2800" b="1" dirty="0">
              <a:latin typeface="Calibri" panose="020F0502020204030204" pitchFamily="34" charset="0"/>
            </a:endParaRPr>
          </a:p>
        </p:txBody>
      </p:sp>
      <p:sp>
        <p:nvSpPr>
          <p:cNvPr id="9" name="ZoneTexte 8"/>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6146"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07264">
            <a:off x="5643140" y="1027218"/>
            <a:ext cx="1397373" cy="96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15816" y="1138233"/>
            <a:ext cx="1330814" cy="369332"/>
          </a:xfrm>
          <a:prstGeom prst="rect">
            <a:avLst/>
          </a:prstGeom>
        </p:spPr>
        <p:txBody>
          <a:bodyPr wrap="none">
            <a:spAutoFit/>
          </a:bodyPr>
          <a:lstStyle/>
          <a:p>
            <a:r>
              <a:rPr lang="fr-FR" b="1" dirty="0"/>
              <a:t>Chatter </a:t>
            </a:r>
            <a:r>
              <a:rPr lang="fr-FR" b="1" dirty="0" err="1"/>
              <a:t>Pix</a:t>
            </a:r>
            <a:r>
              <a:rPr lang="fr-FR" b="1" dirty="0"/>
              <a:t> </a:t>
            </a:r>
          </a:p>
        </p:txBody>
      </p:sp>
    </p:spTree>
    <p:extLst>
      <p:ext uri="{BB962C8B-B14F-4D97-AF65-F5344CB8AC3E}">
        <p14:creationId xmlns:p14="http://schemas.microsoft.com/office/powerpoint/2010/main" val="57315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15737" y="3330698"/>
            <a:ext cx="6971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cs typeface="Arial" charset="0"/>
              </a:rPr>
              <a:t> : </a:t>
            </a:r>
          </a:p>
        </p:txBody>
      </p:sp>
      <p:sp>
        <p:nvSpPr>
          <p:cNvPr id="10" name="Rectangle 9"/>
          <p:cNvSpPr/>
          <p:nvPr/>
        </p:nvSpPr>
        <p:spPr>
          <a:xfrm>
            <a:off x="402769" y="6211669"/>
            <a:ext cx="7451273" cy="369332"/>
          </a:xfrm>
          <a:prstGeom prst="rect">
            <a:avLst/>
          </a:prstGeom>
        </p:spPr>
        <p:txBody>
          <a:bodyPr wrap="square">
            <a:spAutoFit/>
          </a:bodyPr>
          <a:lstStyle/>
          <a:p>
            <a:r>
              <a:rPr lang="fr-FR" dirty="0"/>
              <a:t> </a:t>
            </a:r>
          </a:p>
        </p:txBody>
      </p:sp>
      <p:sp>
        <p:nvSpPr>
          <p:cNvPr id="12" name="Rectangle 11">
            <a:hlinkClick r:id="rId2"/>
          </p:cNvPr>
          <p:cNvSpPr/>
          <p:nvPr/>
        </p:nvSpPr>
        <p:spPr>
          <a:xfrm>
            <a:off x="420012" y="1054704"/>
            <a:ext cx="4384617" cy="646331"/>
          </a:xfrm>
          <a:prstGeom prst="rect">
            <a:avLst/>
          </a:prstGeom>
        </p:spPr>
        <p:txBody>
          <a:bodyPr wrap="square">
            <a:spAutoFit/>
          </a:bodyPr>
          <a:lstStyle/>
          <a:p>
            <a:r>
              <a:rPr lang="fr-FR" dirty="0">
                <a:hlinkClick r:id="rId2"/>
              </a:rPr>
              <a:t>http://www.ac-grenoble.fr/tice26/spip.php?article413</a:t>
            </a:r>
            <a:endParaRPr lang="fr-FR" dirty="0"/>
          </a:p>
        </p:txBody>
      </p:sp>
      <p:sp>
        <p:nvSpPr>
          <p:cNvPr id="13" name="ZoneTexte 12"/>
          <p:cNvSpPr txBox="1"/>
          <p:nvPr/>
        </p:nvSpPr>
        <p:spPr>
          <a:xfrm>
            <a:off x="220508" y="2177652"/>
            <a:ext cx="8645429" cy="4247317"/>
          </a:xfrm>
          <a:prstGeom prst="rect">
            <a:avLst/>
          </a:prstGeom>
          <a:noFill/>
        </p:spPr>
        <p:txBody>
          <a:bodyPr wrap="square" rtlCol="0">
            <a:spAutoFit/>
          </a:bodyPr>
          <a:lstStyle/>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Bitsboard</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a:t>
            </a:r>
            <a:r>
              <a:rPr lang="fr-FR" altLang="fr-FR" dirty="0">
                <a:solidFill>
                  <a:prstClr val="black"/>
                </a:solidFill>
                <a:latin typeface="Calibri" panose="020F0502020204030204" pitchFamily="34" charset="0"/>
                <a:cs typeface="Calibri" panose="020F0502020204030204" pitchFamily="34" charset="0"/>
              </a:rPr>
              <a:t>29 types de jeu pour chaque "imagiers" (nommés "</a:t>
            </a:r>
            <a:r>
              <a:rPr lang="fr-FR" altLang="fr-FR" dirty="0" err="1">
                <a:solidFill>
                  <a:prstClr val="black"/>
                </a:solidFill>
                <a:latin typeface="Calibri" panose="020F0502020204030204" pitchFamily="34" charset="0"/>
                <a:cs typeface="Calibri" panose="020F0502020204030204" pitchFamily="34" charset="0"/>
              </a:rPr>
              <a:t>boards</a:t>
            </a:r>
            <a:r>
              <a:rPr lang="fr-FR" altLang="fr-FR" dirty="0">
                <a:solidFill>
                  <a:prstClr val="black"/>
                </a:solidFill>
                <a:latin typeface="Calibri" panose="020F0502020204030204" pitchFamily="34" charset="0"/>
                <a:cs typeface="Calibri" panose="020F0502020204030204" pitchFamily="34" charset="0"/>
              </a:rPr>
              <a:t>" dans l’application) qui sont tous paramétrables (on peut changer quelques variable du jeu) </a:t>
            </a:r>
            <a:br>
              <a:rPr lang="fr-FR" altLang="fr-FR" dirty="0">
                <a:solidFill>
                  <a:prstClr val="black"/>
                </a:solidFill>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Flashcards</a:t>
            </a:r>
            <a:r>
              <a:rPr lang="fr-FR" dirty="0">
                <a:latin typeface="Calibri" panose="020F0502020204030204" pitchFamily="34" charset="0"/>
                <a:cs typeface="Calibri" panose="020F0502020204030204" pitchFamily="34" charset="0"/>
              </a:rPr>
              <a:t> : une image en grand, le mot (ou la phrase) correspondante est écrit(e) et prononcé(e)</a:t>
            </a:r>
          </a:p>
          <a:p>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Phototouch</a:t>
            </a:r>
            <a:r>
              <a:rPr lang="fr-FR" dirty="0">
                <a:latin typeface="Calibri" panose="020F0502020204030204" pitchFamily="34" charset="0"/>
                <a:cs typeface="Calibri" panose="020F0502020204030204" pitchFamily="34" charset="0"/>
              </a:rPr>
              <a:t> un mot ou une phrase est prononcé. il faut retrouver l’image correspondante parmi plusieurs ( le nombre est paramétrable et peut augmenter au fur et à mesure)</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latin typeface="Calibri" panose="020F0502020204030204" pitchFamily="34" charset="0"/>
                <a:cs typeface="Calibri" panose="020F0502020204030204" pitchFamily="34" charset="0"/>
              </a:rPr>
              <a:t>Reader</a:t>
            </a:r>
            <a:r>
              <a:rPr lang="fr-FR" dirty="0">
                <a:latin typeface="Calibri" panose="020F0502020204030204" pitchFamily="34" charset="0"/>
                <a:cs typeface="Calibri" panose="020F0502020204030204" pitchFamily="34" charset="0"/>
              </a:rPr>
              <a:t> : idem mais le mot ou la phrase est également écrit.</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latin typeface="Calibri" panose="020F0502020204030204" pitchFamily="34" charset="0"/>
                <a:cs typeface="Calibri" panose="020F0502020204030204" pitchFamily="34" charset="0"/>
              </a:rPr>
              <a:t>Match up</a:t>
            </a:r>
            <a:r>
              <a:rPr lang="fr-FR" dirty="0">
                <a:latin typeface="Calibri" panose="020F0502020204030204" pitchFamily="34" charset="0"/>
                <a:cs typeface="Calibri" panose="020F0502020204030204" pitchFamily="34" charset="0"/>
              </a:rPr>
              <a:t> : associer l’image/oral et l’écrit.</a:t>
            </a:r>
          </a:p>
          <a:p>
            <a:pPr marL="285750" indent="-28575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err="1">
                <a:latin typeface="Calibri" panose="020F0502020204030204" pitchFamily="34" charset="0"/>
                <a:cs typeface="Calibri" panose="020F0502020204030204" pitchFamily="34" charset="0"/>
              </a:rPr>
              <a:t>Wordbuilder</a:t>
            </a:r>
            <a:r>
              <a:rPr lang="fr-FR" dirty="0">
                <a:latin typeface="Calibri" panose="020F0502020204030204" pitchFamily="34" charset="0"/>
                <a:cs typeface="Calibri" panose="020F0502020204030204" pitchFamily="34" charset="0"/>
              </a:rPr>
              <a:t> : Il faut remettre les lettres du mot dans l’ordre (ou les mots de la phrase)</a:t>
            </a:r>
            <a:r>
              <a:rPr lang="fr-FR" dirty="0"/>
              <a:t>            </a:t>
            </a:r>
          </a:p>
        </p:txBody>
      </p:sp>
      <p:sp>
        <p:nvSpPr>
          <p:cNvPr id="7" name="ZoneTexte 6"/>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
        <p:nvSpPr>
          <p:cNvPr id="8" name="ZoneTexte 7"/>
          <p:cNvSpPr txBox="1"/>
          <p:nvPr/>
        </p:nvSpPr>
        <p:spPr>
          <a:xfrm>
            <a:off x="420012" y="548680"/>
            <a:ext cx="4170934" cy="523220"/>
          </a:xfrm>
          <a:prstGeom prst="rect">
            <a:avLst/>
          </a:prstGeom>
          <a:noFill/>
        </p:spPr>
        <p:txBody>
          <a:bodyPr wrap="square" rtlCol="0">
            <a:spAutoFit/>
          </a:bodyPr>
          <a:lstStyle/>
          <a:p>
            <a:pPr algn="ctr"/>
            <a:r>
              <a:rPr lang="fr-FR" sz="2800" b="1" dirty="0">
                <a:solidFill>
                  <a:srgbClr val="FFFFFF"/>
                </a:solidFill>
                <a:latin typeface="Calibri" panose="020F0502020204030204" pitchFamily="34" charset="0"/>
                <a:ea typeface="+mj-ea"/>
                <a:cs typeface="+mj-cs"/>
              </a:rPr>
              <a:t>OUTILS NUMÉRIQUES</a:t>
            </a:r>
            <a:endParaRPr lang="fr-FR" sz="2800" b="1" dirty="0">
              <a:latin typeface="Calibri" panose="020F0502020204030204" pitchFamily="34" charset="0"/>
            </a:endParaRPr>
          </a:p>
        </p:txBody>
      </p:sp>
      <p:pic>
        <p:nvPicPr>
          <p:cNvPr id="9"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07264">
            <a:off x="5643140" y="1027218"/>
            <a:ext cx="1397373" cy="96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2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1223" y="5151974"/>
            <a:ext cx="1152500" cy="1485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51998" y="5374545"/>
            <a:ext cx="2054519" cy="646331"/>
          </a:xfrm>
          <a:prstGeom prst="rect">
            <a:avLst/>
          </a:prstGeom>
        </p:spPr>
        <p:txBody>
          <a:bodyPr wrap="square">
            <a:spAutoFit/>
          </a:bodyPr>
          <a:lstStyle/>
          <a:p>
            <a:r>
              <a:rPr lang="fr-FR" sz="1200" dirty="0"/>
              <a:t>Spot part à la mer. </a:t>
            </a:r>
          </a:p>
          <a:p>
            <a:r>
              <a:rPr lang="fr-FR" sz="1200" dirty="0"/>
              <a:t>On le retrouve dans différentes situations de jeu.</a:t>
            </a: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3984" y="2983345"/>
            <a:ext cx="1416271" cy="1538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95306" y="3405942"/>
            <a:ext cx="2507177" cy="830997"/>
          </a:xfrm>
          <a:prstGeom prst="rect">
            <a:avLst/>
          </a:prstGeom>
        </p:spPr>
        <p:txBody>
          <a:bodyPr wrap="square">
            <a:spAutoFit/>
          </a:bodyPr>
          <a:lstStyle/>
          <a:p>
            <a:r>
              <a:rPr lang="fr-FR" sz="1200" dirty="0"/>
              <a:t>Spot reçoit une carte d'invitation pour une soirée costumée. </a:t>
            </a:r>
          </a:p>
          <a:p>
            <a:r>
              <a:rPr lang="fr-FR" sz="1200" dirty="0"/>
              <a:t>Il se rend à cette soirée et recherche ses amis Tom et Steve.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224" y="3639013"/>
            <a:ext cx="1195131" cy="1349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1998" y="3937052"/>
            <a:ext cx="2205575" cy="646331"/>
          </a:xfrm>
          <a:prstGeom prst="rect">
            <a:avLst/>
          </a:prstGeom>
        </p:spPr>
        <p:txBody>
          <a:bodyPr wrap="square">
            <a:spAutoFit/>
          </a:bodyPr>
          <a:lstStyle/>
          <a:p>
            <a:r>
              <a:rPr lang="fr-FR" sz="1200" dirty="0"/>
              <a:t>Spot va au parc où il joue au ballon et rencontre différentes personnes</a:t>
            </a:r>
            <a:r>
              <a:rPr lang="fr-FR" sz="1050" dirty="0"/>
              <a:t>.</a:t>
            </a:r>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223" y="1884687"/>
            <a:ext cx="1195132" cy="1557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51998" y="1884687"/>
            <a:ext cx="3064018" cy="1569660"/>
          </a:xfrm>
          <a:prstGeom prst="rect">
            <a:avLst/>
          </a:prstGeom>
        </p:spPr>
        <p:txBody>
          <a:bodyPr wrap="square">
            <a:spAutoFit/>
          </a:bodyPr>
          <a:lstStyle/>
          <a:p>
            <a:r>
              <a:rPr lang="fr-FR" sz="1200" dirty="0"/>
              <a:t>Spot se cache dans la maison. </a:t>
            </a:r>
          </a:p>
          <a:p>
            <a:r>
              <a:rPr lang="fr-FR" sz="1200" dirty="0"/>
              <a:t>On utilise:</a:t>
            </a:r>
          </a:p>
          <a:p>
            <a:r>
              <a:rPr lang="fr-FR" sz="1200" dirty="0"/>
              <a:t>- prépositions pour localiser : </a:t>
            </a:r>
            <a:r>
              <a:rPr lang="fr-FR" sz="1200" i="1" dirty="0"/>
              <a:t>in, </a:t>
            </a:r>
            <a:r>
              <a:rPr lang="fr-FR" sz="1200" i="1" dirty="0" err="1"/>
              <a:t>under</a:t>
            </a:r>
            <a:r>
              <a:rPr lang="fr-FR" sz="1200" i="1" dirty="0"/>
              <a:t>, </a:t>
            </a:r>
            <a:r>
              <a:rPr lang="fr-FR" sz="1200" i="1" dirty="0" err="1"/>
              <a:t>behind</a:t>
            </a:r>
            <a:r>
              <a:rPr lang="fr-FR" sz="1200" i="1" dirty="0"/>
              <a:t> </a:t>
            </a:r>
          </a:p>
          <a:p>
            <a:r>
              <a:rPr lang="fr-FR" sz="1200" dirty="0"/>
              <a:t>- vocabulaire autour de la maison :</a:t>
            </a:r>
          </a:p>
          <a:p>
            <a:r>
              <a:rPr lang="en-US" sz="1200" i="1" dirty="0"/>
              <a:t>door, clock, piano, stairs, wardrobe, bed, box, rug, basket...</a:t>
            </a:r>
            <a:r>
              <a:rPr lang="en-US" sz="1200" dirty="0"/>
              <a:t> </a:t>
            </a:r>
          </a:p>
          <a:p>
            <a:r>
              <a:rPr lang="en-US" sz="1200" dirty="0"/>
              <a:t>-Structure </a:t>
            </a:r>
            <a:r>
              <a:rPr lang="en-US" sz="1200" dirty="0" err="1"/>
              <a:t>répétitive</a:t>
            </a:r>
            <a:r>
              <a:rPr lang="en-US" sz="1200" dirty="0"/>
              <a:t> : </a:t>
            </a:r>
            <a:r>
              <a:rPr lang="en-US" sz="1200" i="1" dirty="0"/>
              <a:t>Is he ...? He is ... .</a:t>
            </a:r>
            <a:endParaRPr lang="fr-FR" sz="1200" i="1" dirty="0"/>
          </a:p>
        </p:txBody>
      </p:sp>
      <p:pic>
        <p:nvPicPr>
          <p:cNvPr id="205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32164" y="4996234"/>
            <a:ext cx="1367704" cy="1596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652120" y="5286846"/>
            <a:ext cx="2748694" cy="1015663"/>
          </a:xfrm>
          <a:prstGeom prst="rect">
            <a:avLst/>
          </a:prstGeom>
        </p:spPr>
        <p:txBody>
          <a:bodyPr wrap="square">
            <a:spAutoFit/>
          </a:bodyPr>
          <a:lstStyle/>
          <a:p>
            <a:r>
              <a:rPr lang="fr-FR" sz="1200" dirty="0"/>
              <a:t>Promenade à travers la ferme, et rencontres avec les différents animaux.</a:t>
            </a:r>
          </a:p>
          <a:p>
            <a:r>
              <a:rPr lang="fr-FR" sz="1200" dirty="0"/>
              <a:t>- Les animaux de la ferme</a:t>
            </a:r>
          </a:p>
          <a:p>
            <a:r>
              <a:rPr lang="fr-FR" sz="1200" dirty="0"/>
              <a:t>- les cris des animaux</a:t>
            </a:r>
          </a:p>
          <a:p>
            <a:r>
              <a:rPr lang="fr-FR" sz="1200" dirty="0"/>
              <a:t>- la comptine numérique</a:t>
            </a:r>
          </a:p>
        </p:txBody>
      </p:sp>
      <p:sp>
        <p:nvSpPr>
          <p:cNvPr id="2" name="Rectangle 1"/>
          <p:cNvSpPr/>
          <p:nvPr/>
        </p:nvSpPr>
        <p:spPr>
          <a:xfrm>
            <a:off x="4751331" y="509953"/>
            <a:ext cx="3649483" cy="923330"/>
          </a:xfrm>
          <a:prstGeom prst="rect">
            <a:avLst/>
          </a:prstGeom>
          <a:solidFill>
            <a:schemeClr val="accent1">
              <a:lumMod val="60000"/>
              <a:lumOff val="40000"/>
            </a:schemeClr>
          </a:solidFill>
        </p:spPr>
        <p:txBody>
          <a:bodyPr wrap="square">
            <a:spAutoFit/>
          </a:bodyPr>
          <a:lstStyle/>
          <a:p>
            <a:r>
              <a:rPr lang="fr-FR" dirty="0">
                <a:hlinkClick r:id="rId7"/>
              </a:rPr>
              <a:t>Les albums de Spot : https://www.youtube.com/watch?v=DXjhGrDsAZs</a:t>
            </a:r>
            <a:endParaRPr lang="fr-FR" dirty="0"/>
          </a:p>
        </p:txBody>
      </p:sp>
      <p:sp>
        <p:nvSpPr>
          <p:cNvPr id="3" name="ZoneTexte 2"/>
          <p:cNvSpPr txBox="1"/>
          <p:nvPr/>
        </p:nvSpPr>
        <p:spPr>
          <a:xfrm>
            <a:off x="322598" y="509953"/>
            <a:ext cx="6369009" cy="954107"/>
          </a:xfrm>
          <a:prstGeom prst="rect">
            <a:avLst/>
          </a:prstGeom>
          <a:noFill/>
        </p:spPr>
        <p:txBody>
          <a:bodyPr wrap="square" rtlCol="0">
            <a:spAutoFit/>
          </a:bodyPr>
          <a:lstStyle/>
          <a:p>
            <a:r>
              <a:rPr lang="fr-FR" sz="2800" b="1" dirty="0">
                <a:solidFill>
                  <a:srgbClr val="FFFFFF"/>
                </a:solidFill>
                <a:latin typeface="Calibri" panose="020F0502020204030204" pitchFamily="34" charset="0"/>
                <a:ea typeface="+mj-ea"/>
                <a:cs typeface="+mj-cs"/>
              </a:rPr>
              <a:t>BIBLIOGRAPHIE : </a:t>
            </a:r>
          </a:p>
          <a:p>
            <a:r>
              <a:rPr lang="fr-FR" sz="2800" b="1" dirty="0">
                <a:solidFill>
                  <a:srgbClr val="FFFFFF"/>
                </a:solidFill>
                <a:latin typeface="Calibri" panose="020F0502020204030204" pitchFamily="34" charset="0"/>
                <a:ea typeface="+mj-ea"/>
                <a:cs typeface="+mj-cs"/>
              </a:rPr>
              <a:t>ALBUMS DE JEUNESSE</a:t>
            </a:r>
            <a:endParaRPr lang="fr-FR" sz="2800" dirty="0">
              <a:latin typeface="Calibri" panose="020F0502020204030204" pitchFamily="34" charset="0"/>
            </a:endParaRPr>
          </a:p>
        </p:txBody>
      </p:sp>
      <p:sp>
        <p:nvSpPr>
          <p:cNvPr id="14" name="ZoneTexte 1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15" name="Picture 2"/>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419050" y="1575673"/>
            <a:ext cx="533830" cy="52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657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724" y="2691628"/>
            <a:ext cx="924011" cy="123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0735" y="2674212"/>
            <a:ext cx="3471560" cy="1277273"/>
          </a:xfrm>
          <a:prstGeom prst="rect">
            <a:avLst/>
          </a:prstGeom>
        </p:spPr>
        <p:txBody>
          <a:bodyPr wrap="square">
            <a:spAutoFit/>
          </a:bodyPr>
          <a:lstStyle/>
          <a:p>
            <a:r>
              <a:rPr lang="fr-FR" sz="1100" dirty="0"/>
              <a:t>De l'</a:t>
            </a:r>
            <a:r>
              <a:rPr lang="fr-FR" sz="1100" dirty="0" err="1"/>
              <a:t>oeuf</a:t>
            </a:r>
            <a:r>
              <a:rPr lang="fr-FR" sz="1100" dirty="0"/>
              <a:t> au papillon, la vie d'une chenille gourmande dont la faim grandit avec elle .</a:t>
            </a:r>
          </a:p>
          <a:p>
            <a:pPr marL="171450" indent="-171450">
              <a:buFontTx/>
              <a:buChar char="-"/>
            </a:pPr>
            <a:r>
              <a:rPr lang="fr-FR" sz="1100" dirty="0"/>
              <a:t>la nourriture</a:t>
            </a:r>
          </a:p>
          <a:p>
            <a:pPr marL="171450" indent="-171450">
              <a:buFontTx/>
              <a:buChar char="-"/>
            </a:pPr>
            <a:r>
              <a:rPr lang="fr-FR" sz="1100" dirty="0"/>
              <a:t>Les jours de la semaine</a:t>
            </a:r>
          </a:p>
          <a:p>
            <a:pPr marL="171450" indent="-171450">
              <a:buFontTx/>
              <a:buChar char="-"/>
            </a:pPr>
            <a:r>
              <a:rPr lang="fr-FR" sz="1100" dirty="0"/>
              <a:t>La transformation de la chenille en papillon</a:t>
            </a:r>
          </a:p>
          <a:p>
            <a:r>
              <a:rPr lang="en-US" sz="1100" dirty="0"/>
              <a:t>Structure </a:t>
            </a:r>
            <a:r>
              <a:rPr lang="en-US" sz="1100" dirty="0" err="1"/>
              <a:t>répétitive</a:t>
            </a:r>
            <a:endParaRPr lang="fr-FR" sz="1100" dirty="0"/>
          </a:p>
          <a:p>
            <a:r>
              <a:rPr lang="fr-FR" sz="1100" dirty="0"/>
              <a:t>- </a:t>
            </a:r>
            <a:r>
              <a:rPr lang="fr-FR" sz="1100" i="1" dirty="0"/>
              <a:t>Do </a:t>
            </a:r>
            <a:r>
              <a:rPr lang="fr-FR" sz="1100" i="1" dirty="0" err="1"/>
              <a:t>you</a:t>
            </a:r>
            <a:r>
              <a:rPr lang="fr-FR" sz="1100" i="1" dirty="0"/>
              <a:t> </a:t>
            </a:r>
            <a:r>
              <a:rPr lang="fr-FR" sz="1100" i="1" dirty="0" err="1"/>
              <a:t>like</a:t>
            </a:r>
            <a:r>
              <a:rPr lang="fr-FR" sz="1100" i="1" dirty="0"/>
              <a:t>... ?</a:t>
            </a:r>
          </a:p>
        </p:txBody>
      </p:sp>
      <p:sp>
        <p:nvSpPr>
          <p:cNvPr id="7" name="Rectangle 6"/>
          <p:cNvSpPr/>
          <p:nvPr/>
        </p:nvSpPr>
        <p:spPr>
          <a:xfrm>
            <a:off x="454957" y="2123233"/>
            <a:ext cx="4227338" cy="369332"/>
          </a:xfrm>
          <a:prstGeom prst="rect">
            <a:avLst/>
          </a:prstGeom>
        </p:spPr>
        <p:txBody>
          <a:bodyPr wrap="square">
            <a:spAutoFit/>
          </a:bodyPr>
          <a:lstStyle/>
          <a:p>
            <a:pPr lvl="0"/>
            <a:r>
              <a:rPr lang="fr-FR" b="1" dirty="0">
                <a:solidFill>
                  <a:prstClr val="black"/>
                </a:solidFill>
              </a:rPr>
              <a:t>The </a:t>
            </a:r>
            <a:r>
              <a:rPr lang="fr-FR" b="1" dirty="0" err="1">
                <a:solidFill>
                  <a:prstClr val="black"/>
                </a:solidFill>
              </a:rPr>
              <a:t>very</a:t>
            </a:r>
            <a:r>
              <a:rPr lang="fr-FR" b="1" dirty="0">
                <a:solidFill>
                  <a:prstClr val="black"/>
                </a:solidFill>
              </a:rPr>
              <a:t> </a:t>
            </a:r>
            <a:r>
              <a:rPr lang="fr-FR" b="1" dirty="0" err="1">
                <a:solidFill>
                  <a:prstClr val="black"/>
                </a:solidFill>
              </a:rPr>
              <a:t>hungry</a:t>
            </a:r>
            <a:r>
              <a:rPr lang="fr-FR" b="1" dirty="0">
                <a:solidFill>
                  <a:prstClr val="black"/>
                </a:solidFill>
              </a:rPr>
              <a:t> </a:t>
            </a:r>
            <a:r>
              <a:rPr lang="fr-FR" b="1" dirty="0" err="1">
                <a:solidFill>
                  <a:prstClr val="black"/>
                </a:solidFill>
              </a:rPr>
              <a:t>caterpillar</a:t>
            </a:r>
            <a:r>
              <a:rPr lang="fr-FR" b="1" dirty="0">
                <a:solidFill>
                  <a:prstClr val="black"/>
                </a:solidFill>
              </a:rPr>
              <a:t>  </a:t>
            </a:r>
            <a:r>
              <a:rPr lang="fr-FR" dirty="0">
                <a:solidFill>
                  <a:prstClr val="black"/>
                </a:solidFill>
              </a:rPr>
              <a:t>de </a:t>
            </a:r>
            <a:r>
              <a:rPr lang="fr-FR" dirty="0" err="1">
                <a:solidFill>
                  <a:prstClr val="black"/>
                </a:solidFill>
              </a:rPr>
              <a:t>Eric</a:t>
            </a:r>
            <a:r>
              <a:rPr lang="fr-FR" dirty="0">
                <a:solidFill>
                  <a:prstClr val="black"/>
                </a:solidFill>
              </a:rPr>
              <a:t> Carle</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7716" y="4082611"/>
            <a:ext cx="1200973" cy="126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878689" y="3812985"/>
            <a:ext cx="3998652" cy="1615827"/>
          </a:xfrm>
          <a:prstGeom prst="rect">
            <a:avLst/>
          </a:prstGeom>
        </p:spPr>
        <p:txBody>
          <a:bodyPr wrap="square">
            <a:spAutoFit/>
          </a:bodyPr>
          <a:lstStyle/>
          <a:p>
            <a:r>
              <a:rPr lang="fr-FR" sz="1100" dirty="0"/>
              <a:t>Parcours de page en page à la rencontre d'animaux colorés, dont on comprend à la fin qu'ils se trouvent au zoo. </a:t>
            </a:r>
          </a:p>
          <a:p>
            <a:r>
              <a:rPr lang="fr-FR" sz="1100" dirty="0"/>
              <a:t>- Les animaux du zoo</a:t>
            </a:r>
          </a:p>
          <a:p>
            <a:r>
              <a:rPr lang="fr-FR" sz="1100" dirty="0"/>
              <a:t>- les animaux familiers</a:t>
            </a:r>
          </a:p>
          <a:p>
            <a:r>
              <a:rPr lang="fr-FR" sz="1100" dirty="0"/>
              <a:t>- les couleurs</a:t>
            </a:r>
          </a:p>
          <a:p>
            <a:r>
              <a:rPr lang="en-US" sz="1100" dirty="0"/>
              <a:t>Structures </a:t>
            </a:r>
            <a:r>
              <a:rPr lang="en-US" sz="1100" dirty="0" err="1"/>
              <a:t>répétitives</a:t>
            </a:r>
            <a:r>
              <a:rPr lang="en-US" sz="1100" i="1" dirty="0"/>
              <a:t> </a:t>
            </a:r>
          </a:p>
          <a:p>
            <a:r>
              <a:rPr lang="en-US" sz="1100" i="1" dirty="0"/>
              <a:t> </a:t>
            </a:r>
            <a:r>
              <a:rPr lang="fr-FR" sz="1100" i="1" dirty="0"/>
              <a:t>- </a:t>
            </a:r>
            <a:r>
              <a:rPr lang="fr-FR" sz="1100" i="1" dirty="0" err="1"/>
              <a:t>What's</a:t>
            </a:r>
            <a:r>
              <a:rPr lang="fr-FR" sz="1100" i="1" dirty="0"/>
              <a:t> </a:t>
            </a:r>
            <a:r>
              <a:rPr lang="fr-FR" sz="1100" i="1" dirty="0" err="1"/>
              <a:t>this</a:t>
            </a:r>
            <a:r>
              <a:rPr lang="fr-FR" sz="1100" i="1" dirty="0"/>
              <a:t> ? </a:t>
            </a:r>
            <a:r>
              <a:rPr lang="en-US" sz="1100" i="1" dirty="0"/>
              <a:t>What is it ? It's a </a:t>
            </a:r>
            <a:r>
              <a:rPr lang="fr-FR" sz="1100" i="1" dirty="0"/>
              <a:t>…</a:t>
            </a:r>
          </a:p>
          <a:p>
            <a:r>
              <a:rPr lang="fr-FR" sz="1100" i="1" dirty="0"/>
              <a:t>- </a:t>
            </a:r>
            <a:r>
              <a:rPr lang="fr-FR" sz="1100" i="1" dirty="0" err="1"/>
              <a:t>What</a:t>
            </a:r>
            <a:r>
              <a:rPr lang="fr-FR" sz="1100" i="1" dirty="0"/>
              <a:t> </a:t>
            </a:r>
            <a:r>
              <a:rPr lang="fr-FR" sz="1100" i="1" dirty="0" err="1"/>
              <a:t>colour</a:t>
            </a:r>
            <a:r>
              <a:rPr lang="fr-FR" sz="1100" i="1" dirty="0"/>
              <a:t> </a:t>
            </a:r>
            <a:r>
              <a:rPr lang="fr-FR" sz="1100" i="1" dirty="0" err="1"/>
              <a:t>is</a:t>
            </a:r>
            <a:r>
              <a:rPr lang="fr-FR" sz="1100" i="1" dirty="0"/>
              <a:t> </a:t>
            </a:r>
            <a:r>
              <a:rPr lang="fr-FR" sz="1100" i="1" dirty="0" err="1"/>
              <a:t>it</a:t>
            </a:r>
            <a:r>
              <a:rPr lang="fr-FR" sz="1100" i="1" dirty="0"/>
              <a:t> ? </a:t>
            </a:r>
            <a:r>
              <a:rPr lang="fr-FR" sz="1100" i="1" dirty="0" err="1"/>
              <a:t>It's</a:t>
            </a:r>
            <a:r>
              <a:rPr lang="fr-FR" sz="1100" i="1" dirty="0"/>
              <a:t> …</a:t>
            </a:r>
          </a:p>
          <a:p>
            <a:r>
              <a:rPr lang="fr-FR" sz="1100" i="1" dirty="0"/>
              <a:t>- </a:t>
            </a:r>
            <a:r>
              <a:rPr lang="fr-FR" sz="1100" i="1" dirty="0" err="1"/>
              <a:t>What</a:t>
            </a:r>
            <a:r>
              <a:rPr lang="fr-FR" sz="1100" i="1" dirty="0"/>
              <a:t> do </a:t>
            </a:r>
            <a:r>
              <a:rPr lang="fr-FR" sz="1100" i="1" dirty="0" err="1"/>
              <a:t>you</a:t>
            </a:r>
            <a:r>
              <a:rPr lang="fr-FR" sz="1100" i="1" dirty="0"/>
              <a:t> </a:t>
            </a:r>
            <a:r>
              <a:rPr lang="fr-FR" sz="1100" i="1" dirty="0" err="1"/>
              <a:t>see</a:t>
            </a:r>
            <a:r>
              <a:rPr lang="fr-FR" sz="1100" i="1" dirty="0"/>
              <a:t> ? I </a:t>
            </a:r>
            <a:r>
              <a:rPr lang="fr-FR" sz="1100" i="1" dirty="0" err="1"/>
              <a:t>see</a:t>
            </a:r>
            <a:r>
              <a:rPr lang="fr-FR" sz="1100" i="1" dirty="0"/>
              <a:t> a ...+ couleur+ animal</a:t>
            </a:r>
          </a:p>
        </p:txBody>
      </p:sp>
      <p:sp>
        <p:nvSpPr>
          <p:cNvPr id="12" name="Rectangle 11"/>
          <p:cNvSpPr/>
          <p:nvPr/>
        </p:nvSpPr>
        <p:spPr>
          <a:xfrm>
            <a:off x="4427984" y="3260888"/>
            <a:ext cx="4464496" cy="646331"/>
          </a:xfrm>
          <a:prstGeom prst="rect">
            <a:avLst/>
          </a:prstGeom>
        </p:spPr>
        <p:txBody>
          <a:bodyPr wrap="square">
            <a:spAutoFit/>
          </a:bodyPr>
          <a:lstStyle/>
          <a:p>
            <a:pPr lvl="0"/>
            <a:r>
              <a:rPr lang="en-US" b="1" dirty="0">
                <a:solidFill>
                  <a:prstClr val="black"/>
                </a:solidFill>
              </a:rPr>
              <a:t>Brown bear, brown bear, what </a:t>
            </a:r>
            <a:r>
              <a:rPr lang="fr-FR" b="1" dirty="0">
                <a:solidFill>
                  <a:prstClr val="black"/>
                </a:solidFill>
              </a:rPr>
              <a:t>do </a:t>
            </a:r>
            <a:r>
              <a:rPr lang="fr-FR" b="1" dirty="0" err="1">
                <a:solidFill>
                  <a:prstClr val="black"/>
                </a:solidFill>
              </a:rPr>
              <a:t>you</a:t>
            </a:r>
            <a:r>
              <a:rPr lang="fr-FR" b="1" dirty="0">
                <a:solidFill>
                  <a:prstClr val="black"/>
                </a:solidFill>
              </a:rPr>
              <a:t> </a:t>
            </a:r>
            <a:r>
              <a:rPr lang="fr-FR" b="1" dirty="0" err="1">
                <a:solidFill>
                  <a:prstClr val="black"/>
                </a:solidFill>
              </a:rPr>
              <a:t>see</a:t>
            </a:r>
            <a:r>
              <a:rPr lang="fr-FR" b="1" dirty="0">
                <a:solidFill>
                  <a:prstClr val="black"/>
                </a:solidFill>
              </a:rPr>
              <a:t> ?  </a:t>
            </a:r>
          </a:p>
          <a:p>
            <a:pPr lvl="0"/>
            <a:r>
              <a:rPr lang="fr-FR" dirty="0">
                <a:solidFill>
                  <a:prstClr val="black"/>
                </a:solidFill>
              </a:rPr>
              <a:t>De Bill Martin Jr et </a:t>
            </a:r>
            <a:r>
              <a:rPr lang="fr-FR" dirty="0" err="1">
                <a:solidFill>
                  <a:prstClr val="black"/>
                </a:solidFill>
              </a:rPr>
              <a:t>Eric</a:t>
            </a:r>
            <a:r>
              <a:rPr lang="fr-FR" dirty="0">
                <a:solidFill>
                  <a:prstClr val="black"/>
                </a:solidFill>
              </a:rPr>
              <a:t> Carle</a:t>
            </a:r>
          </a:p>
        </p:txBody>
      </p:sp>
      <p:sp>
        <p:nvSpPr>
          <p:cNvPr id="14" name="Rectangle 13"/>
          <p:cNvSpPr/>
          <p:nvPr/>
        </p:nvSpPr>
        <p:spPr>
          <a:xfrm>
            <a:off x="1315154" y="5596116"/>
            <a:ext cx="7056784" cy="1046440"/>
          </a:xfrm>
          <a:prstGeom prst="rect">
            <a:avLst/>
          </a:prstGeom>
        </p:spPr>
        <p:txBody>
          <a:bodyPr wrap="square">
            <a:spAutoFit/>
          </a:bodyPr>
          <a:lstStyle/>
          <a:p>
            <a:r>
              <a:rPr lang="fr-FR" sz="1400" b="1" dirty="0"/>
              <a:t>Plusieurs albums traduits dans différentes langues sur le site du CASNAV de Strasbourg :  </a:t>
            </a:r>
          </a:p>
          <a:p>
            <a:r>
              <a:rPr lang="fr-FR" sz="1200" dirty="0">
                <a:hlinkClick r:id="rId4"/>
              </a:rPr>
              <a:t>https://www.ac-strasbourg.fr/pedagogie/casnav/enfants-allophones-nouvellement-arrives/ressources-premier-degre/supports-pour-valoriser-la-langue-dorigine/traductions-audio-et-ecrites-dalbums</a:t>
            </a:r>
            <a:endParaRPr lang="fr-FR" sz="1200" dirty="0"/>
          </a:p>
          <a:p>
            <a:endParaRPr lang="fr-FR" sz="1200" dirty="0"/>
          </a:p>
          <a:p>
            <a:endParaRPr lang="fr-FR" sz="1200" dirty="0"/>
          </a:p>
        </p:txBody>
      </p:sp>
      <p:pic>
        <p:nvPicPr>
          <p:cNvPr id="3" name="Image 2"/>
          <p:cNvPicPr>
            <a:picLocks noChangeAspect="1"/>
          </p:cNvPicPr>
          <p:nvPr/>
        </p:nvPicPr>
        <p:blipFill>
          <a:blip r:embed="rId5"/>
          <a:stretch>
            <a:fillRect/>
          </a:stretch>
        </p:blipFill>
        <p:spPr>
          <a:xfrm>
            <a:off x="210610" y="5373216"/>
            <a:ext cx="1000125" cy="1333500"/>
          </a:xfrm>
          <a:prstGeom prst="rect">
            <a:avLst/>
          </a:prstGeom>
        </p:spPr>
      </p:pic>
      <p:sp>
        <p:nvSpPr>
          <p:cNvPr id="13" name="ZoneTexte 12"/>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
        <p:nvSpPr>
          <p:cNvPr id="15" name="ZoneTexte 14"/>
          <p:cNvSpPr txBox="1"/>
          <p:nvPr/>
        </p:nvSpPr>
        <p:spPr>
          <a:xfrm>
            <a:off x="291223" y="476672"/>
            <a:ext cx="6369009" cy="954107"/>
          </a:xfrm>
          <a:prstGeom prst="rect">
            <a:avLst/>
          </a:prstGeom>
          <a:noFill/>
        </p:spPr>
        <p:txBody>
          <a:bodyPr wrap="square" rtlCol="0">
            <a:spAutoFit/>
          </a:bodyPr>
          <a:lstStyle/>
          <a:p>
            <a:r>
              <a:rPr lang="fr-FR" sz="2800" b="1" dirty="0">
                <a:solidFill>
                  <a:srgbClr val="FFFFFF"/>
                </a:solidFill>
                <a:latin typeface="Calibri" panose="020F0502020204030204" pitchFamily="34" charset="0"/>
                <a:ea typeface="+mj-ea"/>
                <a:cs typeface="+mj-cs"/>
              </a:rPr>
              <a:t>BIBLIOGRAPHIE : </a:t>
            </a:r>
          </a:p>
          <a:p>
            <a:r>
              <a:rPr lang="fr-FR" sz="2800" b="1" dirty="0">
                <a:solidFill>
                  <a:srgbClr val="FFFFFF"/>
                </a:solidFill>
                <a:latin typeface="Calibri" panose="020F0502020204030204" pitchFamily="34" charset="0"/>
                <a:ea typeface="+mj-ea"/>
                <a:cs typeface="+mj-cs"/>
              </a:rPr>
              <a:t>ALBUMS DE JEUNESSE</a:t>
            </a:r>
            <a:endParaRPr lang="fr-FR" sz="2800" dirty="0">
              <a:latin typeface="Calibri" panose="020F0502020204030204" pitchFamily="34" charset="0"/>
            </a:endParaRPr>
          </a:p>
        </p:txBody>
      </p:sp>
      <p:pic>
        <p:nvPicPr>
          <p:cNvPr id="16" name="Picture 2"/>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52861" y="1294783"/>
            <a:ext cx="814742" cy="79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15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6758C-8D9B-1F43-83F9-5A12BF61AC17}"/>
              </a:ext>
            </a:extLst>
          </p:cNvPr>
          <p:cNvSpPr/>
          <p:nvPr/>
        </p:nvSpPr>
        <p:spPr>
          <a:xfrm>
            <a:off x="323528" y="2636912"/>
            <a:ext cx="8064896" cy="3108543"/>
          </a:xfrm>
          <a:prstGeom prst="rect">
            <a:avLst/>
          </a:prstGeom>
        </p:spPr>
        <p:txBody>
          <a:bodyPr wrap="square">
            <a:spAutoFit/>
          </a:bodyPr>
          <a:lstStyle/>
          <a:p>
            <a:pPr marL="274320" indent="-274320">
              <a:lnSpc>
                <a:spcPct val="200000"/>
              </a:lnSpc>
              <a:buClr>
                <a:srgbClr val="00B0F0"/>
              </a:buClr>
              <a:buSzPct val="100000"/>
              <a:buFont typeface="Symbol" pitchFamily="18" charset="2"/>
              <a:buChar char=""/>
            </a:pPr>
            <a:r>
              <a:rPr lang="fr-FR" sz="2000" dirty="0">
                <a:latin typeface="Calibri" panose="020F0502020204030204" pitchFamily="34" charset="0"/>
                <a:ea typeface="Calibri" panose="020F0502020204030204" pitchFamily="34" charset="0"/>
                <a:cs typeface="Times New Roman" panose="02020603050405020304" pitchFamily="18" charset="0"/>
              </a:rPr>
              <a:t>Premiers pas en anglais et éveil aux langues à l'école maternelle, CANOPE</a:t>
            </a:r>
          </a:p>
          <a:p>
            <a:pPr marL="274320" indent="-274320">
              <a:lnSpc>
                <a:spcPct val="200000"/>
              </a:lnSpc>
              <a:spcAft>
                <a:spcPts val="1200"/>
              </a:spcAft>
              <a:buClr>
                <a:srgbClr val="00B0F0"/>
              </a:buClr>
              <a:buSzPct val="100000"/>
              <a:buFont typeface="Symbol" pitchFamily="18" charset="2"/>
              <a:buChar char=""/>
            </a:pPr>
            <a:r>
              <a:rPr lang="fr-FR" sz="2000" dirty="0" err="1">
                <a:latin typeface="Calibri" panose="020F0502020204030204" pitchFamily="34" charset="0"/>
                <a:ea typeface="Calibri" panose="020F0502020204030204" pitchFamily="34" charset="0"/>
                <a:cs typeface="Times New Roman" panose="02020603050405020304" pitchFamily="18" charset="0"/>
              </a:rPr>
              <a:t>Roxy</a:t>
            </a:r>
            <a:r>
              <a:rPr lang="fr-FR" sz="2000" dirty="0">
                <a:latin typeface="Calibri" panose="020F0502020204030204" pitchFamily="34" charset="0"/>
                <a:ea typeface="Calibri" panose="020F0502020204030204" pitchFamily="34" charset="0"/>
                <a:cs typeface="Times New Roman" panose="02020603050405020304" pitchFamily="18" charset="0"/>
              </a:rPr>
              <a:t> and me, SED</a:t>
            </a:r>
          </a:p>
          <a:p>
            <a:pPr marL="274320" indent="-274320">
              <a:spcBef>
                <a:spcPts val="1200"/>
              </a:spcBef>
              <a:buClr>
                <a:srgbClr val="00B0F0"/>
              </a:buClr>
              <a:buSzPct val="100000"/>
              <a:buFont typeface="Symbol" pitchFamily="18" charset="2"/>
              <a:buChar char=""/>
            </a:pP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méthode – Apprendre l’anglais avec des chansons et des jeux GS 5-7 ans/jeux de cour, Sylvie et Christine HANOT </a:t>
            </a:r>
            <a:r>
              <a:rPr lang="fr-FR" sz="1600" dirty="0">
                <a:latin typeface="Calibri" panose="020F0502020204030204" pitchFamily="34" charset="0"/>
                <a:hlinkClick r:id="rId2"/>
              </a:rPr>
              <a:t>http://storytelling2.canalblog.com/archives/2019/06/26/37458379.html</a:t>
            </a:r>
            <a:endParaRPr lang="fr-FR" sz="1600" dirty="0">
              <a:latin typeface="Calibri" panose="020F0502020204030204" pitchFamily="34" charset="0"/>
            </a:endParaRPr>
          </a:p>
          <a:p>
            <a:pPr marL="274320" indent="-274320">
              <a:lnSpc>
                <a:spcPct val="200000"/>
              </a:lnSpc>
              <a:buClr>
                <a:srgbClr val="00B0F0"/>
              </a:buClr>
              <a:buSzPct val="100000"/>
              <a:buFont typeface="Symbol" pitchFamily="18" charset="2"/>
              <a:buChar char=""/>
            </a:pP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Kay, Blue and </a:t>
            </a:r>
            <a:r>
              <a:rPr lang="fr-FR"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Sparkle</a:t>
            </a: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CANOPE</a:t>
            </a:r>
          </a:p>
        </p:txBody>
      </p:sp>
      <p:sp>
        <p:nvSpPr>
          <p:cNvPr id="6" name="ZoneTexte 5"/>
          <p:cNvSpPr txBox="1"/>
          <p:nvPr/>
        </p:nvSpPr>
        <p:spPr>
          <a:xfrm>
            <a:off x="755576" y="630621"/>
            <a:ext cx="4711729" cy="954107"/>
          </a:xfrm>
          <a:prstGeom prst="rect">
            <a:avLst/>
          </a:prstGeom>
          <a:noFill/>
        </p:spPr>
        <p:txBody>
          <a:bodyPr wrap="square" rtlCol="0">
            <a:spAutoFit/>
          </a:bodyPr>
          <a:lstStyle/>
          <a:p>
            <a:pPr lvl="0"/>
            <a:r>
              <a:rPr lang="fr-FR" sz="2800" b="1" dirty="0">
                <a:solidFill>
                  <a:srgbClr val="FFFFFF"/>
                </a:solidFill>
                <a:latin typeface="Calibri" panose="020F0502020204030204" pitchFamily="34" charset="0"/>
              </a:rPr>
              <a:t>BIBLIOGRAPHIE : </a:t>
            </a:r>
          </a:p>
          <a:p>
            <a:pPr lvl="0"/>
            <a:r>
              <a:rPr lang="fr-FR" sz="2800" b="1" dirty="0">
                <a:solidFill>
                  <a:srgbClr val="FFFFFF"/>
                </a:solidFill>
                <a:latin typeface="Calibri" panose="020F0502020204030204" pitchFamily="34" charset="0"/>
              </a:rPr>
              <a:t>MÉTHODES</a:t>
            </a:r>
          </a:p>
        </p:txBody>
      </p:sp>
      <p:sp>
        <p:nvSpPr>
          <p:cNvPr id="5" name="ZoneTexte 4"/>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pic>
        <p:nvPicPr>
          <p:cNvPr id="5122" name="Picture 2"/>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05530" y="1052736"/>
            <a:ext cx="1067660" cy="104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1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528" y="2204864"/>
            <a:ext cx="8576741" cy="4176464"/>
          </a:xfrm>
        </p:spPr>
        <p:txBody>
          <a:bodyPr>
            <a:normAutofit fontScale="92500" lnSpcReduction="10000"/>
          </a:bodyPr>
          <a:lstStyle/>
          <a:p>
            <a:pPr>
              <a:lnSpc>
                <a:spcPct val="210000"/>
              </a:lnSpc>
              <a:spcAft>
                <a:spcPts val="600"/>
              </a:spcAft>
            </a:pPr>
            <a:r>
              <a:rPr lang="fr-FR" dirty="0">
                <a:solidFill>
                  <a:schemeClr val="tx1"/>
                </a:solidFill>
                <a:latin typeface="Calibri" panose="020F0502020204030204" pitchFamily="34" charset="0"/>
              </a:rPr>
              <a:t>Chansons/Comptines de France et d’ailleurs (Didier Jeunesse)</a:t>
            </a:r>
          </a:p>
          <a:p>
            <a:pPr>
              <a:lnSpc>
                <a:spcPct val="210000"/>
              </a:lnSpc>
              <a:spcAft>
                <a:spcPts val="600"/>
              </a:spcAft>
            </a:pPr>
            <a:r>
              <a:rPr lang="fr-FR" dirty="0">
                <a:solidFill>
                  <a:schemeClr val="tx1"/>
                </a:solidFill>
                <a:latin typeface="Calibri" panose="020F0502020204030204" pitchFamily="34" charset="0"/>
              </a:rPr>
              <a:t>Les langues du monde au quotidien, Martine </a:t>
            </a:r>
            <a:r>
              <a:rPr lang="fr-FR" dirty="0" err="1">
                <a:solidFill>
                  <a:schemeClr val="tx1"/>
                </a:solidFill>
                <a:latin typeface="Calibri" panose="020F0502020204030204" pitchFamily="34" charset="0"/>
              </a:rPr>
              <a:t>Kervran</a:t>
            </a:r>
            <a:r>
              <a:rPr lang="fr-FR" dirty="0">
                <a:solidFill>
                  <a:schemeClr val="tx1"/>
                </a:solidFill>
                <a:latin typeface="Calibri" panose="020F0502020204030204" pitchFamily="34" charset="0"/>
              </a:rPr>
              <a:t> (</a:t>
            </a:r>
            <a:r>
              <a:rPr lang="fr-FR" dirty="0" err="1">
                <a:solidFill>
                  <a:schemeClr val="tx1"/>
                </a:solidFill>
                <a:latin typeface="Calibri" panose="020F0502020204030204" pitchFamily="34" charset="0"/>
              </a:rPr>
              <a:t>Scéren</a:t>
            </a:r>
            <a:r>
              <a:rPr lang="fr-FR" dirty="0">
                <a:solidFill>
                  <a:schemeClr val="tx1"/>
                </a:solidFill>
                <a:latin typeface="Calibri" panose="020F0502020204030204" pitchFamily="34" charset="0"/>
              </a:rPr>
              <a:t>)</a:t>
            </a:r>
          </a:p>
          <a:p>
            <a:pPr>
              <a:lnSpc>
                <a:spcPct val="210000"/>
              </a:lnSpc>
              <a:spcAft>
                <a:spcPts val="600"/>
              </a:spcAft>
            </a:pPr>
            <a:r>
              <a:rPr lang="fr-FR" dirty="0">
                <a:solidFill>
                  <a:schemeClr val="tx1"/>
                </a:solidFill>
                <a:latin typeface="Calibri" panose="020F0502020204030204" pitchFamily="34" charset="0"/>
              </a:rPr>
              <a:t>Le livre qui parlait toutes les langues (Alain Serres)</a:t>
            </a:r>
          </a:p>
          <a:p>
            <a:pPr>
              <a:lnSpc>
                <a:spcPct val="210000"/>
              </a:lnSpc>
              <a:spcAft>
                <a:spcPts val="600"/>
              </a:spcAft>
            </a:pPr>
            <a:r>
              <a:rPr lang="fr-FR" dirty="0">
                <a:solidFill>
                  <a:schemeClr val="tx1"/>
                </a:solidFill>
                <a:latin typeface="Calibri" panose="020F0502020204030204" pitchFamily="34" charset="0"/>
              </a:rPr>
              <a:t>Enseigner les langues vivantes à l’école, Retz</a:t>
            </a:r>
          </a:p>
          <a:p>
            <a:pPr>
              <a:lnSpc>
                <a:spcPct val="210000"/>
              </a:lnSpc>
              <a:spcAft>
                <a:spcPts val="600"/>
              </a:spcAft>
            </a:pPr>
            <a:r>
              <a:rPr lang="fr-FR" dirty="0">
                <a:solidFill>
                  <a:schemeClr val="tx1"/>
                </a:solidFill>
                <a:latin typeface="Calibri" panose="020F0502020204030204" pitchFamily="34" charset="0"/>
              </a:rPr>
              <a:t>Animer des rituels en anglais, RETZ</a:t>
            </a:r>
          </a:p>
          <a:p>
            <a:pPr marL="0" indent="0">
              <a:buNone/>
            </a:pPr>
            <a:endParaRPr lang="fr-FR" dirty="0">
              <a:solidFill>
                <a:schemeClr val="tx1"/>
              </a:solidFill>
              <a:latin typeface="Calibri" panose="020F0502020204030204" pitchFamily="34" charset="0"/>
            </a:endParaRPr>
          </a:p>
        </p:txBody>
      </p:sp>
      <p:sp>
        <p:nvSpPr>
          <p:cNvPr id="5" name="ZoneTexte 4"/>
          <p:cNvSpPr txBox="1"/>
          <p:nvPr/>
        </p:nvSpPr>
        <p:spPr>
          <a:xfrm>
            <a:off x="6405052" y="6381328"/>
            <a:ext cx="2495217" cy="369332"/>
          </a:xfrm>
          <a:prstGeom prst="rect">
            <a:avLst/>
          </a:prstGeom>
          <a:noFill/>
        </p:spPr>
        <p:txBody>
          <a:bodyPr wrap="square" rtlCol="0">
            <a:spAutoFit/>
          </a:bodyPr>
          <a:lstStyle/>
          <a:p>
            <a:r>
              <a:rPr lang="fr-FR" dirty="0"/>
              <a:t>GTD ELV 78, mars 2020</a:t>
            </a:r>
          </a:p>
        </p:txBody>
      </p:sp>
      <p:sp>
        <p:nvSpPr>
          <p:cNvPr id="3" name="Rectangle 2"/>
          <p:cNvSpPr/>
          <p:nvPr/>
        </p:nvSpPr>
        <p:spPr>
          <a:xfrm>
            <a:off x="467544" y="575682"/>
            <a:ext cx="4344844" cy="954107"/>
          </a:xfrm>
          <a:prstGeom prst="rect">
            <a:avLst/>
          </a:prstGeom>
        </p:spPr>
        <p:txBody>
          <a:bodyPr wrap="none">
            <a:spAutoFit/>
          </a:bodyPr>
          <a:lstStyle/>
          <a:p>
            <a:r>
              <a:rPr lang="fr-FR" sz="2800" b="1" dirty="0">
                <a:solidFill>
                  <a:schemeClr val="bg1"/>
                </a:solidFill>
                <a:latin typeface="Calibri" panose="020F0502020204030204" pitchFamily="34" charset="0"/>
              </a:rPr>
              <a:t>BIBLIOGRAPHIE : </a:t>
            </a:r>
          </a:p>
          <a:p>
            <a:r>
              <a:rPr lang="fr-FR" sz="2800" b="1" dirty="0">
                <a:solidFill>
                  <a:schemeClr val="bg1"/>
                </a:solidFill>
                <a:latin typeface="Calibri" panose="020F0502020204030204" pitchFamily="34" charset="0"/>
              </a:rPr>
              <a:t>DIDACTIQUE ET PÉDAGOGIE</a:t>
            </a:r>
            <a:endParaRPr lang="fr-FR" sz="2800"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205530" y="1052736"/>
            <a:ext cx="1067660" cy="104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48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7062" y="1914602"/>
            <a:ext cx="2490105"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CADRAGE INSTITUTIONNEL</a:t>
            </a:r>
          </a:p>
        </p:txBody>
      </p:sp>
      <p:sp>
        <p:nvSpPr>
          <p:cNvPr id="8" name="Rectangle 7"/>
          <p:cNvSpPr/>
          <p:nvPr/>
        </p:nvSpPr>
        <p:spPr>
          <a:xfrm>
            <a:off x="325000" y="2166138"/>
            <a:ext cx="7309395" cy="261610"/>
          </a:xfrm>
          <a:prstGeom prst="rect">
            <a:avLst/>
          </a:prstGeom>
        </p:spPr>
        <p:txBody>
          <a:bodyPr wrap="square">
            <a:spAutoFit/>
          </a:bodyPr>
          <a:lstStyle/>
          <a:p>
            <a:pPr lvl="0"/>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3"/>
              </a:rPr>
              <a:t>https://cache.media.eduscol.education.fr/file/Cycle_2/34/6/2019_reco_pedago_primaire_bdef_1173346.pdf</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5000" y="2420522"/>
            <a:ext cx="7439133" cy="287002"/>
          </a:xfrm>
          <a:prstGeom prst="rect">
            <a:avLst/>
          </a:prstGeom>
        </p:spPr>
        <p:txBody>
          <a:bodyPr wrap="square">
            <a:spAutoFit/>
          </a:bodyPr>
          <a:lstStyle/>
          <a:p>
            <a:pPr lvl="0">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https://www.education.gouv.fr/au-bo-special-du-26-mars-2015-programme-d-enseignement-de-l-ecole-maternelle-3413</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63646" y="2735122"/>
            <a:ext cx="6192593" cy="338554"/>
          </a:xfrm>
          <a:prstGeom prst="rect">
            <a:avLst/>
          </a:prstGeom>
        </p:spPr>
        <p:txBody>
          <a:bodyPr wrap="none">
            <a:spAutoFit/>
          </a:bodyPr>
          <a:lstStyle/>
          <a:p>
            <a:r>
              <a:rPr lang="fr-FR" sz="1600" b="1" cap="small" dirty="0">
                <a:latin typeface="Calibri" panose="020F0502020204030204" pitchFamily="34" charset="0"/>
              </a:rPr>
              <a:t>COMMENT METTRE EN ŒUVRE L’EVEIL A LA DIVERSITE LINGUISTIQUE?</a:t>
            </a:r>
            <a:endParaRPr lang="fr-FR" sz="1600" cap="small" dirty="0">
              <a:latin typeface="Calibri" panose="020F0502020204030204" pitchFamily="34" charset="0"/>
            </a:endParaRPr>
          </a:p>
        </p:txBody>
      </p:sp>
      <p:sp>
        <p:nvSpPr>
          <p:cNvPr id="11" name="Rectangle 10"/>
          <p:cNvSpPr/>
          <p:nvPr/>
        </p:nvSpPr>
        <p:spPr>
          <a:xfrm>
            <a:off x="496465" y="3922815"/>
            <a:ext cx="5458474" cy="276999"/>
          </a:xfrm>
          <a:prstGeom prst="rect">
            <a:avLst/>
          </a:prstGeom>
        </p:spPr>
        <p:txBody>
          <a:bodyPr wrap="square">
            <a:spAutoFit/>
          </a:bodyPr>
          <a:lstStyle/>
          <a:p>
            <a:pPr lvl="0">
              <a:spcBef>
                <a:spcPct val="20000"/>
              </a:spcBef>
              <a:buClr>
                <a:srgbClr val="00B0F0"/>
              </a:buClr>
              <a:buSzPct val="100000"/>
            </a:pPr>
            <a:r>
              <a:rPr lang="fr-FR" sz="1200" dirty="0">
                <a:solidFill>
                  <a:prstClr val="black"/>
                </a:solidFill>
                <a:latin typeface="Calibri" panose="020F0502020204030204" pitchFamily="34" charset="0"/>
                <a:hlinkClick r:id="rId5"/>
              </a:rPr>
              <a:t>http://bilem.ac-besancon.fr/faire-classe/leveil-aux-langues/</a:t>
            </a:r>
            <a:endParaRPr lang="fr-FR" sz="1200" dirty="0">
              <a:solidFill>
                <a:prstClr val="black"/>
              </a:solidFill>
              <a:latin typeface="Calibri" panose="020F0502020204030204" pitchFamily="34" charset="0"/>
            </a:endParaRPr>
          </a:p>
        </p:txBody>
      </p:sp>
      <p:sp>
        <p:nvSpPr>
          <p:cNvPr id="12" name="Rectangle 11"/>
          <p:cNvSpPr/>
          <p:nvPr/>
        </p:nvSpPr>
        <p:spPr>
          <a:xfrm>
            <a:off x="468744" y="3645816"/>
            <a:ext cx="7021908" cy="276999"/>
          </a:xfrm>
          <a:prstGeom prst="rect">
            <a:avLst/>
          </a:prstGeom>
        </p:spPr>
        <p:txBody>
          <a:bodyPr wrap="square">
            <a:spAutoFit/>
          </a:bodyPr>
          <a:lstStyle/>
          <a:p>
            <a:pPr lvl="0">
              <a:spcBef>
                <a:spcPct val="20000"/>
              </a:spcBef>
              <a:buClr>
                <a:srgbClr val="00B0F0"/>
              </a:buClr>
              <a:buSzPct val="100000"/>
            </a:pPr>
            <a:r>
              <a:rPr lang="fr-FR" sz="1200" dirty="0">
                <a:solidFill>
                  <a:prstClr val="black"/>
                </a:solidFill>
                <a:latin typeface="Calibri" panose="020F0502020204030204" pitchFamily="34" charset="0"/>
                <a:hlinkClick r:id="rId6"/>
              </a:rPr>
              <a:t>http://www.elodil.umontreal.ca/videos/presentation/video/eveil-aux-langues-et-developpement-de-loral-a/</a:t>
            </a:r>
            <a:endParaRPr lang="fr-FR" sz="1200" dirty="0">
              <a:solidFill>
                <a:prstClr val="black"/>
              </a:solidFill>
              <a:latin typeface="Calibri" panose="020F0502020204030204" pitchFamily="34" charset="0"/>
            </a:endParaRPr>
          </a:p>
        </p:txBody>
      </p:sp>
      <p:sp>
        <p:nvSpPr>
          <p:cNvPr id="13" name="Rectangle 12">
            <a:hlinkClick r:id="rId7"/>
          </p:cNvPr>
          <p:cNvSpPr/>
          <p:nvPr/>
        </p:nvSpPr>
        <p:spPr>
          <a:xfrm>
            <a:off x="448280" y="3347564"/>
            <a:ext cx="4404631" cy="276999"/>
          </a:xfrm>
          <a:prstGeom prst="rect">
            <a:avLst/>
          </a:prstGeom>
        </p:spPr>
        <p:txBody>
          <a:bodyPr wrap="square">
            <a:spAutoFit/>
          </a:bodyPr>
          <a:lstStyle/>
          <a:p>
            <a:r>
              <a:rPr lang="fr-FR" sz="1200" dirty="0">
                <a:latin typeface="Calibri" panose="020F0502020204030204" pitchFamily="34" charset="0"/>
                <a:hlinkClick r:id="rId7"/>
              </a:rPr>
              <a:t>https://www.dailymotion.com/video/x45u80y</a:t>
            </a:r>
            <a:endParaRPr lang="fr-FR" sz="1200" dirty="0">
              <a:latin typeface="Calibri" panose="020F0502020204030204" pitchFamily="34" charset="0"/>
            </a:endParaRPr>
          </a:p>
        </p:txBody>
      </p:sp>
      <p:sp>
        <p:nvSpPr>
          <p:cNvPr id="6" name="Rectangle 5"/>
          <p:cNvSpPr/>
          <p:nvPr/>
        </p:nvSpPr>
        <p:spPr>
          <a:xfrm>
            <a:off x="496465" y="4518273"/>
            <a:ext cx="7532383" cy="304699"/>
          </a:xfrm>
          <a:prstGeom prst="rect">
            <a:avLst/>
          </a:prstGeom>
        </p:spPr>
        <p:txBody>
          <a:bodyPr wrap="square">
            <a:spAutoFit/>
          </a:bodyPr>
          <a:lstStyle/>
          <a:p>
            <a:pPr lvl="0">
              <a:lnSpc>
                <a:spcPct val="115000"/>
              </a:lnSpc>
              <a:spcAft>
                <a:spcPts val="1000"/>
              </a:spcAft>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8"/>
              </a:rPr>
              <a:t>http://eole.irdp.ch/activites_eole/le_papagei.pdf</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64611" y="4233709"/>
            <a:ext cx="5212196" cy="338554"/>
          </a:xfrm>
          <a:prstGeom prst="rect">
            <a:avLst/>
          </a:prstGeom>
        </p:spPr>
        <p:txBody>
          <a:bodyPr wrap="none">
            <a:spAutoFit/>
          </a:bodyPr>
          <a:lstStyle/>
          <a:p>
            <a:r>
              <a:rPr lang="fr-FR" sz="1600" b="1" cap="small" dirty="0">
                <a:latin typeface="Calibri" panose="020F0502020204030204" pitchFamily="34" charset="0"/>
              </a:rPr>
              <a:t>UTILISER UNE MASCOTTE VOYAGEUSE, UNE MARIONNETTE</a:t>
            </a:r>
            <a:endParaRPr lang="fr-FR" sz="1600" cap="small" dirty="0">
              <a:latin typeface="Calibri" panose="020F0502020204030204" pitchFamily="34" charset="0"/>
            </a:endParaRPr>
          </a:p>
        </p:txBody>
      </p:sp>
      <p:sp>
        <p:nvSpPr>
          <p:cNvPr id="14" name="Rectangle 13"/>
          <p:cNvSpPr/>
          <p:nvPr/>
        </p:nvSpPr>
        <p:spPr>
          <a:xfrm>
            <a:off x="468744" y="4822972"/>
            <a:ext cx="7443643" cy="276999"/>
          </a:xfrm>
          <a:prstGeom prst="rect">
            <a:avLst/>
          </a:prstGeom>
        </p:spPr>
        <p:txBody>
          <a:bodyPr wrap="square">
            <a:spAutoFit/>
          </a:bodyPr>
          <a:lstStyle/>
          <a:p>
            <a:r>
              <a:rPr lang="fr-FR" sz="1200" dirty="0">
                <a:latin typeface="Calibri" panose="020F0502020204030204" pitchFamily="34" charset="0"/>
                <a:hlinkClick r:id="rId9"/>
              </a:rPr>
              <a:t>http://www.cafepedagogique.net/lemensuel/lenseignant/languesvivantes/Pages/2012/133_projetmascottes.aspx</a:t>
            </a:r>
            <a:endParaRPr lang="fr-FR" sz="1200" dirty="0">
              <a:latin typeface="Calibri" panose="020F0502020204030204" pitchFamily="34" charset="0"/>
            </a:endParaRPr>
          </a:p>
        </p:txBody>
      </p:sp>
      <p:sp>
        <p:nvSpPr>
          <p:cNvPr id="18" name="Rectangle 17"/>
          <p:cNvSpPr/>
          <p:nvPr/>
        </p:nvSpPr>
        <p:spPr>
          <a:xfrm>
            <a:off x="265275" y="5115891"/>
            <a:ext cx="2998065" cy="338554"/>
          </a:xfrm>
          <a:prstGeom prst="rect">
            <a:avLst/>
          </a:prstGeom>
        </p:spPr>
        <p:txBody>
          <a:bodyPr wrap="none">
            <a:spAutoFit/>
          </a:bodyPr>
          <a:lstStyle/>
          <a:p>
            <a:r>
              <a:rPr lang="fr-FR" sz="1600" b="1" cap="small" dirty="0">
                <a:latin typeface="Calibri" panose="020F0502020204030204" pitchFamily="34" charset="0"/>
              </a:rPr>
              <a:t>UTILISER UNE BOITE A HISTOIRES</a:t>
            </a:r>
            <a:endParaRPr lang="fr-FR" sz="1600" cap="small" dirty="0">
              <a:latin typeface="Calibri" panose="020F0502020204030204" pitchFamily="34" charset="0"/>
            </a:endParaRPr>
          </a:p>
        </p:txBody>
      </p:sp>
      <p:sp>
        <p:nvSpPr>
          <p:cNvPr id="19" name="Rectangle 18"/>
          <p:cNvSpPr/>
          <p:nvPr/>
        </p:nvSpPr>
        <p:spPr>
          <a:xfrm>
            <a:off x="496465" y="5454388"/>
            <a:ext cx="7675935" cy="517065"/>
          </a:xfrm>
          <a:prstGeom prst="rect">
            <a:avLst/>
          </a:prstGeom>
        </p:spPr>
        <p:txBody>
          <a:bodyPr wrap="square">
            <a:spAutoFit/>
          </a:bodyPr>
          <a:lstStyle/>
          <a:p>
            <a:pPr>
              <a:lnSpc>
                <a:spcPct val="115000"/>
              </a:lnSpc>
              <a:spcAft>
                <a:spcPts val="1000"/>
              </a:spcAft>
            </a:pPr>
            <a:r>
              <a:rPr lang="fr-FR" sz="1200" dirty="0">
                <a:latin typeface="Calibri" panose="020F0502020204030204" pitchFamily="34" charset="0"/>
                <a:ea typeface="Calibri" panose="020F0502020204030204" pitchFamily="34" charset="0"/>
                <a:cs typeface="Times New Roman" panose="02020603050405020304" pitchFamily="18" charset="0"/>
                <a:hlinkClick r:id="rId10"/>
              </a:rPr>
              <a:t>https://eduscol.education.fr/pid31440/favoriser-l%20ouverture-aux-autres-cultures-et-la-dimension-internationale.html?mode_player=1&amp;video=360013</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96464" y="5971453"/>
            <a:ext cx="4579591" cy="304699"/>
          </a:xfrm>
          <a:prstGeom prst="rect">
            <a:avLst/>
          </a:prstGeom>
        </p:spPr>
        <p:txBody>
          <a:bodyPr wrap="square">
            <a:spAutoFit/>
          </a:bodyPr>
          <a:lstStyle/>
          <a:p>
            <a:pPr lvl="0">
              <a:lnSpc>
                <a:spcPct val="115000"/>
              </a:lnSpc>
              <a:spcAft>
                <a:spcPts val="1000"/>
              </a:spcAft>
            </a:pP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11"/>
              </a:rPr>
              <a:t>https://www.dulala.fr/boite-a-histoires-dulala/</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96465" y="3095117"/>
            <a:ext cx="6318448" cy="276999"/>
          </a:xfrm>
          <a:prstGeom prst="rect">
            <a:avLst/>
          </a:prstGeom>
        </p:spPr>
        <p:txBody>
          <a:bodyPr wrap="square">
            <a:spAutoFit/>
          </a:bodyPr>
          <a:lstStyle/>
          <a:p>
            <a:r>
              <a:rPr lang="fr-FR" sz="1200" dirty="0">
                <a:latin typeface="Calibri" panose="020F0502020204030204" pitchFamily="34" charset="0"/>
                <a:hlinkClick r:id="rId12"/>
              </a:rPr>
              <a:t>http://www.ac-versailles.fr/cid111413/eveil-a-la-diversite-linguistique-en-maternelle.html</a:t>
            </a:r>
            <a:endParaRPr lang="fr-FR" sz="1200" dirty="0">
              <a:latin typeface="Calibri" panose="020F0502020204030204" pitchFamily="34" charset="0"/>
            </a:endParaRPr>
          </a:p>
        </p:txBody>
      </p:sp>
      <p:sp>
        <p:nvSpPr>
          <p:cNvPr id="22" name="ZoneTexte 21"/>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04235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9847" y="1766370"/>
            <a:ext cx="2466509"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CHANSONS ET COMPTINES</a:t>
            </a:r>
          </a:p>
        </p:txBody>
      </p:sp>
      <p:sp>
        <p:nvSpPr>
          <p:cNvPr id="17" name="Rectangle 16">
            <a:hlinkClick r:id="rId3"/>
          </p:cNvPr>
          <p:cNvSpPr/>
          <p:nvPr/>
        </p:nvSpPr>
        <p:spPr>
          <a:xfrm>
            <a:off x="484162" y="2372420"/>
            <a:ext cx="3362984" cy="276999"/>
          </a:xfrm>
          <a:prstGeom prst="rect">
            <a:avLst/>
          </a:prstGeom>
        </p:spPr>
        <p:txBody>
          <a:bodyPr wrap="square">
            <a:spAutoFit/>
          </a:bodyPr>
          <a:lstStyle/>
          <a:p>
            <a:r>
              <a:rPr lang="fr-FR" sz="1200" dirty="0">
                <a:hlinkClick r:id="rId3"/>
              </a:rPr>
              <a:t>https://www.mamalisa.com/?t=hubfh</a:t>
            </a:r>
            <a:endParaRPr lang="fr-FR" sz="1200" dirty="0"/>
          </a:p>
        </p:txBody>
      </p:sp>
      <p:sp>
        <p:nvSpPr>
          <p:cNvPr id="21" name="Rectangle 20"/>
          <p:cNvSpPr/>
          <p:nvPr/>
        </p:nvSpPr>
        <p:spPr>
          <a:xfrm>
            <a:off x="476009" y="2095421"/>
            <a:ext cx="4371095" cy="276999"/>
          </a:xfrm>
          <a:prstGeom prst="rect">
            <a:avLst/>
          </a:prstGeom>
        </p:spPr>
        <p:txBody>
          <a:bodyPr wrap="square">
            <a:spAutoFit/>
          </a:bodyPr>
          <a:lstStyle/>
          <a:p>
            <a:pPr lvl="0"/>
            <a:r>
              <a:rPr lang="fr-FR" sz="1200" dirty="0">
                <a:solidFill>
                  <a:prstClr val="black"/>
                </a:solidFill>
                <a:hlinkClick r:id="rId4"/>
              </a:rPr>
              <a:t>https://www.britishcouncil.fr/blog/chanson-en-anglais-enfants</a:t>
            </a:r>
            <a:endParaRPr lang="fr-FR" sz="1200" dirty="0">
              <a:solidFill>
                <a:prstClr val="black"/>
              </a:solidFill>
            </a:endParaRPr>
          </a:p>
        </p:txBody>
      </p:sp>
      <p:sp>
        <p:nvSpPr>
          <p:cNvPr id="2" name="Rectangle 1"/>
          <p:cNvSpPr/>
          <p:nvPr/>
        </p:nvSpPr>
        <p:spPr>
          <a:xfrm>
            <a:off x="484162" y="2649418"/>
            <a:ext cx="3084499" cy="276999"/>
          </a:xfrm>
          <a:prstGeom prst="rect">
            <a:avLst/>
          </a:prstGeom>
        </p:spPr>
        <p:txBody>
          <a:bodyPr wrap="none">
            <a:spAutoFit/>
          </a:bodyPr>
          <a:lstStyle/>
          <a:p>
            <a:r>
              <a:rPr lang="fr-FR" sz="1200" dirty="0">
                <a:solidFill>
                  <a:schemeClr val="accent1"/>
                </a:solidFill>
                <a:latin typeface="Calibri" panose="020F0502020204030204" pitchFamily="34" charset="0"/>
                <a:hlinkClick r:id="rId5"/>
              </a:rPr>
              <a:t>https://supersimple.com/super-simple-songs/</a:t>
            </a:r>
            <a:endParaRPr lang="fr-FR" sz="1200" dirty="0">
              <a:solidFill>
                <a:schemeClr val="accent1"/>
              </a:solidFill>
              <a:latin typeface="Calibri" panose="020F0502020204030204" pitchFamily="34" charset="0"/>
            </a:endParaRPr>
          </a:p>
        </p:txBody>
      </p:sp>
      <p:sp>
        <p:nvSpPr>
          <p:cNvPr id="22" name="Rectangle 21"/>
          <p:cNvSpPr/>
          <p:nvPr/>
        </p:nvSpPr>
        <p:spPr>
          <a:xfrm>
            <a:off x="244450" y="2948057"/>
            <a:ext cx="4289957"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APPRENDRE UN CHANT EN LANGUE ETRANGERE</a:t>
            </a:r>
          </a:p>
        </p:txBody>
      </p:sp>
      <p:sp>
        <p:nvSpPr>
          <p:cNvPr id="23" name="Rectangle 22"/>
          <p:cNvSpPr/>
          <p:nvPr/>
        </p:nvSpPr>
        <p:spPr>
          <a:xfrm>
            <a:off x="499218" y="3185044"/>
            <a:ext cx="5023942" cy="276999"/>
          </a:xfrm>
          <a:prstGeom prst="rect">
            <a:avLst/>
          </a:prstGeom>
        </p:spPr>
        <p:txBody>
          <a:bodyPr wrap="square">
            <a:spAutoFit/>
          </a:bodyPr>
          <a:lstStyle/>
          <a:p>
            <a:r>
              <a:rPr lang="fr-FR" sz="1200" dirty="0">
                <a:latin typeface="Calibri" panose="020F0502020204030204" pitchFamily="34" charset="0"/>
                <a:hlinkClick r:id="rId6"/>
              </a:rPr>
              <a:t>http://ww2.ac-poitiers.fr/dsden86-pedagogie/spip.php?article1919</a:t>
            </a:r>
            <a:endParaRPr lang="fr-FR" sz="1200" dirty="0">
              <a:latin typeface="Calibri" panose="020F0502020204030204" pitchFamily="34" charset="0"/>
            </a:endParaRPr>
          </a:p>
        </p:txBody>
      </p:sp>
      <p:sp>
        <p:nvSpPr>
          <p:cNvPr id="24" name="Rectangle 23"/>
          <p:cNvSpPr/>
          <p:nvPr/>
        </p:nvSpPr>
        <p:spPr>
          <a:xfrm>
            <a:off x="337304" y="3479899"/>
            <a:ext cx="1574021"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DOIGTS</a:t>
            </a:r>
          </a:p>
        </p:txBody>
      </p:sp>
      <p:sp>
        <p:nvSpPr>
          <p:cNvPr id="25" name="Rectangle 24"/>
          <p:cNvSpPr/>
          <p:nvPr/>
        </p:nvSpPr>
        <p:spPr>
          <a:xfrm>
            <a:off x="555389" y="4035574"/>
            <a:ext cx="4233251" cy="276999"/>
          </a:xfrm>
          <a:prstGeom prst="rect">
            <a:avLst/>
          </a:prstGeom>
        </p:spPr>
        <p:txBody>
          <a:bodyPr wrap="square">
            <a:spAutoFit/>
          </a:bodyPr>
          <a:lstStyle/>
          <a:p>
            <a:r>
              <a:rPr lang="fr-FR" sz="1200" dirty="0">
                <a:latin typeface="Calibri" panose="020F0502020204030204" pitchFamily="34" charset="0"/>
                <a:hlinkClick r:id="rId7"/>
              </a:rPr>
              <a:t>https://www.youtube.com/watch?v=Y3u6Gw2_X6c</a:t>
            </a:r>
            <a:endParaRPr lang="fr-FR" sz="1200" dirty="0">
              <a:latin typeface="Calibri" panose="020F0502020204030204" pitchFamily="34" charset="0"/>
            </a:endParaRPr>
          </a:p>
        </p:txBody>
      </p:sp>
      <p:sp>
        <p:nvSpPr>
          <p:cNvPr id="26" name="Rectangle 25"/>
          <p:cNvSpPr/>
          <p:nvPr/>
        </p:nvSpPr>
        <p:spPr>
          <a:xfrm>
            <a:off x="555389" y="3716886"/>
            <a:ext cx="3780420" cy="276999"/>
          </a:xfrm>
          <a:prstGeom prst="rect">
            <a:avLst/>
          </a:prstGeom>
        </p:spPr>
        <p:txBody>
          <a:bodyPr wrap="square">
            <a:spAutoFit/>
          </a:bodyPr>
          <a:lstStyle/>
          <a:p>
            <a:r>
              <a:rPr lang="fr-FR" sz="1200" dirty="0">
                <a:latin typeface="Calibri" panose="020F0502020204030204" pitchFamily="34" charset="0"/>
                <a:hlinkClick r:id="rId8"/>
              </a:rPr>
              <a:t>https://www.youtube.com/watch?v=gaJCLxhE7u8</a:t>
            </a:r>
            <a:endParaRPr lang="fr-FR" sz="1200" dirty="0">
              <a:latin typeface="Calibri" panose="020F0502020204030204" pitchFamily="34" charset="0"/>
            </a:endParaRPr>
          </a:p>
        </p:txBody>
      </p:sp>
      <p:sp>
        <p:nvSpPr>
          <p:cNvPr id="27" name="Rectangle 26"/>
          <p:cNvSpPr/>
          <p:nvPr/>
        </p:nvSpPr>
        <p:spPr>
          <a:xfrm>
            <a:off x="344581" y="4312573"/>
            <a:ext cx="1419107"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COUR</a:t>
            </a:r>
          </a:p>
        </p:txBody>
      </p:sp>
      <p:sp>
        <p:nvSpPr>
          <p:cNvPr id="28" name="Rectangle 27">
            <a:hlinkClick r:id="rId9"/>
            <a:extLst>
              <a:ext uri="{FF2B5EF4-FFF2-40B4-BE49-F238E27FC236}">
                <a16:creationId xmlns:a16="http://schemas.microsoft.com/office/drawing/2014/main" id="{3323909E-7171-7943-8C68-D938EFD6684C}"/>
              </a:ext>
            </a:extLst>
          </p:cNvPr>
          <p:cNvSpPr/>
          <p:nvPr/>
        </p:nvSpPr>
        <p:spPr>
          <a:xfrm>
            <a:off x="499218" y="4826559"/>
            <a:ext cx="3001099" cy="276999"/>
          </a:xfrm>
          <a:prstGeom prst="rect">
            <a:avLst/>
          </a:prstGeom>
        </p:spPr>
        <p:txBody>
          <a:bodyPr wrap="square">
            <a:spAutoFit/>
          </a:bodyPr>
          <a:lstStyle/>
          <a:p>
            <a:r>
              <a:rPr lang="fr-FR" sz="1200" dirty="0">
                <a:latin typeface="Calibri" panose="020F0502020204030204" pitchFamily="34" charset="0"/>
                <a:hlinkClick r:id="rId9"/>
              </a:rPr>
              <a:t>https://</a:t>
            </a:r>
            <a:r>
              <a:rPr lang="fr-FR" sz="1200" dirty="0" err="1">
                <a:latin typeface="Calibri" panose="020F0502020204030204" pitchFamily="34" charset="0"/>
                <a:hlinkClick r:id="rId9"/>
              </a:rPr>
              <a:t>padlet.com</a:t>
            </a:r>
            <a:r>
              <a:rPr lang="fr-FR" sz="1200" dirty="0">
                <a:latin typeface="Calibri" panose="020F0502020204030204" pitchFamily="34" charset="0"/>
                <a:hlinkClick r:id="rId9"/>
              </a:rPr>
              <a:t>/</a:t>
            </a:r>
            <a:r>
              <a:rPr lang="fr-FR" sz="1200" dirty="0" err="1">
                <a:latin typeface="Calibri" panose="020F0502020204030204" pitchFamily="34" charset="0"/>
                <a:hlinkClick r:id="rId9"/>
              </a:rPr>
              <a:t>cpetrault</a:t>
            </a:r>
            <a:r>
              <a:rPr lang="fr-FR" sz="1200" dirty="0">
                <a:latin typeface="Calibri" panose="020F0502020204030204" pitchFamily="34" charset="0"/>
                <a:hlinkClick r:id="rId9"/>
              </a:rPr>
              <a:t>/123_Soleil</a:t>
            </a:r>
            <a:endParaRPr lang="fr-FR" sz="1200" dirty="0">
              <a:latin typeface="Calibri" panose="020F0502020204030204" pitchFamily="34" charset="0"/>
            </a:endParaRPr>
          </a:p>
        </p:txBody>
      </p:sp>
      <p:sp>
        <p:nvSpPr>
          <p:cNvPr id="29" name="Rectangle 28"/>
          <p:cNvSpPr/>
          <p:nvPr/>
        </p:nvSpPr>
        <p:spPr>
          <a:xfrm>
            <a:off x="499218" y="4549560"/>
            <a:ext cx="7673182" cy="276999"/>
          </a:xfrm>
          <a:prstGeom prst="rect">
            <a:avLst/>
          </a:prstGeom>
        </p:spPr>
        <p:txBody>
          <a:bodyPr wrap="square">
            <a:spAutoFit/>
          </a:bodyPr>
          <a:lstStyle/>
          <a:p>
            <a:r>
              <a:rPr lang="fr-FR" sz="1200" dirty="0">
                <a:latin typeface="Calibri" panose="020F0502020204030204" pitchFamily="34" charset="0"/>
                <a:hlinkClick r:id="rId10"/>
              </a:rPr>
              <a:t>https://www.youtube.com/results?search_query=http%3A%2F%2Fwww.videojug.com%2Ftag%2Fplayground-games</a:t>
            </a:r>
            <a:endParaRPr lang="fr-FR" sz="1200" dirty="0">
              <a:latin typeface="Calibri" panose="020F0502020204030204" pitchFamily="34" charset="0"/>
            </a:endParaRPr>
          </a:p>
        </p:txBody>
      </p:sp>
      <p:sp>
        <p:nvSpPr>
          <p:cNvPr id="30" name="Rectangle 29"/>
          <p:cNvSpPr/>
          <p:nvPr/>
        </p:nvSpPr>
        <p:spPr>
          <a:xfrm>
            <a:off x="499218" y="5400005"/>
            <a:ext cx="8169041" cy="276999"/>
          </a:xfrm>
          <a:prstGeom prst="rect">
            <a:avLst/>
          </a:prstGeom>
        </p:spPr>
        <p:txBody>
          <a:bodyPr wrap="square">
            <a:spAutoFit/>
          </a:bodyPr>
          <a:lstStyle/>
          <a:p>
            <a:r>
              <a:rPr lang="fr-FR" sz="1200" dirty="0">
                <a:latin typeface="Calibri" panose="020F0502020204030204" pitchFamily="34" charset="0"/>
                <a:hlinkClick r:id="rId11"/>
              </a:rPr>
              <a:t>http://www.ac-grenoble.fr/lve26/IMG/pdf_Fiche_jeu_What_s_the_time_Mr_Wolf_.pdf</a:t>
            </a:r>
            <a:endParaRPr lang="fr-FR" sz="1200" dirty="0">
              <a:latin typeface="Calibri" panose="020F0502020204030204" pitchFamily="34" charset="0"/>
            </a:endParaRPr>
          </a:p>
        </p:txBody>
      </p:sp>
      <p:sp>
        <p:nvSpPr>
          <p:cNvPr id="31" name="Rectangle 30"/>
          <p:cNvSpPr/>
          <p:nvPr/>
        </p:nvSpPr>
        <p:spPr>
          <a:xfrm>
            <a:off x="499218" y="5118465"/>
            <a:ext cx="7632848" cy="276999"/>
          </a:xfrm>
          <a:prstGeom prst="rect">
            <a:avLst/>
          </a:prstGeom>
        </p:spPr>
        <p:txBody>
          <a:bodyPr wrap="square">
            <a:spAutoFit/>
          </a:bodyPr>
          <a:lstStyle/>
          <a:p>
            <a:r>
              <a:rPr lang="fr-FR" sz="1200" dirty="0">
                <a:latin typeface="Calibri" panose="020F0502020204030204" pitchFamily="34" charset="0"/>
                <a:hlinkClick r:id="rId10"/>
              </a:rPr>
              <a:t>https://www.youtube.com/results?search_query=http%3A%2F%2Fwww.videojug.com%2Ftag%2Fplayground-games</a:t>
            </a:r>
            <a:endParaRPr lang="fr-FR" sz="1200" dirty="0">
              <a:latin typeface="Calibri" panose="020F0502020204030204" pitchFamily="34" charset="0"/>
            </a:endParaRPr>
          </a:p>
        </p:txBody>
      </p:sp>
      <p:sp>
        <p:nvSpPr>
          <p:cNvPr id="32" name="Rectangle 31"/>
          <p:cNvSpPr/>
          <p:nvPr/>
        </p:nvSpPr>
        <p:spPr>
          <a:xfrm>
            <a:off x="493695" y="5955460"/>
            <a:ext cx="4523988" cy="276999"/>
          </a:xfrm>
          <a:prstGeom prst="rect">
            <a:avLst/>
          </a:prstGeom>
        </p:spPr>
        <p:txBody>
          <a:bodyPr wrap="square">
            <a:spAutoFit/>
          </a:bodyPr>
          <a:lstStyle/>
          <a:p>
            <a:r>
              <a:rPr lang="fr-FR" sz="1200" dirty="0">
                <a:latin typeface="Calibri" panose="020F0502020204030204" pitchFamily="34" charset="0"/>
                <a:hlinkClick r:id="rId12"/>
              </a:rPr>
              <a:t>https://www.youtube.com/watch?v=cxJlNY42Zqk</a:t>
            </a:r>
            <a:endParaRPr lang="fr-FR" sz="1200" dirty="0">
              <a:latin typeface="Calibri" panose="020F0502020204030204" pitchFamily="34" charset="0"/>
            </a:endParaRPr>
          </a:p>
        </p:txBody>
      </p:sp>
      <p:sp>
        <p:nvSpPr>
          <p:cNvPr id="33" name="ZoneTexte 32">
            <a:hlinkClick r:id="rId13"/>
          </p:cNvPr>
          <p:cNvSpPr txBox="1"/>
          <p:nvPr/>
        </p:nvSpPr>
        <p:spPr>
          <a:xfrm>
            <a:off x="499218" y="5677004"/>
            <a:ext cx="4536504" cy="276999"/>
          </a:xfrm>
          <a:prstGeom prst="rect">
            <a:avLst/>
          </a:prstGeom>
          <a:noFill/>
        </p:spPr>
        <p:txBody>
          <a:bodyPr wrap="square" rtlCol="0">
            <a:spAutoFit/>
          </a:bodyPr>
          <a:lstStyle/>
          <a:p>
            <a:r>
              <a:rPr lang="fr-FR" sz="1200" dirty="0">
                <a:latin typeface="Calibri" panose="020F0502020204030204" pitchFamily="34" charset="0"/>
                <a:hlinkClick r:id="rId13"/>
              </a:rPr>
              <a:t>http://www.ac-grenoble.fr/lve26/IMG/pdf_Fiche_jeu_hot_potato.pdf</a:t>
            </a:r>
            <a:endParaRPr lang="fr-FR" sz="1200" dirty="0">
              <a:latin typeface="Calibri" panose="020F0502020204030204" pitchFamily="34" charset="0"/>
            </a:endParaRPr>
          </a:p>
        </p:txBody>
      </p:sp>
      <p:sp>
        <p:nvSpPr>
          <p:cNvPr id="34" name="Rectangle 33"/>
          <p:cNvSpPr/>
          <p:nvPr/>
        </p:nvSpPr>
        <p:spPr>
          <a:xfrm>
            <a:off x="484162" y="6509458"/>
            <a:ext cx="5096731" cy="276999"/>
          </a:xfrm>
          <a:prstGeom prst="rect">
            <a:avLst/>
          </a:prstGeom>
        </p:spPr>
        <p:txBody>
          <a:bodyPr wrap="square">
            <a:spAutoFit/>
          </a:bodyPr>
          <a:lstStyle/>
          <a:p>
            <a:r>
              <a:rPr lang="fr-FR" sz="1200" dirty="0">
                <a:latin typeface="Calibri" panose="020F0502020204030204" pitchFamily="34" charset="0"/>
                <a:hlinkClick r:id="rId14"/>
              </a:rPr>
              <a:t>http://www.ac-grenoble.fr/lve26/IMG/pdf_Fiche_jeu_shark_attack.pdf</a:t>
            </a:r>
            <a:endParaRPr lang="fr-FR" sz="1200" dirty="0">
              <a:latin typeface="Calibri" panose="020F0502020204030204" pitchFamily="34" charset="0"/>
            </a:endParaRPr>
          </a:p>
        </p:txBody>
      </p:sp>
      <p:sp>
        <p:nvSpPr>
          <p:cNvPr id="35" name="Rectangle 34"/>
          <p:cNvSpPr/>
          <p:nvPr/>
        </p:nvSpPr>
        <p:spPr>
          <a:xfrm>
            <a:off x="476888" y="6232459"/>
            <a:ext cx="4311752" cy="276999"/>
          </a:xfrm>
          <a:prstGeom prst="rect">
            <a:avLst/>
          </a:prstGeom>
        </p:spPr>
        <p:txBody>
          <a:bodyPr wrap="square">
            <a:spAutoFit/>
          </a:bodyPr>
          <a:lstStyle/>
          <a:p>
            <a:r>
              <a:rPr lang="fr-FR" sz="1200" dirty="0">
                <a:latin typeface="Calibri" panose="020F0502020204030204" pitchFamily="34" charset="0"/>
                <a:hlinkClick r:id="rId15"/>
              </a:rPr>
              <a:t>http://www.ac-grenoble.fr/lve26/IMG/pdf_Fiche_jeu_twins.pdf</a:t>
            </a:r>
            <a:endParaRPr lang="fr-FR" sz="1200" dirty="0">
              <a:latin typeface="Calibri" panose="020F0502020204030204" pitchFamily="34" charset="0"/>
            </a:endParaRPr>
          </a:p>
        </p:txBody>
      </p:sp>
      <p:sp>
        <p:nvSpPr>
          <p:cNvPr id="36" name="ZoneTexte 35"/>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299526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2170857"/>
            <a:ext cx="2018118"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CHANDELLES</a:t>
            </a:r>
          </a:p>
        </p:txBody>
      </p:sp>
      <p:sp>
        <p:nvSpPr>
          <p:cNvPr id="36" name="Rectangle 35"/>
          <p:cNvSpPr/>
          <p:nvPr/>
        </p:nvSpPr>
        <p:spPr>
          <a:xfrm>
            <a:off x="264388" y="2529673"/>
            <a:ext cx="7619979" cy="276999"/>
          </a:xfrm>
          <a:prstGeom prst="rect">
            <a:avLst/>
          </a:prstGeom>
        </p:spPr>
        <p:txBody>
          <a:bodyPr wrap="square">
            <a:spAutoFit/>
          </a:bodyPr>
          <a:lstStyle/>
          <a:p>
            <a:r>
              <a:rPr lang="fr-FR" sz="1200" dirty="0">
                <a:latin typeface="Calibri" panose="020F0502020204030204" pitchFamily="34" charset="0"/>
                <a:hlinkClick r:id="rId3"/>
              </a:rPr>
              <a:t>https://www.youtube.com/results?search_query=http%3A%2F%2Fwww.videojug.com%2Ftag%2Fplayground-games</a:t>
            </a:r>
            <a:endParaRPr lang="fr-FR" sz="1200" dirty="0">
              <a:latin typeface="Calibri" panose="020F0502020204030204" pitchFamily="34" charset="0"/>
            </a:endParaRPr>
          </a:p>
        </p:txBody>
      </p:sp>
      <p:sp>
        <p:nvSpPr>
          <p:cNvPr id="37" name="Rectangle 36"/>
          <p:cNvSpPr/>
          <p:nvPr/>
        </p:nvSpPr>
        <p:spPr>
          <a:xfrm>
            <a:off x="264389" y="2810908"/>
            <a:ext cx="6719879" cy="276999"/>
          </a:xfrm>
          <a:prstGeom prst="rect">
            <a:avLst/>
          </a:prstGeom>
        </p:spPr>
        <p:txBody>
          <a:bodyPr wrap="square">
            <a:spAutoFit/>
          </a:bodyPr>
          <a:lstStyle/>
          <a:p>
            <a:r>
              <a:rPr lang="fr-FR" sz="1200" dirty="0">
                <a:latin typeface="Calibri" panose="020F0502020204030204" pitchFamily="34" charset="0"/>
                <a:hlinkClick r:id="rId4"/>
              </a:rPr>
              <a:t>http://www.ac-grenoble.fr/lve26/IMG/pdf_Fiche_jeu_good_morning_goodbye.pdf</a:t>
            </a:r>
            <a:endParaRPr lang="fr-FR" sz="1200" dirty="0">
              <a:latin typeface="Calibri" panose="020F0502020204030204" pitchFamily="34" charset="0"/>
            </a:endParaRPr>
          </a:p>
        </p:txBody>
      </p:sp>
      <p:sp>
        <p:nvSpPr>
          <p:cNvPr id="38" name="Rectangle 37"/>
          <p:cNvSpPr/>
          <p:nvPr/>
        </p:nvSpPr>
        <p:spPr>
          <a:xfrm>
            <a:off x="268945" y="3096721"/>
            <a:ext cx="2120710"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DE VIRELANGUES</a:t>
            </a:r>
          </a:p>
        </p:txBody>
      </p:sp>
      <p:sp>
        <p:nvSpPr>
          <p:cNvPr id="39" name="Rectangle 38"/>
          <p:cNvSpPr/>
          <p:nvPr/>
        </p:nvSpPr>
        <p:spPr>
          <a:xfrm>
            <a:off x="251520" y="3455536"/>
            <a:ext cx="5112568" cy="276999"/>
          </a:xfrm>
          <a:prstGeom prst="rect">
            <a:avLst/>
          </a:prstGeom>
        </p:spPr>
        <p:txBody>
          <a:bodyPr wrap="square">
            <a:spAutoFit/>
          </a:bodyPr>
          <a:lstStyle/>
          <a:p>
            <a:r>
              <a:rPr lang="fr-FR" sz="1200" dirty="0">
                <a:latin typeface="Calibri" panose="020F0502020204030204" pitchFamily="34" charset="0"/>
                <a:hlinkClick r:id="rId5"/>
              </a:rPr>
              <a:t>http://www.lv13.ac-aix-marseille.fr/spip/spip.php?article212&amp;var_mode=calcul</a:t>
            </a:r>
            <a:endParaRPr lang="fr-FR" sz="1200" dirty="0">
              <a:latin typeface="Calibri" panose="020F0502020204030204" pitchFamily="34" charset="0"/>
            </a:endParaRPr>
          </a:p>
        </p:txBody>
      </p:sp>
      <p:sp>
        <p:nvSpPr>
          <p:cNvPr id="40" name="Rectangle 39"/>
          <p:cNvSpPr/>
          <p:nvPr/>
        </p:nvSpPr>
        <p:spPr>
          <a:xfrm>
            <a:off x="268945" y="3758892"/>
            <a:ext cx="5506774" cy="276999"/>
          </a:xfrm>
          <a:prstGeom prst="rect">
            <a:avLst/>
          </a:prstGeom>
        </p:spPr>
        <p:txBody>
          <a:bodyPr wrap="square">
            <a:spAutoFit/>
          </a:bodyPr>
          <a:lstStyle/>
          <a:p>
            <a:r>
              <a:rPr lang="fr-FR" sz="1200" dirty="0">
                <a:latin typeface="Calibri" panose="020F0502020204030204" pitchFamily="34" charset="0"/>
                <a:hlinkClick r:id="rId6"/>
              </a:rPr>
              <a:t>http://www.lv13.ac-aix-marseille.fr/spip/spip.php?article209&amp;var_mode=calcul</a:t>
            </a:r>
            <a:endParaRPr lang="fr-FR" sz="1200" dirty="0">
              <a:latin typeface="Calibri" panose="020F0502020204030204" pitchFamily="34" charset="0"/>
            </a:endParaRPr>
          </a:p>
        </p:txBody>
      </p:sp>
      <p:sp>
        <p:nvSpPr>
          <p:cNvPr id="41" name="Rectangle 40"/>
          <p:cNvSpPr/>
          <p:nvPr/>
        </p:nvSpPr>
        <p:spPr>
          <a:xfrm>
            <a:off x="268945" y="4035891"/>
            <a:ext cx="6012668" cy="276999"/>
          </a:xfrm>
          <a:prstGeom prst="rect">
            <a:avLst/>
          </a:prstGeom>
        </p:spPr>
        <p:txBody>
          <a:bodyPr wrap="square">
            <a:spAutoFit/>
          </a:bodyPr>
          <a:lstStyle/>
          <a:p>
            <a:r>
              <a:rPr lang="fr-FR" sz="1200" dirty="0">
                <a:latin typeface="Calibri" panose="020F0502020204030204" pitchFamily="34" charset="0"/>
                <a:hlinkClick r:id="rId7"/>
              </a:rPr>
              <a:t>http://www2.ac-lyon.fr/ressources/rhone/langues-vivantes/spip.php?article270</a:t>
            </a:r>
            <a:endParaRPr lang="fr-FR" sz="1200" dirty="0">
              <a:latin typeface="Calibri" panose="020F0502020204030204" pitchFamily="34" charset="0"/>
            </a:endParaRPr>
          </a:p>
        </p:txBody>
      </p:sp>
      <p:sp>
        <p:nvSpPr>
          <p:cNvPr id="42" name="Rectangle 41"/>
          <p:cNvSpPr/>
          <p:nvPr/>
        </p:nvSpPr>
        <p:spPr>
          <a:xfrm>
            <a:off x="264043" y="4724014"/>
            <a:ext cx="3954930"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ECHAUFFER SON CORPS, RANGER LA CLASSE</a:t>
            </a:r>
          </a:p>
        </p:txBody>
      </p:sp>
      <p:sp>
        <p:nvSpPr>
          <p:cNvPr id="43" name="Rectangle 42"/>
          <p:cNvSpPr/>
          <p:nvPr/>
        </p:nvSpPr>
        <p:spPr>
          <a:xfrm>
            <a:off x="292173" y="4978176"/>
            <a:ext cx="5431104" cy="276999"/>
          </a:xfrm>
          <a:prstGeom prst="rect">
            <a:avLst/>
          </a:prstGeom>
        </p:spPr>
        <p:txBody>
          <a:bodyPr wrap="square">
            <a:spAutoFit/>
          </a:bodyPr>
          <a:lstStyle/>
          <a:p>
            <a:r>
              <a:rPr lang="fr-FR" sz="1200" dirty="0">
                <a:latin typeface="Calibri" panose="020F0502020204030204" pitchFamily="34" charset="0"/>
                <a:hlinkClick r:id="rId8"/>
              </a:rPr>
              <a:t>http://ww2.ac-poitiers.fr/dsden86-pedagogie/spip.php?article1919</a:t>
            </a:r>
            <a:endParaRPr lang="fr-FR" sz="1200" dirty="0">
              <a:latin typeface="Calibri" panose="020F0502020204030204" pitchFamily="34" charset="0"/>
            </a:endParaRPr>
          </a:p>
        </p:txBody>
      </p:sp>
      <p:sp>
        <p:nvSpPr>
          <p:cNvPr id="44" name="Rectangle 43"/>
          <p:cNvSpPr/>
          <p:nvPr/>
        </p:nvSpPr>
        <p:spPr>
          <a:xfrm>
            <a:off x="292173" y="5255175"/>
            <a:ext cx="5643038" cy="276999"/>
          </a:xfrm>
          <a:prstGeom prst="rect">
            <a:avLst/>
          </a:prstGeom>
        </p:spPr>
        <p:txBody>
          <a:bodyPr wrap="square">
            <a:spAutoFit/>
          </a:bodyPr>
          <a:lstStyle/>
          <a:p>
            <a:r>
              <a:rPr lang="fr-FR" sz="1200" dirty="0">
                <a:latin typeface="Calibri" panose="020F0502020204030204" pitchFamily="34" charset="0"/>
                <a:hlinkClick r:id="rId9"/>
              </a:rPr>
              <a:t>https://supersimple.com/song/clean-up/</a:t>
            </a:r>
            <a:endParaRPr lang="fr-FR" sz="1200" dirty="0">
              <a:latin typeface="Calibri" panose="020F0502020204030204" pitchFamily="34" charset="0"/>
            </a:endParaRPr>
          </a:p>
        </p:txBody>
      </p:sp>
      <p:sp>
        <p:nvSpPr>
          <p:cNvPr id="45" name="Rectangle 44"/>
          <p:cNvSpPr/>
          <p:nvPr/>
        </p:nvSpPr>
        <p:spPr>
          <a:xfrm>
            <a:off x="292173" y="5532174"/>
            <a:ext cx="1684692"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JEUX PHONIQUES</a:t>
            </a:r>
          </a:p>
        </p:txBody>
      </p:sp>
      <p:sp>
        <p:nvSpPr>
          <p:cNvPr id="46" name="ZoneTexte 45"/>
          <p:cNvSpPr txBox="1"/>
          <p:nvPr/>
        </p:nvSpPr>
        <p:spPr>
          <a:xfrm>
            <a:off x="292173" y="5876314"/>
            <a:ext cx="4723394" cy="276999"/>
          </a:xfrm>
          <a:prstGeom prst="rect">
            <a:avLst/>
          </a:prstGeom>
          <a:noFill/>
        </p:spPr>
        <p:txBody>
          <a:bodyPr wrap="square" rtlCol="0">
            <a:spAutoFit/>
          </a:bodyPr>
          <a:lstStyle/>
          <a:p>
            <a:r>
              <a:rPr lang="fr-FR" sz="1200" dirty="0">
                <a:latin typeface="Calibri" panose="020F0502020204030204" pitchFamily="34" charset="0"/>
                <a:hlinkClick r:id="rId10"/>
              </a:rPr>
              <a:t>http://eole.irdp.ch/activites_eole/kikiriki.pdf</a:t>
            </a:r>
            <a:endParaRPr lang="fr-FR" sz="1200" dirty="0">
              <a:latin typeface="Calibri" panose="020F0502020204030204" pitchFamily="34" charset="0"/>
            </a:endParaRPr>
          </a:p>
        </p:txBody>
      </p:sp>
      <p:sp>
        <p:nvSpPr>
          <p:cNvPr id="47" name="Rectangle 46"/>
          <p:cNvSpPr/>
          <p:nvPr/>
        </p:nvSpPr>
        <p:spPr>
          <a:xfrm>
            <a:off x="292173" y="6153313"/>
            <a:ext cx="5727914" cy="276999"/>
          </a:xfrm>
          <a:prstGeom prst="rect">
            <a:avLst/>
          </a:prstGeom>
        </p:spPr>
        <p:txBody>
          <a:bodyPr wrap="square">
            <a:spAutoFit/>
          </a:bodyPr>
          <a:lstStyle/>
          <a:p>
            <a:r>
              <a:rPr lang="fr-FR" sz="1200" dirty="0">
                <a:latin typeface="Calibri" panose="020F0502020204030204" pitchFamily="34" charset="0"/>
                <a:hlinkClick r:id="rId11"/>
              </a:rPr>
              <a:t>http://eole.irdp.ch/activites_eole/buenos_dias.pdf</a:t>
            </a:r>
            <a:endParaRPr lang="fr-FR" sz="1200" dirty="0">
              <a:latin typeface="Calibri" panose="020F0502020204030204" pitchFamily="34" charset="0"/>
            </a:endParaRPr>
          </a:p>
        </p:txBody>
      </p:sp>
      <p:sp>
        <p:nvSpPr>
          <p:cNvPr id="3" name="Rectangle 2"/>
          <p:cNvSpPr/>
          <p:nvPr/>
        </p:nvSpPr>
        <p:spPr>
          <a:xfrm>
            <a:off x="278298" y="4312890"/>
            <a:ext cx="7318038" cy="276999"/>
          </a:xfrm>
          <a:prstGeom prst="rect">
            <a:avLst/>
          </a:prstGeom>
        </p:spPr>
        <p:txBody>
          <a:bodyPr wrap="square">
            <a:spAutoFit/>
          </a:bodyPr>
          <a:lstStyle/>
          <a:p>
            <a:r>
              <a:rPr lang="fr-FR" sz="1200" dirty="0">
                <a:latin typeface="Calibri" panose="020F0502020204030204" pitchFamily="34" charset="0"/>
                <a:hlinkClick r:id="rId12"/>
              </a:rPr>
              <a:t>http://pedagogie-62.ac-lille.fr/cycle-3/langues-vivantes/ressources/jeux-de-doigts-comptines-chansons-virelangues</a:t>
            </a:r>
            <a:endParaRPr lang="fr-FR" sz="1200" dirty="0">
              <a:latin typeface="Calibri" panose="020F0502020204030204" pitchFamily="34" charset="0"/>
            </a:endParaRPr>
          </a:p>
        </p:txBody>
      </p:sp>
      <p:sp>
        <p:nvSpPr>
          <p:cNvPr id="48" name="ZoneTexte 47"/>
          <p:cNvSpPr txBox="1"/>
          <p:nvPr/>
        </p:nvSpPr>
        <p:spPr>
          <a:xfrm>
            <a:off x="6488230" y="6331280"/>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0049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84870" y="4336278"/>
            <a:ext cx="4379618" cy="1200329"/>
          </a:xfrm>
          <a:prstGeom prst="rect">
            <a:avLst/>
          </a:prstGeom>
        </p:spPr>
        <p:txBody>
          <a:bodyPr wrap="square">
            <a:spAutoFit/>
          </a:bodyPr>
          <a:lstStyle/>
          <a:p>
            <a:pPr marL="285750" indent="-285750">
              <a:buBlip>
                <a:blip r:embed="rId2"/>
              </a:buBlip>
            </a:pPr>
            <a:r>
              <a:rPr lang="fr-FR" b="1" dirty="0">
                <a:latin typeface="Calibri" panose="020F0502020204030204" pitchFamily="34" charset="0"/>
              </a:rPr>
              <a:t>Faire émerger une conscience des langues </a:t>
            </a:r>
            <a:r>
              <a:rPr lang="fr-FR" dirty="0">
                <a:latin typeface="Calibri" panose="020F0502020204030204" pitchFamily="34" charset="0"/>
              </a:rPr>
              <a:t>(observer les langues, percevoir leurs régularités, leurs ressemblances et leurs différences).</a:t>
            </a:r>
          </a:p>
        </p:txBody>
      </p:sp>
      <p:sp>
        <p:nvSpPr>
          <p:cNvPr id="7" name="ZoneTexte 6"/>
          <p:cNvSpPr txBox="1"/>
          <p:nvPr/>
        </p:nvSpPr>
        <p:spPr>
          <a:xfrm>
            <a:off x="6372200" y="6363078"/>
            <a:ext cx="2592288" cy="369332"/>
          </a:xfrm>
          <a:prstGeom prst="rect">
            <a:avLst/>
          </a:prstGeom>
          <a:noFill/>
        </p:spPr>
        <p:txBody>
          <a:bodyPr wrap="square" rtlCol="0">
            <a:spAutoFit/>
          </a:bodyPr>
          <a:lstStyle/>
          <a:p>
            <a:r>
              <a:rPr lang="fr-FR" dirty="0"/>
              <a:t>GT Langues vivantes 78</a:t>
            </a:r>
          </a:p>
        </p:txBody>
      </p:sp>
      <p:sp>
        <p:nvSpPr>
          <p:cNvPr id="3" name="Rectangle 2"/>
          <p:cNvSpPr/>
          <p:nvPr/>
        </p:nvSpPr>
        <p:spPr>
          <a:xfrm>
            <a:off x="5762151" y="986177"/>
            <a:ext cx="1713674" cy="523220"/>
          </a:xfrm>
          <a:prstGeom prst="rect">
            <a:avLst/>
          </a:prstGeom>
        </p:spPr>
        <p:txBody>
          <a:bodyPr wrap="none">
            <a:spAutoFit/>
          </a:bodyPr>
          <a:lstStyle/>
          <a:p>
            <a:pPr lvl="0" algn="ctr">
              <a:spcBef>
                <a:spcPct val="0"/>
              </a:spcBef>
            </a:pPr>
            <a:r>
              <a:rPr lang="fr-FR" sz="2800" b="1" cap="small" dirty="0">
                <a:solidFill>
                  <a:srgbClr val="FFFFFF"/>
                </a:solidFill>
                <a:latin typeface="Calibri" panose="020F0502020204030204" pitchFamily="34" charset="0"/>
                <a:ea typeface="+mj-ea"/>
                <a:cs typeface="+mj-cs"/>
              </a:rPr>
              <a:t>OBJECTIFS</a:t>
            </a:r>
            <a:endParaRPr lang="fr-FR" sz="3200" b="1" cap="small" dirty="0">
              <a:solidFill>
                <a:srgbClr val="FFFFFF"/>
              </a:solidFill>
              <a:latin typeface="Calibri" panose="020F0502020204030204" pitchFamily="34" charset="0"/>
              <a:ea typeface="+mj-ea"/>
              <a:cs typeface="+mj-cs"/>
            </a:endParaRPr>
          </a:p>
        </p:txBody>
      </p:sp>
      <p:sp>
        <p:nvSpPr>
          <p:cNvPr id="2" name="Rectangle 1"/>
          <p:cNvSpPr/>
          <p:nvPr/>
        </p:nvSpPr>
        <p:spPr>
          <a:xfrm>
            <a:off x="174004" y="2354397"/>
            <a:ext cx="2286000" cy="1754326"/>
          </a:xfrm>
          <a:prstGeom prst="rect">
            <a:avLst/>
          </a:prstGeom>
        </p:spPr>
        <p:txBody>
          <a:bodyPr>
            <a:spAutoFit/>
          </a:bodyPr>
          <a:lstStyle/>
          <a:p>
            <a:pPr marL="285750" lvl="0" indent="-285750">
              <a:buBlip>
                <a:blip r:embed="rId2"/>
              </a:buBlip>
            </a:pPr>
            <a:r>
              <a:rPr lang="fr-FR" b="1" dirty="0">
                <a:solidFill>
                  <a:prstClr val="black"/>
                </a:solidFill>
                <a:latin typeface="Calibri" panose="020F0502020204030204" pitchFamily="34" charset="0"/>
              </a:rPr>
              <a:t>Développer des représentations </a:t>
            </a:r>
            <a:r>
              <a:rPr lang="fr-FR" dirty="0">
                <a:solidFill>
                  <a:prstClr val="black"/>
                </a:solidFill>
                <a:latin typeface="Calibri" panose="020F0502020204030204" pitchFamily="34" charset="0"/>
              </a:rPr>
              <a:t>et des attitudes positives à l’égard de la diversité linguistique</a:t>
            </a:r>
          </a:p>
        </p:txBody>
      </p:sp>
      <p:sp>
        <p:nvSpPr>
          <p:cNvPr id="4" name="Rectangle 3"/>
          <p:cNvSpPr/>
          <p:nvPr/>
        </p:nvSpPr>
        <p:spPr>
          <a:xfrm>
            <a:off x="1043608" y="4336278"/>
            <a:ext cx="2664296" cy="1477328"/>
          </a:xfrm>
          <a:prstGeom prst="rect">
            <a:avLst/>
          </a:prstGeom>
        </p:spPr>
        <p:txBody>
          <a:bodyPr wrap="square">
            <a:spAutoFit/>
          </a:bodyPr>
          <a:lstStyle/>
          <a:p>
            <a:pPr marL="285750" lvl="0" indent="-285750">
              <a:buBlip>
                <a:blip r:embed="rId2"/>
              </a:buBlip>
            </a:pPr>
            <a:r>
              <a:rPr lang="fr-FR" b="1" dirty="0">
                <a:solidFill>
                  <a:prstClr val="black"/>
                </a:solidFill>
                <a:latin typeface="Calibri" panose="020F0502020204030204" pitchFamily="34" charset="0"/>
              </a:rPr>
              <a:t>Découvrir des éléments linguistiques </a:t>
            </a:r>
            <a:r>
              <a:rPr lang="fr-FR" dirty="0">
                <a:solidFill>
                  <a:prstClr val="black"/>
                </a:solidFill>
                <a:latin typeface="Calibri" panose="020F0502020204030204" pitchFamily="34" charset="0"/>
              </a:rPr>
              <a:t>(lexique et structure) et culturels adaptés aux élèves </a:t>
            </a:r>
          </a:p>
        </p:txBody>
      </p:sp>
      <p:sp>
        <p:nvSpPr>
          <p:cNvPr id="6" name="Rectangle 5"/>
          <p:cNvSpPr/>
          <p:nvPr/>
        </p:nvSpPr>
        <p:spPr>
          <a:xfrm>
            <a:off x="3302233" y="2492896"/>
            <a:ext cx="3455992" cy="1477328"/>
          </a:xfrm>
          <a:prstGeom prst="rect">
            <a:avLst/>
          </a:prstGeom>
        </p:spPr>
        <p:txBody>
          <a:bodyPr wrap="square">
            <a:spAutoFit/>
          </a:bodyPr>
          <a:lstStyle/>
          <a:p>
            <a:pPr marL="285750" lvl="0" indent="-285750">
              <a:buBlip>
                <a:blip r:embed="rId2"/>
              </a:buBlip>
            </a:pPr>
            <a:r>
              <a:rPr lang="fr-FR" b="1" dirty="0">
                <a:solidFill>
                  <a:prstClr val="black"/>
                </a:solidFill>
                <a:latin typeface="Calibri" panose="020F0502020204030204" pitchFamily="34" charset="0"/>
              </a:rPr>
              <a:t>Familiariser</a:t>
            </a:r>
            <a:r>
              <a:rPr lang="fr-FR" dirty="0">
                <a:solidFill>
                  <a:prstClr val="black"/>
                </a:solidFill>
                <a:latin typeface="Calibri" panose="020F0502020204030204" pitchFamily="34" charset="0"/>
              </a:rPr>
              <a:t> l’enfant avec une </a:t>
            </a:r>
            <a:r>
              <a:rPr lang="fr-FR" b="1" dirty="0">
                <a:solidFill>
                  <a:prstClr val="black"/>
                </a:solidFill>
                <a:latin typeface="Calibri" panose="020F0502020204030204" pitchFamily="34" charset="0"/>
              </a:rPr>
              <a:t>grande variété de sonorités </a:t>
            </a:r>
            <a:r>
              <a:rPr lang="fr-FR" dirty="0">
                <a:solidFill>
                  <a:prstClr val="black"/>
                </a:solidFill>
                <a:latin typeface="Calibri" panose="020F0502020204030204" pitchFamily="34" charset="0"/>
              </a:rPr>
              <a:t>des langues et </a:t>
            </a:r>
            <a:r>
              <a:rPr lang="fr-FR" b="1" dirty="0">
                <a:solidFill>
                  <a:prstClr val="black"/>
                </a:solidFill>
                <a:latin typeface="Calibri" panose="020F0502020204030204" pitchFamily="34" charset="0"/>
              </a:rPr>
              <a:t>développer des stratégies </a:t>
            </a:r>
            <a:r>
              <a:rPr lang="fr-FR" dirty="0">
                <a:solidFill>
                  <a:prstClr val="black"/>
                </a:solidFill>
                <a:latin typeface="Calibri" panose="020F0502020204030204" pitchFamily="34" charset="0"/>
              </a:rPr>
              <a:t>indispensables à l’apprentissage des langues</a:t>
            </a:r>
          </a:p>
        </p:txBody>
      </p:sp>
      <p:sp>
        <p:nvSpPr>
          <p:cNvPr id="8" name="Rectangle 7"/>
          <p:cNvSpPr/>
          <p:nvPr/>
        </p:nvSpPr>
        <p:spPr>
          <a:xfrm>
            <a:off x="3059832" y="5797108"/>
            <a:ext cx="3812456" cy="923330"/>
          </a:xfrm>
          <a:prstGeom prst="rect">
            <a:avLst/>
          </a:prstGeom>
        </p:spPr>
        <p:txBody>
          <a:bodyPr wrap="square">
            <a:spAutoFit/>
          </a:bodyPr>
          <a:lstStyle/>
          <a:p>
            <a:pPr lvl="0"/>
            <a:r>
              <a:rPr lang="fr-FR" dirty="0">
                <a:solidFill>
                  <a:prstClr val="black"/>
                </a:solidFill>
                <a:latin typeface="Calibri" panose="020F0502020204030204" pitchFamily="34" charset="0"/>
              </a:rPr>
              <a:t>Accueillir et reconnaître les langues familiales dans leur variété et leur richesse</a:t>
            </a:r>
          </a:p>
        </p:txBody>
      </p:sp>
      <p:pic>
        <p:nvPicPr>
          <p:cNvPr id="10"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42821" y="404664"/>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0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6912"/>
            <a:ext cx="2198038" cy="523220"/>
          </a:xfrm>
          <a:prstGeom prst="rect">
            <a:avLst/>
          </a:prstGeom>
        </p:spPr>
        <p:txBody>
          <a:bodyPr wrap="none">
            <a:spAutoFit/>
          </a:bodyPr>
          <a:lstStyle/>
          <a:p>
            <a:r>
              <a:rPr lang="fr-FR" sz="2800" b="1" dirty="0">
                <a:solidFill>
                  <a:schemeClr val="bg1"/>
                </a:solidFill>
                <a:latin typeface="Calibri" panose="020F0502020204030204" pitchFamily="34" charset="0"/>
              </a:rPr>
              <a:t>SITOGRAPHIE</a:t>
            </a:r>
            <a:endParaRPr lang="fr-FR" sz="2800" dirty="0">
              <a:solidFill>
                <a:schemeClr val="bg1"/>
              </a:solidFill>
              <a:latin typeface="Calibri" panose="020F0502020204030204" pitchFamily="34" charset="0"/>
            </a:endParaRPr>
          </a:p>
        </p:txBody>
      </p:sp>
      <p:pic>
        <p:nvPicPr>
          <p:cNvPr id="10242"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40152" y="441440"/>
            <a:ext cx="2088233"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73365" y="1936382"/>
            <a:ext cx="2961323"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TRAVAILLER A PARTIR D’ALBUMS</a:t>
            </a:r>
          </a:p>
        </p:txBody>
      </p:sp>
      <p:sp>
        <p:nvSpPr>
          <p:cNvPr id="17" name="Rectangle 16"/>
          <p:cNvSpPr/>
          <p:nvPr/>
        </p:nvSpPr>
        <p:spPr>
          <a:xfrm>
            <a:off x="322464" y="2229503"/>
            <a:ext cx="5808086" cy="276999"/>
          </a:xfrm>
          <a:prstGeom prst="rect">
            <a:avLst/>
          </a:prstGeom>
        </p:spPr>
        <p:txBody>
          <a:bodyPr wrap="square">
            <a:spAutoFit/>
          </a:bodyPr>
          <a:lstStyle/>
          <a:p>
            <a:pPr lvl="0"/>
            <a:r>
              <a:rPr lang="fr-FR" sz="1200" dirty="0">
                <a:solidFill>
                  <a:prstClr val="black"/>
                </a:solidFill>
                <a:latin typeface="Calibri" panose="020F0502020204030204" pitchFamily="34" charset="0"/>
                <a:hlinkClick r:id="rId3"/>
              </a:rPr>
              <a:t>http://estelledocs.eklablog.com/from-head-to-toe-eric-carle-a117451676</a:t>
            </a:r>
            <a:endParaRPr lang="fr-FR" sz="1200" dirty="0">
              <a:solidFill>
                <a:prstClr val="black"/>
              </a:solidFill>
              <a:latin typeface="Calibri" panose="020F0502020204030204" pitchFamily="34" charset="0"/>
            </a:endParaRPr>
          </a:p>
        </p:txBody>
      </p:sp>
      <p:sp>
        <p:nvSpPr>
          <p:cNvPr id="18" name="Rectangle 17"/>
          <p:cNvSpPr/>
          <p:nvPr/>
        </p:nvSpPr>
        <p:spPr>
          <a:xfrm>
            <a:off x="351831" y="2783501"/>
            <a:ext cx="4642556" cy="276999"/>
          </a:xfrm>
          <a:prstGeom prst="rect">
            <a:avLst/>
          </a:prstGeom>
        </p:spPr>
        <p:txBody>
          <a:bodyPr wrap="square">
            <a:spAutoFit/>
          </a:bodyPr>
          <a:lstStyle/>
          <a:p>
            <a:r>
              <a:rPr lang="fr-FR" sz="1200" dirty="0">
                <a:latin typeface="Calibri" panose="020F0502020204030204" pitchFamily="34" charset="0"/>
                <a:hlinkClick r:id="rId4"/>
              </a:rPr>
              <a:t>https://www.youtube.com/watch?v=VfdnQFW1GQU</a:t>
            </a:r>
            <a:endParaRPr lang="fr-FR" sz="1200" dirty="0">
              <a:latin typeface="Calibri" panose="020F0502020204030204" pitchFamily="34" charset="0"/>
            </a:endParaRPr>
          </a:p>
        </p:txBody>
      </p:sp>
      <p:sp>
        <p:nvSpPr>
          <p:cNvPr id="19" name="Rectangle 18"/>
          <p:cNvSpPr/>
          <p:nvPr/>
        </p:nvSpPr>
        <p:spPr>
          <a:xfrm>
            <a:off x="351831" y="2512857"/>
            <a:ext cx="5256584" cy="276999"/>
          </a:xfrm>
          <a:prstGeom prst="rect">
            <a:avLst/>
          </a:prstGeom>
        </p:spPr>
        <p:txBody>
          <a:bodyPr wrap="square">
            <a:spAutoFit/>
          </a:bodyPr>
          <a:lstStyle/>
          <a:p>
            <a:r>
              <a:rPr lang="fr-FR" sz="1200" dirty="0">
                <a:latin typeface="Calibri" panose="020F0502020204030204" pitchFamily="34" charset="0"/>
                <a:hlinkClick r:id="rId5"/>
              </a:rPr>
              <a:t>https://www.youtube.com/watch?v=_FWr4uc6zMI</a:t>
            </a:r>
            <a:endParaRPr lang="fr-FR" sz="1200" dirty="0">
              <a:latin typeface="Calibri" panose="020F0502020204030204" pitchFamily="34" charset="0"/>
            </a:endParaRPr>
          </a:p>
        </p:txBody>
      </p:sp>
      <p:sp>
        <p:nvSpPr>
          <p:cNvPr id="20" name="Rectangle 19"/>
          <p:cNvSpPr/>
          <p:nvPr/>
        </p:nvSpPr>
        <p:spPr>
          <a:xfrm>
            <a:off x="263704" y="3364897"/>
            <a:ext cx="3016468" cy="375487"/>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TRAVAILLER A PARTIR DE CONTES</a:t>
            </a:r>
          </a:p>
        </p:txBody>
      </p:sp>
      <p:sp>
        <p:nvSpPr>
          <p:cNvPr id="21" name="ZoneTexte 20"/>
          <p:cNvSpPr txBox="1"/>
          <p:nvPr/>
        </p:nvSpPr>
        <p:spPr>
          <a:xfrm>
            <a:off x="310514" y="4017383"/>
            <a:ext cx="3024336" cy="276999"/>
          </a:xfrm>
          <a:prstGeom prst="rect">
            <a:avLst/>
          </a:prstGeom>
          <a:noFill/>
        </p:spPr>
        <p:txBody>
          <a:bodyPr wrap="square" rtlCol="0">
            <a:spAutoFit/>
          </a:bodyPr>
          <a:lstStyle/>
          <a:p>
            <a:r>
              <a:rPr lang="fr-FR" sz="1200" dirty="0">
                <a:latin typeface="Calibri" panose="020F0502020204030204" pitchFamily="34" charset="0"/>
                <a:hlinkClick r:id="rId6"/>
              </a:rPr>
              <a:t>https://www.conte-moi.net/</a:t>
            </a:r>
            <a:endParaRPr lang="fr-FR" sz="1200" dirty="0">
              <a:latin typeface="Calibri" panose="020F0502020204030204" pitchFamily="34" charset="0"/>
            </a:endParaRPr>
          </a:p>
        </p:txBody>
      </p:sp>
      <p:sp>
        <p:nvSpPr>
          <p:cNvPr id="22" name="ZoneTexte 21"/>
          <p:cNvSpPr txBox="1"/>
          <p:nvPr/>
        </p:nvSpPr>
        <p:spPr>
          <a:xfrm>
            <a:off x="297109" y="3740384"/>
            <a:ext cx="7001534" cy="276999"/>
          </a:xfrm>
          <a:prstGeom prst="rect">
            <a:avLst/>
          </a:prstGeom>
          <a:noFill/>
        </p:spPr>
        <p:txBody>
          <a:bodyPr wrap="square" rtlCol="0">
            <a:spAutoFit/>
          </a:bodyPr>
          <a:lstStyle/>
          <a:p>
            <a:r>
              <a:rPr lang="fr-FR" sz="1200" dirty="0">
                <a:latin typeface="Calibri" panose="020F0502020204030204" pitchFamily="34" charset="0"/>
                <a:hlinkClick r:id="rId7"/>
              </a:rPr>
              <a:t>http://www4.ac-nancy-metz.fr/ia54-nancy/maternelle-charmois-vandoeuvre/spip.php?rubrique89</a:t>
            </a:r>
            <a:endParaRPr lang="fr-FR" sz="1200" dirty="0">
              <a:latin typeface="Calibri" panose="020F0502020204030204" pitchFamily="34" charset="0"/>
            </a:endParaRPr>
          </a:p>
        </p:txBody>
      </p:sp>
      <p:sp>
        <p:nvSpPr>
          <p:cNvPr id="23" name="Rectangle 22"/>
          <p:cNvSpPr/>
          <p:nvPr/>
        </p:nvSpPr>
        <p:spPr>
          <a:xfrm>
            <a:off x="310514" y="4291427"/>
            <a:ext cx="8572305" cy="461665"/>
          </a:xfrm>
          <a:prstGeom prst="rect">
            <a:avLst/>
          </a:prstGeom>
        </p:spPr>
        <p:txBody>
          <a:bodyPr wrap="square">
            <a:spAutoFit/>
          </a:bodyPr>
          <a:lstStyle/>
          <a:p>
            <a:r>
              <a:rPr lang="fr-FR" sz="1200" dirty="0">
                <a:latin typeface="Calibri" panose="020F0502020204030204" pitchFamily="34" charset="0"/>
                <a:hlinkClick r:id="rId8"/>
              </a:rPr>
              <a:t>http://www.ac-strasbourg.fr/pedagogie/casnav/enfants-allophones-nouvellement-arrives/ressources-premier-degre/supports-pour-valoriser-la-langue-dorigine/traductions-audio-et-ecrites-dalbums/</a:t>
            </a:r>
            <a:endParaRPr lang="fr-FR" sz="1200" dirty="0">
              <a:latin typeface="Calibri" panose="020F0502020204030204" pitchFamily="34" charset="0"/>
            </a:endParaRPr>
          </a:p>
        </p:txBody>
      </p:sp>
      <p:sp>
        <p:nvSpPr>
          <p:cNvPr id="2" name="Rectangle 1"/>
          <p:cNvSpPr/>
          <p:nvPr/>
        </p:nvSpPr>
        <p:spPr>
          <a:xfrm>
            <a:off x="322464" y="3053513"/>
            <a:ext cx="8308408" cy="276999"/>
          </a:xfrm>
          <a:prstGeom prst="rect">
            <a:avLst/>
          </a:prstGeom>
        </p:spPr>
        <p:txBody>
          <a:bodyPr wrap="square">
            <a:spAutoFit/>
          </a:bodyPr>
          <a:lstStyle/>
          <a:p>
            <a:r>
              <a:rPr lang="fr-FR" sz="1200" dirty="0">
                <a:latin typeface="Calibri" panose="020F0502020204030204" pitchFamily="34" charset="0"/>
                <a:hlinkClick r:id="rId9"/>
              </a:rPr>
              <a:t>http://ww2.ac-poitiers.fr/dsden17-pedagogie/IMG/pdf/Albums_anglais_-_Bibliographie_maternelle.pdf</a:t>
            </a:r>
            <a:endParaRPr lang="fr-FR" sz="1200" dirty="0">
              <a:latin typeface="Calibri" panose="020F0502020204030204" pitchFamily="34" charset="0"/>
            </a:endParaRPr>
          </a:p>
        </p:txBody>
      </p:sp>
      <p:sp>
        <p:nvSpPr>
          <p:cNvPr id="3" name="Rectangle 2"/>
          <p:cNvSpPr/>
          <p:nvPr/>
        </p:nvSpPr>
        <p:spPr>
          <a:xfrm>
            <a:off x="310514" y="5107872"/>
            <a:ext cx="4572000" cy="276999"/>
          </a:xfrm>
          <a:prstGeom prst="rect">
            <a:avLst/>
          </a:prstGeom>
        </p:spPr>
        <p:txBody>
          <a:bodyPr>
            <a:spAutoFit/>
          </a:bodyPr>
          <a:lstStyle/>
          <a:p>
            <a:r>
              <a:rPr lang="fr-FR" sz="1200" dirty="0">
                <a:latin typeface="Calibri" panose="020F0502020204030204" pitchFamily="34" charset="0"/>
                <a:hlinkClick r:id="rId10"/>
              </a:rPr>
              <a:t>http://elodil1.com/activites/prescolaire/prescolaire.html#T1</a:t>
            </a:r>
            <a:endParaRPr lang="fr-FR" sz="1200" dirty="0">
              <a:latin typeface="Calibri" panose="020F0502020204030204" pitchFamily="34" charset="0"/>
            </a:endParaRPr>
          </a:p>
        </p:txBody>
      </p:sp>
      <p:sp>
        <p:nvSpPr>
          <p:cNvPr id="6" name="Rectangle 5"/>
          <p:cNvSpPr/>
          <p:nvPr/>
        </p:nvSpPr>
        <p:spPr>
          <a:xfrm>
            <a:off x="348056" y="4825979"/>
            <a:ext cx="801438" cy="358816"/>
          </a:xfrm>
          <a:prstGeom prst="rect">
            <a:avLst/>
          </a:prstGeom>
        </p:spPr>
        <p:txBody>
          <a:bodyPr wrap="none">
            <a:spAutoFit/>
          </a:bodyPr>
          <a:lstStyle/>
          <a:p>
            <a:pPr lvl="0"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DIVERS</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10514" y="5362682"/>
            <a:ext cx="2570512" cy="276999"/>
          </a:xfrm>
          <a:prstGeom prst="rect">
            <a:avLst/>
          </a:prstGeom>
        </p:spPr>
        <p:txBody>
          <a:bodyPr wrap="none">
            <a:spAutoFit/>
          </a:bodyPr>
          <a:lstStyle/>
          <a:p>
            <a:r>
              <a:rPr lang="fr-FR" sz="1200" dirty="0">
                <a:latin typeface="Calibri" panose="020F0502020204030204" pitchFamily="34" charset="0"/>
                <a:hlinkClick r:id="rId11"/>
              </a:rPr>
              <a:t>http://eole.irdp.ch/eole/activites.html</a:t>
            </a:r>
            <a:endParaRPr lang="fr-FR" sz="1200" dirty="0">
              <a:latin typeface="Calibri" panose="020F0502020204030204" pitchFamily="34" charset="0"/>
            </a:endParaRPr>
          </a:p>
        </p:txBody>
      </p:sp>
      <p:sp>
        <p:nvSpPr>
          <p:cNvPr id="9" name="Rectangle 8"/>
          <p:cNvSpPr/>
          <p:nvPr/>
        </p:nvSpPr>
        <p:spPr>
          <a:xfrm>
            <a:off x="310514" y="5639681"/>
            <a:ext cx="4572000" cy="276999"/>
          </a:xfrm>
          <a:prstGeom prst="rect">
            <a:avLst/>
          </a:prstGeom>
        </p:spPr>
        <p:txBody>
          <a:bodyPr>
            <a:spAutoFit/>
          </a:bodyPr>
          <a:lstStyle/>
          <a:p>
            <a:r>
              <a:rPr lang="fr-FR" sz="1200" dirty="0">
                <a:latin typeface="Calibri" panose="020F0502020204030204" pitchFamily="34" charset="0"/>
                <a:hlinkClick r:id="rId12"/>
              </a:rPr>
              <a:t>https://fr.padlet.com/barbara_richard1/h9dynegbj8ns</a:t>
            </a:r>
            <a:endParaRPr lang="fr-FR" sz="1200" dirty="0">
              <a:latin typeface="Calibri" panose="020F0502020204030204" pitchFamily="34" charset="0"/>
            </a:endParaRPr>
          </a:p>
        </p:txBody>
      </p:sp>
      <p:sp>
        <p:nvSpPr>
          <p:cNvPr id="10" name="Rectangle 9"/>
          <p:cNvSpPr/>
          <p:nvPr/>
        </p:nvSpPr>
        <p:spPr>
          <a:xfrm>
            <a:off x="310514" y="5910232"/>
            <a:ext cx="4572000" cy="276999"/>
          </a:xfrm>
          <a:prstGeom prst="rect">
            <a:avLst/>
          </a:prstGeom>
        </p:spPr>
        <p:txBody>
          <a:bodyPr>
            <a:spAutoFit/>
          </a:bodyPr>
          <a:lstStyle/>
          <a:p>
            <a:r>
              <a:rPr lang="fr-FR" sz="1200" dirty="0">
                <a:latin typeface="Calibri" panose="020F0502020204030204" pitchFamily="34" charset="0"/>
                <a:hlinkClick r:id="rId13"/>
              </a:rPr>
              <a:t>https://www.etwinning.fr/decouvrir/les-projets-etwinning.html</a:t>
            </a:r>
            <a:endParaRPr lang="fr-FR" sz="1200" dirty="0">
              <a:latin typeface="Calibri" panose="020F0502020204030204" pitchFamily="34" charset="0"/>
            </a:endParaRPr>
          </a:p>
        </p:txBody>
      </p:sp>
      <p:sp>
        <p:nvSpPr>
          <p:cNvPr id="24" name="ZoneTexte 23"/>
          <p:cNvSpPr txBox="1"/>
          <p:nvPr/>
        </p:nvSpPr>
        <p:spPr>
          <a:xfrm>
            <a:off x="6500014" y="6478525"/>
            <a:ext cx="2592288" cy="369332"/>
          </a:xfrm>
          <a:prstGeom prst="rect">
            <a:avLst/>
          </a:prstGeom>
          <a:noFill/>
        </p:spPr>
        <p:txBody>
          <a:bodyPr wrap="square" rtlCol="0">
            <a:spAutoFit/>
          </a:bodyPr>
          <a:lstStyle/>
          <a:p>
            <a:r>
              <a:rPr lang="fr-FR" dirty="0"/>
              <a:t>GT Langues vivantes 78</a:t>
            </a:r>
          </a:p>
        </p:txBody>
      </p:sp>
    </p:spTree>
    <p:extLst>
      <p:ext uri="{BB962C8B-B14F-4D97-AF65-F5344CB8AC3E}">
        <p14:creationId xmlns:p14="http://schemas.microsoft.com/office/powerpoint/2010/main" val="171039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88640"/>
            <a:ext cx="8730307" cy="6356846"/>
          </a:xfrm>
          <a:prstGeom prst="rect">
            <a:avLst/>
          </a:prstGeom>
          <a:solidFill>
            <a:schemeClr val="bg1"/>
          </a:solidFill>
          <a:ln>
            <a:noFill/>
          </a:ln>
          <a:effectLst/>
        </p:spPr>
      </p:pic>
      <p:sp>
        <p:nvSpPr>
          <p:cNvPr id="5" name="Rectangle 4"/>
          <p:cNvSpPr/>
          <p:nvPr/>
        </p:nvSpPr>
        <p:spPr>
          <a:xfrm>
            <a:off x="5642456" y="6488668"/>
            <a:ext cx="3485249" cy="369332"/>
          </a:xfrm>
          <a:prstGeom prst="rect">
            <a:avLst/>
          </a:prstGeom>
        </p:spPr>
        <p:txBody>
          <a:bodyPr wrap="none">
            <a:spAutoFit/>
          </a:bodyPr>
          <a:lstStyle/>
          <a:p>
            <a:r>
              <a:rPr lang="fr-FR" dirty="0"/>
              <a:t>Octobre 2019 Christine </a:t>
            </a:r>
            <a:r>
              <a:rPr lang="fr-FR" dirty="0" err="1"/>
              <a:t>Deloménie</a:t>
            </a:r>
            <a:endParaRPr lang="fr-FR" dirty="0"/>
          </a:p>
        </p:txBody>
      </p:sp>
    </p:spTree>
    <p:extLst>
      <p:ext uri="{BB962C8B-B14F-4D97-AF65-F5344CB8AC3E}">
        <p14:creationId xmlns:p14="http://schemas.microsoft.com/office/powerpoint/2010/main" val="3025044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3" y="116632"/>
            <a:ext cx="8874323" cy="6336704"/>
          </a:xfrm>
          <a:prstGeom prst="rect">
            <a:avLst/>
          </a:prstGeom>
          <a:solidFill>
            <a:schemeClr val="bg1"/>
          </a:solidFill>
          <a:ln>
            <a:noFill/>
          </a:ln>
          <a:effectLst/>
        </p:spPr>
      </p:pic>
      <p:sp>
        <p:nvSpPr>
          <p:cNvPr id="6" name="Rectangle 5"/>
          <p:cNvSpPr/>
          <p:nvPr/>
        </p:nvSpPr>
        <p:spPr>
          <a:xfrm>
            <a:off x="3923928" y="5373216"/>
            <a:ext cx="4572000" cy="602857"/>
          </a:xfrm>
          <a:prstGeom prst="rect">
            <a:avLst/>
          </a:prstGeom>
        </p:spPr>
        <p:txBody>
          <a:bodyPr>
            <a:spAutoFit/>
          </a:bodyPr>
          <a:lstStyle/>
          <a:p>
            <a:pPr marL="285750" lvl="0" indent="-285750">
              <a:lnSpc>
                <a:spcPct val="200000"/>
              </a:lnSpc>
              <a:buFont typeface="Arial" panose="020B0604020202020204" pitchFamily="34" charset="0"/>
              <a:buChar char="•"/>
            </a:pPr>
            <a:r>
              <a:rPr lang="fr-FR" sz="900" dirty="0">
                <a:latin typeface="Arial Narrow" panose="020B0606020202030204" pitchFamily="34" charset="0"/>
              </a:rPr>
              <a:t>Observer des séances de langues vivantes </a:t>
            </a:r>
          </a:p>
          <a:p>
            <a:pPr marL="285750" lvl="0" indent="-285750">
              <a:lnSpc>
                <a:spcPct val="200000"/>
              </a:lnSpc>
              <a:buFont typeface="Arial" panose="020B0604020202020204" pitchFamily="34" charset="0"/>
              <a:buChar char="•"/>
            </a:pPr>
            <a:r>
              <a:rPr lang="fr-FR" sz="900" dirty="0">
                <a:latin typeface="Arial Narrow" panose="020B0606020202030204" pitchFamily="34" charset="0"/>
              </a:rPr>
              <a:t>Préparer un retour d’expérience pour mars 2020.</a:t>
            </a:r>
          </a:p>
        </p:txBody>
      </p:sp>
    </p:spTree>
    <p:extLst>
      <p:ext uri="{BB962C8B-B14F-4D97-AF65-F5344CB8AC3E}">
        <p14:creationId xmlns:p14="http://schemas.microsoft.com/office/powerpoint/2010/main" val="339248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95311" y="6356353"/>
            <a:ext cx="2592288" cy="369332"/>
          </a:xfrm>
          <a:prstGeom prst="rect">
            <a:avLst/>
          </a:prstGeom>
          <a:noFill/>
        </p:spPr>
        <p:txBody>
          <a:bodyPr wrap="square" rtlCol="0">
            <a:spAutoFit/>
          </a:bodyPr>
          <a:lstStyle/>
          <a:p>
            <a:r>
              <a:rPr lang="fr-FR" dirty="0"/>
              <a:t>GT Langues vivantes 78</a:t>
            </a:r>
          </a:p>
        </p:txBody>
      </p:sp>
      <p:sp>
        <p:nvSpPr>
          <p:cNvPr id="6" name="Rectangle 5"/>
          <p:cNvSpPr/>
          <p:nvPr/>
        </p:nvSpPr>
        <p:spPr>
          <a:xfrm>
            <a:off x="5790459" y="1148860"/>
            <a:ext cx="1473800" cy="646331"/>
          </a:xfrm>
          <a:prstGeom prst="rect">
            <a:avLst/>
          </a:prstGeom>
        </p:spPr>
        <p:txBody>
          <a:bodyPr wrap="none">
            <a:spAutoFit/>
          </a:bodyPr>
          <a:lstStyle/>
          <a:p>
            <a:pPr lvl="0" algn="ctr">
              <a:spcBef>
                <a:spcPct val="0"/>
              </a:spcBef>
            </a:pPr>
            <a:r>
              <a:rPr lang="fr-FR" sz="2800" b="1" cap="small" dirty="0">
                <a:solidFill>
                  <a:srgbClr val="FFFFFF"/>
                </a:solidFill>
                <a:latin typeface="Calibri" panose="020F0502020204030204" pitchFamily="34" charset="0"/>
                <a:ea typeface="+mj-ea"/>
                <a:cs typeface="+mj-cs"/>
              </a:rPr>
              <a:t>Quand</a:t>
            </a:r>
            <a:r>
              <a:rPr lang="fr-FR" sz="3600" b="1" cap="small" dirty="0">
                <a:solidFill>
                  <a:srgbClr val="FFFFFF"/>
                </a:solidFill>
                <a:latin typeface="Calibri" panose="020F0502020204030204" pitchFamily="34" charset="0"/>
                <a:ea typeface="+mj-ea"/>
                <a:cs typeface="+mj-cs"/>
              </a:rPr>
              <a:t> ?</a:t>
            </a:r>
          </a:p>
        </p:txBody>
      </p:sp>
      <p:sp>
        <p:nvSpPr>
          <p:cNvPr id="2" name="Rectangle 1"/>
          <p:cNvSpPr/>
          <p:nvPr/>
        </p:nvSpPr>
        <p:spPr>
          <a:xfrm>
            <a:off x="463008" y="2575827"/>
            <a:ext cx="8272361" cy="3416320"/>
          </a:xfrm>
          <a:prstGeom prst="rect">
            <a:avLst/>
          </a:prstGeom>
        </p:spPr>
        <p:txBody>
          <a:bodyPr wrap="square">
            <a:spAutoFit/>
          </a:bodyPr>
          <a:lstStyle/>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Accueil du matin</a:t>
            </a:r>
          </a:p>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Temps de regroupement consacré aux activités ritualisées </a:t>
            </a:r>
          </a:p>
          <a:p>
            <a:pPr marL="274320" lvl="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A des moments clés de l’année : semaine des langues, journée européenne des langues, à l’occasion d’un projet particulier…</a:t>
            </a:r>
          </a:p>
          <a:p>
            <a:pPr marL="274320" indent="-274320">
              <a:lnSpc>
                <a:spcPct val="150000"/>
              </a:lnSpc>
              <a:buClr>
                <a:srgbClr val="00B0F0"/>
              </a:buClr>
              <a:buSzPct val="100000"/>
              <a:buFont typeface="Symbol" pitchFamily="18" charset="2"/>
              <a:buChar char=""/>
            </a:pPr>
            <a:r>
              <a:rPr lang="fr-FR" sz="2400" dirty="0">
                <a:solidFill>
                  <a:prstClr val="black"/>
                </a:solidFill>
                <a:latin typeface="Calibri" panose="020F0502020204030204" pitchFamily="34" charset="0"/>
              </a:rPr>
              <a:t>Temps de transition, activités de la vie quotidienne (passage aux toilettes, récréation, habillage…)</a:t>
            </a:r>
          </a:p>
        </p:txBody>
      </p:sp>
      <p:pic>
        <p:nvPicPr>
          <p:cNvPr id="614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38981" y="522017"/>
            <a:ext cx="1130992"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71600" y="435415"/>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35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1874235"/>
            <a:ext cx="2912426" cy="4832092"/>
          </a:xfrm>
          <a:prstGeom prst="rect">
            <a:avLst/>
          </a:prstGeom>
          <a:noFill/>
        </p:spPr>
        <p:txBody>
          <a:bodyPr wrap="square" rtlCol="0">
            <a:spAutoFit/>
          </a:bodyPr>
          <a:lstStyle/>
          <a:p>
            <a:r>
              <a:rPr lang="fr-FR" b="1" dirty="0"/>
              <a:t>The </a:t>
            </a:r>
            <a:r>
              <a:rPr lang="fr-FR" b="1" dirty="0" err="1"/>
              <a:t>tidy</a:t>
            </a:r>
            <a:r>
              <a:rPr lang="fr-FR" b="1" dirty="0"/>
              <a:t> up </a:t>
            </a:r>
            <a:r>
              <a:rPr lang="fr-FR" b="1" dirty="0" err="1"/>
              <a:t>song</a:t>
            </a:r>
            <a:r>
              <a:rPr lang="fr-FR" b="1" dirty="0"/>
              <a:t> </a:t>
            </a:r>
          </a:p>
          <a:p>
            <a:r>
              <a:rPr lang="fr-FR" sz="1600" dirty="0"/>
              <a:t>Le rangement</a:t>
            </a:r>
          </a:p>
          <a:p>
            <a:endParaRPr lang="fr-FR" sz="2000" b="1" dirty="0"/>
          </a:p>
          <a:p>
            <a:r>
              <a:rPr lang="fr-FR" dirty="0"/>
              <a:t>Clean up</a:t>
            </a:r>
          </a:p>
          <a:p>
            <a:r>
              <a:rPr lang="fr-FR" dirty="0"/>
              <a:t>Clean up </a:t>
            </a:r>
          </a:p>
          <a:p>
            <a:r>
              <a:rPr lang="fr-FR" dirty="0"/>
              <a:t>1,2,3</a:t>
            </a:r>
          </a:p>
          <a:p>
            <a:r>
              <a:rPr lang="fr-FR" dirty="0" err="1"/>
              <a:t>I’ll</a:t>
            </a:r>
            <a:r>
              <a:rPr lang="fr-FR" dirty="0"/>
              <a:t> help </a:t>
            </a:r>
            <a:r>
              <a:rPr lang="fr-FR" dirty="0" err="1"/>
              <a:t>you</a:t>
            </a:r>
            <a:r>
              <a:rPr lang="fr-FR" dirty="0"/>
              <a:t> if </a:t>
            </a:r>
            <a:r>
              <a:rPr lang="fr-FR" dirty="0" err="1"/>
              <a:t>you</a:t>
            </a:r>
            <a:r>
              <a:rPr lang="fr-FR" dirty="0"/>
              <a:t> help me</a:t>
            </a:r>
          </a:p>
          <a:p>
            <a:r>
              <a:rPr lang="fr-FR" dirty="0"/>
              <a:t>Clean up</a:t>
            </a:r>
          </a:p>
          <a:p>
            <a:r>
              <a:rPr lang="fr-FR" dirty="0"/>
              <a:t>Clean up </a:t>
            </a:r>
          </a:p>
          <a:p>
            <a:r>
              <a:rPr lang="fr-FR" dirty="0"/>
              <a:t>1,2,3</a:t>
            </a:r>
          </a:p>
          <a:p>
            <a:r>
              <a:rPr lang="fr-FR" dirty="0" err="1"/>
              <a:t>I’ll</a:t>
            </a:r>
            <a:r>
              <a:rPr lang="fr-FR" dirty="0"/>
              <a:t> help </a:t>
            </a:r>
            <a:r>
              <a:rPr lang="fr-FR" dirty="0" err="1"/>
              <a:t>you</a:t>
            </a:r>
            <a:r>
              <a:rPr lang="fr-FR" dirty="0"/>
              <a:t> if </a:t>
            </a:r>
            <a:r>
              <a:rPr lang="fr-FR" dirty="0" err="1"/>
              <a:t>you</a:t>
            </a:r>
            <a:r>
              <a:rPr lang="fr-FR" dirty="0"/>
              <a:t> help me</a:t>
            </a:r>
          </a:p>
          <a:p>
            <a:r>
              <a:rPr lang="fr-FR" dirty="0"/>
              <a:t>Clean up</a:t>
            </a:r>
          </a:p>
          <a:p>
            <a:r>
              <a:rPr lang="fr-FR" dirty="0"/>
              <a:t>Clean up </a:t>
            </a:r>
          </a:p>
          <a:p>
            <a:r>
              <a:rPr lang="fr-FR" dirty="0" err="1"/>
              <a:t>Everybody</a:t>
            </a:r>
            <a:r>
              <a:rPr lang="fr-FR" dirty="0"/>
              <a:t> </a:t>
            </a:r>
            <a:r>
              <a:rPr lang="fr-FR" dirty="0" err="1"/>
              <a:t>everywhere</a:t>
            </a:r>
            <a:endParaRPr lang="fr-FR" dirty="0"/>
          </a:p>
          <a:p>
            <a:r>
              <a:rPr lang="fr-FR" dirty="0"/>
              <a:t>Clean up</a:t>
            </a:r>
          </a:p>
          <a:p>
            <a:r>
              <a:rPr lang="fr-FR" dirty="0"/>
              <a:t>Clean up </a:t>
            </a:r>
          </a:p>
          <a:p>
            <a:r>
              <a:rPr lang="fr-FR" dirty="0" err="1"/>
              <a:t>Everybody</a:t>
            </a:r>
            <a:r>
              <a:rPr lang="fr-FR" dirty="0"/>
              <a:t> do the </a:t>
            </a:r>
            <a:r>
              <a:rPr lang="fr-FR" dirty="0" err="1"/>
              <a:t>share</a:t>
            </a:r>
            <a:endParaRPr lang="fr-FR" dirty="0"/>
          </a:p>
        </p:txBody>
      </p:sp>
      <p:sp>
        <p:nvSpPr>
          <p:cNvPr id="6" name="Rectangle 5"/>
          <p:cNvSpPr/>
          <p:nvPr/>
        </p:nvSpPr>
        <p:spPr>
          <a:xfrm>
            <a:off x="512110" y="836712"/>
            <a:ext cx="5511380" cy="461665"/>
          </a:xfrm>
          <a:prstGeom prst="rect">
            <a:avLst/>
          </a:prstGeom>
        </p:spPr>
        <p:txBody>
          <a:bodyPr wrap="square">
            <a:spAutoFit/>
          </a:bodyPr>
          <a:lstStyle/>
          <a:p>
            <a:pPr marL="342900" lvl="0" indent="-342900">
              <a:buFont typeface="Wingdings" panose="05000000000000000000" pitchFamily="2" charset="2"/>
              <a:buChar char="Ø"/>
            </a:pPr>
            <a:r>
              <a:rPr lang="fr-FR" sz="2400" b="1" dirty="0">
                <a:solidFill>
                  <a:schemeClr val="bg1"/>
                </a:solidFill>
                <a:latin typeface="Calibri" panose="020F0502020204030204" pitchFamily="34" charset="0"/>
              </a:rPr>
              <a:t>Chansons, comptines de transitions</a:t>
            </a:r>
          </a:p>
        </p:txBody>
      </p:sp>
      <p:sp>
        <p:nvSpPr>
          <p:cNvPr id="7" name="ZoneTexte 6"/>
          <p:cNvSpPr txBox="1"/>
          <p:nvPr/>
        </p:nvSpPr>
        <p:spPr>
          <a:xfrm>
            <a:off x="3267800" y="2720620"/>
            <a:ext cx="2880320" cy="3139321"/>
          </a:xfrm>
          <a:prstGeom prst="rect">
            <a:avLst/>
          </a:prstGeom>
          <a:noFill/>
        </p:spPr>
        <p:txBody>
          <a:bodyPr wrap="square" rtlCol="0">
            <a:spAutoFit/>
          </a:bodyPr>
          <a:lstStyle/>
          <a:p>
            <a:r>
              <a:rPr lang="fr-FR" b="1" dirty="0"/>
              <a:t>The </a:t>
            </a:r>
            <a:r>
              <a:rPr lang="fr-FR" b="1" dirty="0" err="1"/>
              <a:t>playtime</a:t>
            </a:r>
            <a:r>
              <a:rPr lang="fr-FR" b="1" dirty="0"/>
              <a:t> </a:t>
            </a:r>
            <a:r>
              <a:rPr lang="fr-FR" b="1" dirty="0" err="1"/>
              <a:t>song</a:t>
            </a:r>
            <a:endParaRPr lang="fr-FR" b="1" dirty="0"/>
          </a:p>
          <a:p>
            <a:r>
              <a:rPr lang="fr-FR" sz="1600" dirty="0"/>
              <a:t>Sortir en récréation</a:t>
            </a:r>
          </a:p>
          <a:p>
            <a:endParaRPr lang="fr-FR" b="1" dirty="0"/>
          </a:p>
          <a:p>
            <a:r>
              <a:rPr lang="fr-FR" dirty="0"/>
              <a:t>Play time</a:t>
            </a:r>
          </a:p>
          <a:p>
            <a:r>
              <a:rPr lang="fr-FR" dirty="0"/>
              <a:t>Play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a:p>
            <a:r>
              <a:rPr lang="fr-FR" dirty="0"/>
              <a:t>Play time</a:t>
            </a:r>
          </a:p>
          <a:p>
            <a:r>
              <a:rPr lang="fr-FR" dirty="0"/>
              <a:t>Play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p:txBody>
      </p:sp>
      <p:sp>
        <p:nvSpPr>
          <p:cNvPr id="8" name="ZoneTexte 7"/>
          <p:cNvSpPr txBox="1"/>
          <p:nvPr/>
        </p:nvSpPr>
        <p:spPr>
          <a:xfrm>
            <a:off x="6599086" y="2780928"/>
            <a:ext cx="2016224" cy="3662541"/>
          </a:xfrm>
          <a:prstGeom prst="rect">
            <a:avLst/>
          </a:prstGeom>
          <a:noFill/>
        </p:spPr>
        <p:txBody>
          <a:bodyPr wrap="square" rtlCol="0">
            <a:spAutoFit/>
          </a:bodyPr>
          <a:lstStyle/>
          <a:p>
            <a:r>
              <a:rPr lang="fr-FR" b="1" dirty="0"/>
              <a:t>Story time </a:t>
            </a:r>
            <a:r>
              <a:rPr lang="fr-FR" b="1" dirty="0" err="1"/>
              <a:t>song</a:t>
            </a:r>
            <a:endParaRPr lang="fr-FR" b="1" dirty="0"/>
          </a:p>
          <a:p>
            <a:r>
              <a:rPr lang="fr-FR" sz="1600" dirty="0"/>
              <a:t>L’heure de l’histoire</a:t>
            </a:r>
          </a:p>
          <a:p>
            <a:endParaRPr lang="fr-FR" dirty="0"/>
          </a:p>
          <a:p>
            <a:r>
              <a:rPr lang="fr-FR" dirty="0"/>
              <a:t>Story time</a:t>
            </a:r>
          </a:p>
          <a:p>
            <a:r>
              <a:rPr lang="fr-FR" dirty="0"/>
              <a:t>Story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a:p>
            <a:r>
              <a:rPr lang="fr-FR" dirty="0"/>
              <a:t>Story time</a:t>
            </a:r>
          </a:p>
          <a:p>
            <a:r>
              <a:rPr lang="fr-FR" dirty="0"/>
              <a:t>Story time</a:t>
            </a:r>
          </a:p>
          <a:p>
            <a:r>
              <a:rPr lang="fr-FR" dirty="0"/>
              <a:t>1,2,3</a:t>
            </a:r>
          </a:p>
          <a:p>
            <a:r>
              <a:rPr lang="fr-FR" dirty="0" err="1"/>
              <a:t>Find</a:t>
            </a:r>
            <a:r>
              <a:rPr lang="fr-FR" dirty="0"/>
              <a:t> a </a:t>
            </a:r>
            <a:r>
              <a:rPr lang="fr-FR" dirty="0" err="1"/>
              <a:t>friend</a:t>
            </a:r>
            <a:r>
              <a:rPr lang="fr-FR" dirty="0"/>
              <a:t> and </a:t>
            </a:r>
            <a:r>
              <a:rPr lang="fr-FR" dirty="0" err="1"/>
              <a:t>follow</a:t>
            </a:r>
            <a:r>
              <a:rPr lang="fr-FR" dirty="0"/>
              <a:t> me</a:t>
            </a:r>
          </a:p>
        </p:txBody>
      </p:sp>
      <p:pic>
        <p:nvPicPr>
          <p:cNvPr id="10" name="Clean u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tretch>
            <a:fillRect/>
          </a:stretch>
        </p:blipFill>
        <p:spPr>
          <a:xfrm>
            <a:off x="1780276" y="2276872"/>
            <a:ext cx="507999" cy="609600"/>
          </a:xfrm>
          <a:prstGeom prst="rect">
            <a:avLst/>
          </a:prstGeom>
        </p:spPr>
      </p:pic>
      <p:pic>
        <p:nvPicPr>
          <p:cNvPr id="11" name="Playtime so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tretch>
            <a:fillRect/>
          </a:stretch>
        </p:blipFill>
        <p:spPr>
          <a:xfrm>
            <a:off x="4618857" y="3284984"/>
            <a:ext cx="507999" cy="609600"/>
          </a:xfrm>
          <a:prstGeom prst="rect">
            <a:avLst/>
          </a:prstGeom>
        </p:spPr>
      </p:pic>
      <p:pic>
        <p:nvPicPr>
          <p:cNvPr id="14" name="Storytim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extLst>
              <a:ext uri="{28A0092B-C50C-407E-A947-70E740481C1C}">
                <a14:useLocalDpi xmlns:a14="http://schemas.microsoft.com/office/drawing/2010/main" val="0"/>
              </a:ext>
            </a:extLst>
          </a:blip>
          <a:stretch>
            <a:fillRect/>
          </a:stretch>
        </p:blipFill>
        <p:spPr>
          <a:xfrm>
            <a:off x="7956376" y="3429000"/>
            <a:ext cx="507999" cy="609600"/>
          </a:xfrm>
          <a:prstGeom prst="rect">
            <a:avLst/>
          </a:prstGeom>
        </p:spPr>
      </p:pic>
      <p:pic>
        <p:nvPicPr>
          <p:cNvPr id="9218" name="Picture 2"/>
          <p:cNvPicPr>
            <a:picLocks noChangeAspect="1" noChangeArrowheads="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577877">
            <a:off x="1990269" y="1645213"/>
            <a:ext cx="596011" cy="6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r="14467"/>
          <a:stretch/>
        </p:blipFill>
        <p:spPr bwMode="auto">
          <a:xfrm>
            <a:off x="4873003" y="2361476"/>
            <a:ext cx="864545" cy="90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298763" y="2553494"/>
            <a:ext cx="393706" cy="5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966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901"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478"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sp>
        <p:nvSpPr>
          <p:cNvPr id="4" name="Rectangle 3"/>
          <p:cNvSpPr/>
          <p:nvPr/>
        </p:nvSpPr>
        <p:spPr>
          <a:xfrm>
            <a:off x="5521729" y="1136933"/>
            <a:ext cx="1881605" cy="584775"/>
          </a:xfrm>
          <a:prstGeom prst="rect">
            <a:avLst/>
          </a:prstGeom>
        </p:spPr>
        <p:txBody>
          <a:bodyPr wrap="none">
            <a:spAutoFit/>
          </a:bodyPr>
          <a:lstStyle/>
          <a:p>
            <a:r>
              <a:rPr lang="fr-FR" sz="2400" b="1" cap="small" dirty="0">
                <a:solidFill>
                  <a:schemeClr val="bg1"/>
                </a:solidFill>
                <a:latin typeface="Calibri" panose="020F0502020204030204" pitchFamily="34" charset="0"/>
              </a:rPr>
              <a:t>COMMENT</a:t>
            </a:r>
            <a:r>
              <a:rPr lang="fr-FR" sz="3200" b="1" cap="small" dirty="0">
                <a:solidFill>
                  <a:schemeClr val="bg1"/>
                </a:solidFill>
                <a:latin typeface="Calibri" panose="020F0502020204030204" pitchFamily="34" charset="0"/>
              </a:rPr>
              <a:t> ?</a:t>
            </a:r>
            <a:endParaRPr lang="fr-FR" sz="3200" cap="small" dirty="0">
              <a:solidFill>
                <a:schemeClr val="bg1"/>
              </a:solidFill>
              <a:latin typeface="Calibri" panose="020F0502020204030204" pitchFamily="34" charset="0"/>
            </a:endParaRPr>
          </a:p>
        </p:txBody>
      </p:sp>
      <p:sp>
        <p:nvSpPr>
          <p:cNvPr id="9" name="Rectangle 8"/>
          <p:cNvSpPr/>
          <p:nvPr/>
        </p:nvSpPr>
        <p:spPr>
          <a:xfrm>
            <a:off x="155576" y="4048811"/>
            <a:ext cx="8707334" cy="2388346"/>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Recenser et utiliser les langues parlées dans l’école (enfants, parents, grands-parents, ATSEM, AVS, enseignants…. ) </a:t>
            </a: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Utiliser une mascotte voyageuse,  une marionnette </a:t>
            </a: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Mettre en place des rituels en langue étrangère</a:t>
            </a:r>
            <a:endParaRPr lang="fr-FR"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Mettre en place des évènements en langue étrangère: petit déjeuner</a:t>
            </a:r>
            <a:r>
              <a:rPr lang="fr-FR">
                <a:latin typeface="Calibri" panose="020F0502020204030204" pitchFamily="34" charset="0"/>
                <a:ea typeface="Calibri" panose="020F0502020204030204" pitchFamily="34" charset="0"/>
                <a:cs typeface="Times New Roman" panose="02020603050405020304" pitchFamily="18" charset="0"/>
              </a:rPr>
              <a:t>, goûter</a:t>
            </a:r>
            <a:r>
              <a:rPr lang="fr-FR" dirty="0">
                <a:latin typeface="Calibri" panose="020F0502020204030204" pitchFamily="34" charset="0"/>
                <a:ea typeface="Calibri" panose="020F0502020204030204" pitchFamily="34" charset="0"/>
                <a:cs typeface="Times New Roman" panose="02020603050405020304" pitchFamily="18" charset="0"/>
              </a:rPr>
              <a:t>, anniversaire… </a:t>
            </a:r>
          </a:p>
        </p:txBody>
      </p:sp>
      <p:sp>
        <p:nvSpPr>
          <p:cNvPr id="2" name="Rectangle 1"/>
          <p:cNvSpPr/>
          <p:nvPr/>
        </p:nvSpPr>
        <p:spPr>
          <a:xfrm>
            <a:off x="5949088" y="2839725"/>
            <a:ext cx="2442890" cy="769441"/>
          </a:xfrm>
          <a:prstGeom prst="rect">
            <a:avLst/>
          </a:prstGeom>
        </p:spPr>
        <p:txBody>
          <a:bodyPr wrap="square">
            <a:spAutoFit/>
          </a:bodyPr>
          <a:lstStyle/>
          <a:p>
            <a:pPr lvl="0">
              <a:spcBef>
                <a:spcPct val="20000"/>
              </a:spcBef>
              <a:buClr>
                <a:srgbClr val="00B0F0"/>
              </a:buClr>
              <a:buSzPct val="100000"/>
            </a:pPr>
            <a:r>
              <a:rPr lang="fr-FR" sz="1100" dirty="0">
                <a:solidFill>
                  <a:prstClr val="black"/>
                </a:solidFill>
                <a:latin typeface="Calibri" panose="020F0502020204030204" pitchFamily="34" charset="0"/>
                <a:hlinkClick r:id="rId2"/>
              </a:rPr>
              <a:t>http://bilem.ac-besancon.fr/faire-classe/leveil-aux-langues/</a:t>
            </a:r>
            <a:r>
              <a:rPr lang="fr-FR" sz="1100" dirty="0">
                <a:solidFill>
                  <a:prstClr val="black"/>
                </a:solidFill>
                <a:latin typeface="Calibri" panose="020F0502020204030204" pitchFamily="34" charset="0"/>
              </a:rPr>
              <a:t> 5 vidéos (intérêt 3’32, MS/GS 4’44, TPS PS  2’57,  quelles langues  1’52, accueil  2’15)</a:t>
            </a:r>
          </a:p>
        </p:txBody>
      </p:sp>
      <p:sp>
        <p:nvSpPr>
          <p:cNvPr id="10" name="Rectangle 9"/>
          <p:cNvSpPr/>
          <p:nvPr/>
        </p:nvSpPr>
        <p:spPr>
          <a:xfrm>
            <a:off x="2267744" y="2839725"/>
            <a:ext cx="2304256" cy="938719"/>
          </a:xfrm>
          <a:prstGeom prst="rect">
            <a:avLst/>
          </a:prstGeom>
        </p:spPr>
        <p:txBody>
          <a:bodyPr wrap="square">
            <a:spAutoFit/>
          </a:bodyPr>
          <a:lstStyle/>
          <a:p>
            <a:pPr lvl="0">
              <a:spcBef>
                <a:spcPct val="20000"/>
              </a:spcBef>
              <a:buClr>
                <a:srgbClr val="00B0F0"/>
              </a:buClr>
              <a:buSzPct val="100000"/>
            </a:pPr>
            <a:r>
              <a:rPr lang="fr-FR" sz="1100" dirty="0">
                <a:solidFill>
                  <a:prstClr val="black"/>
                </a:solidFill>
                <a:latin typeface="Calibri" panose="020F0502020204030204" pitchFamily="34" charset="0"/>
                <a:hlinkClick r:id="rId3"/>
              </a:rPr>
              <a:t>http://www.elodil.umontreal.ca/videos/presentation/video/eveil-aux-langues-et-developpement-de-loral-a/</a:t>
            </a:r>
            <a:r>
              <a:rPr lang="fr-FR" sz="1100" dirty="0">
                <a:solidFill>
                  <a:prstClr val="black"/>
                </a:solidFill>
                <a:latin typeface="Calibri" panose="020F0502020204030204" pitchFamily="34" charset="0"/>
              </a:rPr>
              <a:t>  16’52 (exemples d’activités et témoignages)</a:t>
            </a:r>
          </a:p>
        </p:txBody>
      </p:sp>
      <p:sp>
        <p:nvSpPr>
          <p:cNvPr id="3" name="Rectangle 2">
            <a:hlinkClick r:id="rId4"/>
          </p:cNvPr>
          <p:cNvSpPr/>
          <p:nvPr/>
        </p:nvSpPr>
        <p:spPr>
          <a:xfrm>
            <a:off x="367300" y="2829522"/>
            <a:ext cx="1400140" cy="600164"/>
          </a:xfrm>
          <a:prstGeom prst="rect">
            <a:avLst/>
          </a:prstGeom>
        </p:spPr>
        <p:txBody>
          <a:bodyPr wrap="square">
            <a:spAutoFit/>
          </a:bodyPr>
          <a:lstStyle/>
          <a:p>
            <a:r>
              <a:rPr lang="fr-FR" sz="1100" dirty="0">
                <a:hlinkClick r:id="rId4"/>
              </a:rPr>
              <a:t>https://www.dailymotion.com/video/x45u80y</a:t>
            </a:r>
            <a:r>
              <a:rPr lang="fr-FR" sz="1100" dirty="0"/>
              <a:t>  5’28</a:t>
            </a:r>
          </a:p>
        </p:txBody>
      </p:sp>
      <p:pic>
        <p:nvPicPr>
          <p:cNvPr id="5126" name="Picture 6">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2489" y="2060848"/>
            <a:ext cx="539348" cy="74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48055" y="4653136"/>
            <a:ext cx="3644957" cy="587853"/>
          </a:xfrm>
          <a:prstGeom prst="rect">
            <a:avLst/>
          </a:prstGeom>
          <a:solidFill>
            <a:schemeClr val="accent1">
              <a:lumMod val="20000"/>
              <a:lumOff val="80000"/>
            </a:schemeClr>
          </a:solidFill>
        </p:spPr>
        <p:txBody>
          <a:bodyPr wrap="square">
            <a:spAutoFit/>
          </a:bodyPr>
          <a:lstStyle/>
          <a:p>
            <a:pPr lvl="0">
              <a:lnSpc>
                <a:spcPct val="115000"/>
              </a:lnSpc>
              <a:spcAft>
                <a:spcPts val="1000"/>
              </a:spcAft>
            </a:pP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6"/>
              </a:rPr>
              <a:t>http://eole.irdp.ch/activites_eole/le_papagei.pdf</a:t>
            </a: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(fiches séances avec marionnettes </a:t>
            </a:r>
            <a:r>
              <a:rPr lang="fr-FR"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papagei</a:t>
            </a: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5"/>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71600" y="423761"/>
            <a:ext cx="1296144" cy="129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2" descr="https://cdn.pixabay.com/photo/2016/04/30/22/46/video-1364122_960_72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7" name="Picture 3">
            <a:hlinkClick r:id="rId4"/>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93255" y="2060848"/>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a:hlinkClick r:id="rId2"/>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137112" y="2839932"/>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hlinkClick r:id="rId3"/>
          </p:cNvPr>
          <p:cNvPicPr>
            <a:picLocks noChangeAspect="1" noChangeArrowheads="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771800" y="2063861"/>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94570" y="6100447"/>
            <a:ext cx="2418556" cy="461665"/>
          </a:xfrm>
          <a:prstGeom prst="rect">
            <a:avLst/>
          </a:prstGeom>
          <a:solidFill>
            <a:schemeClr val="accent1">
              <a:lumMod val="40000"/>
              <a:lumOff val="60000"/>
            </a:schemeClr>
          </a:solidFill>
        </p:spPr>
        <p:txBody>
          <a:bodyPr wrap="square">
            <a:spAutoFit/>
          </a:bodyPr>
          <a:lstStyle/>
          <a:p>
            <a:r>
              <a:rPr lang="fr-FR" sz="1200" dirty="0">
                <a:solidFill>
                  <a:prstClr val="black"/>
                </a:solidFill>
                <a:hlinkClick r:id="rId9"/>
              </a:rPr>
              <a:t>http://ww2.ac-poitiers.fr/dsden16-pedagogie/spip.php?article970</a:t>
            </a:r>
            <a:endParaRPr lang="fr-FR" sz="1200" dirty="0"/>
          </a:p>
        </p:txBody>
      </p:sp>
    </p:spTree>
    <p:extLst>
      <p:ext uri="{BB962C8B-B14F-4D97-AF65-F5344CB8AC3E}">
        <p14:creationId xmlns:p14="http://schemas.microsoft.com/office/powerpoint/2010/main" val="260778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847576" y="1102659"/>
            <a:ext cx="3873750" cy="2458482"/>
          </a:xfrm>
          <a:prstGeom prst="ellipse">
            <a:avLst/>
          </a:prstGeom>
          <a:solidFill>
            <a:srgbClr val="70E505"/>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jouant</a:t>
            </a:r>
          </a:p>
          <a:p>
            <a:pPr marL="173038" indent="-173038">
              <a:buFont typeface="Arial" panose="020B0604020202020204" pitchFamily="34" charset="0"/>
              <a:buChar char="•"/>
            </a:pPr>
            <a:r>
              <a:rPr lang="fr-FR" dirty="0"/>
              <a:t>Jeux de doigts</a:t>
            </a:r>
          </a:p>
          <a:p>
            <a:pPr marL="173038" indent="-173038">
              <a:buFont typeface="Arial" panose="020B0604020202020204" pitchFamily="34" charset="0"/>
              <a:buChar char="•"/>
            </a:pPr>
            <a:r>
              <a:rPr lang="fr-FR" dirty="0"/>
              <a:t>Jeux de cour </a:t>
            </a:r>
          </a:p>
          <a:p>
            <a:pPr marL="173038" indent="-173038">
              <a:buFont typeface="Arial" panose="020B0604020202020204" pitchFamily="34" charset="0"/>
              <a:buChar char="•"/>
            </a:pPr>
            <a:r>
              <a:rPr lang="fr-FR" dirty="0"/>
              <a:t>Jeux de rondes</a:t>
            </a:r>
          </a:p>
          <a:p>
            <a:pPr marL="173038" indent="-173038">
              <a:buFont typeface="Arial" panose="020B0604020202020204" pitchFamily="34" charset="0"/>
              <a:buChar char="•"/>
            </a:pPr>
            <a:r>
              <a:rPr lang="fr-FR" dirty="0"/>
              <a:t>Jeux sociaux traditionnels connus</a:t>
            </a:r>
          </a:p>
        </p:txBody>
      </p:sp>
      <p:sp>
        <p:nvSpPr>
          <p:cNvPr id="5" name="Ellipse 4"/>
          <p:cNvSpPr/>
          <p:nvPr/>
        </p:nvSpPr>
        <p:spPr>
          <a:xfrm>
            <a:off x="323528" y="3789041"/>
            <a:ext cx="4011358" cy="2439332"/>
          </a:xfrm>
          <a:prstGeom prst="ellipse">
            <a:avLst/>
          </a:prstGeom>
          <a:solidFill>
            <a:schemeClr val="accent4">
              <a:lumMod val="60000"/>
              <a:lumOff val="4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s’exerçant</a:t>
            </a:r>
          </a:p>
          <a:p>
            <a:pPr marL="95250" indent="-95250">
              <a:buFont typeface="Arial" panose="020B0604020202020204" pitchFamily="34" charset="0"/>
              <a:buChar char="•"/>
            </a:pPr>
            <a:r>
              <a:rPr lang="fr-FR" dirty="0"/>
              <a:t>Sentir ses cordes vocales, l’air expulsé, le son dans sa gorge…</a:t>
            </a:r>
          </a:p>
          <a:p>
            <a:pPr marL="95250" indent="-95250">
              <a:buFont typeface="Arial" panose="020B0604020202020204" pitchFamily="34" charset="0"/>
              <a:buChar char="•"/>
            </a:pPr>
            <a:r>
              <a:rPr lang="fr-FR" dirty="0"/>
              <a:t> Associer le dire et le faire</a:t>
            </a:r>
          </a:p>
          <a:p>
            <a:pPr algn="ctr"/>
            <a:endParaRPr lang="fr-FR" dirty="0"/>
          </a:p>
        </p:txBody>
      </p:sp>
      <p:sp>
        <p:nvSpPr>
          <p:cNvPr id="6" name="Ellipse 5"/>
          <p:cNvSpPr/>
          <p:nvPr/>
        </p:nvSpPr>
        <p:spPr>
          <a:xfrm>
            <a:off x="323528" y="1166820"/>
            <a:ext cx="3888432" cy="2330161"/>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mémorisant et en se remémorant</a:t>
            </a:r>
          </a:p>
          <a:p>
            <a:pPr marL="285750" indent="-285750">
              <a:buFont typeface="Arial" panose="020B0604020202020204" pitchFamily="34" charset="0"/>
              <a:buChar char="•"/>
            </a:pPr>
            <a:r>
              <a:rPr lang="fr-FR" dirty="0"/>
              <a:t>Boites à histoires</a:t>
            </a:r>
          </a:p>
          <a:p>
            <a:pPr marL="285750" indent="-285750">
              <a:buFont typeface="Arial" panose="020B0604020202020204" pitchFamily="34" charset="0"/>
              <a:buChar char="•"/>
            </a:pPr>
            <a:r>
              <a:rPr lang="fr-FR" dirty="0"/>
              <a:t>Comptines</a:t>
            </a:r>
          </a:p>
          <a:p>
            <a:pPr marL="285750" indent="-285750">
              <a:buFont typeface="Arial" panose="020B0604020202020204" pitchFamily="34" charset="0"/>
              <a:buChar char="•"/>
            </a:pPr>
            <a:r>
              <a:rPr lang="fr-FR" dirty="0"/>
              <a:t>Chants</a:t>
            </a:r>
          </a:p>
        </p:txBody>
      </p:sp>
      <p:sp>
        <p:nvSpPr>
          <p:cNvPr id="7" name="Ellipse 6"/>
          <p:cNvSpPr/>
          <p:nvPr/>
        </p:nvSpPr>
        <p:spPr>
          <a:xfrm>
            <a:off x="4977248" y="3814375"/>
            <a:ext cx="3483183" cy="2224366"/>
          </a:xfrm>
          <a:prstGeom prst="ellipse">
            <a:avLst/>
          </a:prstGeom>
          <a:solidFill>
            <a:schemeClr val="accent2">
              <a:lumMod val="60000"/>
              <a:lumOff val="40000"/>
            </a:schemeClr>
          </a:solid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Apprendre en réfléchissant</a:t>
            </a:r>
          </a:p>
          <a:p>
            <a:pPr marL="285750" indent="-285750">
              <a:buFont typeface="Arial" panose="020B0604020202020204" pitchFamily="34" charset="0"/>
              <a:buChar char="•"/>
            </a:pPr>
            <a:r>
              <a:rPr lang="fr-FR" dirty="0"/>
              <a:t>Jeux phoniques</a:t>
            </a:r>
          </a:p>
        </p:txBody>
      </p:sp>
      <p:sp>
        <p:nvSpPr>
          <p:cNvPr id="2" name="Flèche angle droit à deux pointes 1"/>
          <p:cNvSpPr/>
          <p:nvPr/>
        </p:nvSpPr>
        <p:spPr>
          <a:xfrm rot="19125183">
            <a:off x="3521481" y="3037118"/>
            <a:ext cx="1062073" cy="1064924"/>
          </a:xfrm>
          <a:prstGeom prst="leftUpArrow">
            <a:avLst>
              <a:gd name="adj1" fmla="val 108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angle droit à deux pointes 9"/>
          <p:cNvSpPr/>
          <p:nvPr/>
        </p:nvSpPr>
        <p:spPr>
          <a:xfrm rot="8040157">
            <a:off x="4441456" y="3034196"/>
            <a:ext cx="1071587" cy="1115744"/>
          </a:xfrm>
          <a:prstGeom prst="leftUpArrow">
            <a:avLst>
              <a:gd name="adj1" fmla="val 108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300192" y="6331280"/>
            <a:ext cx="2592288" cy="369332"/>
          </a:xfrm>
          <a:prstGeom prst="rect">
            <a:avLst/>
          </a:prstGeom>
          <a:noFill/>
        </p:spPr>
        <p:txBody>
          <a:bodyPr wrap="square" rtlCol="0">
            <a:spAutoFit/>
          </a:bodyPr>
          <a:lstStyle/>
          <a:p>
            <a:r>
              <a:rPr lang="fr-FR" dirty="0"/>
              <a:t>GT Langues vivantes 78</a:t>
            </a:r>
          </a:p>
        </p:txBody>
      </p:sp>
      <p:sp>
        <p:nvSpPr>
          <p:cNvPr id="12" name="Rectangle 11"/>
          <p:cNvSpPr/>
          <p:nvPr/>
        </p:nvSpPr>
        <p:spPr>
          <a:xfrm>
            <a:off x="1929559" y="506446"/>
            <a:ext cx="5331781" cy="523220"/>
          </a:xfrm>
          <a:prstGeom prst="rect">
            <a:avLst/>
          </a:prstGeom>
        </p:spPr>
        <p:txBody>
          <a:bodyPr wrap="none">
            <a:spAutoFit/>
          </a:bodyPr>
          <a:lstStyle/>
          <a:p>
            <a:r>
              <a:rPr lang="fr-FR" sz="2800" b="1" cap="small" dirty="0">
                <a:solidFill>
                  <a:schemeClr val="bg1"/>
                </a:solidFill>
                <a:latin typeface="Calibri" panose="020F0502020204030204" pitchFamily="34" charset="0"/>
              </a:rPr>
              <a:t>QUELQUES ACTIVITES POSSIBLES…</a:t>
            </a:r>
            <a:endParaRPr lang="fr-FR" sz="2800" cap="small" dirty="0">
              <a:solidFill>
                <a:schemeClr val="bg1"/>
              </a:solidFill>
              <a:latin typeface="Calibri" panose="020F0502020204030204" pitchFamily="34" charset="0"/>
            </a:endParaRPr>
          </a:p>
        </p:txBody>
      </p:sp>
      <p:pic>
        <p:nvPicPr>
          <p:cNvPr id="14" name="Picture 5"/>
          <p:cNvPicPr>
            <a:picLocks noChangeAspect="1" noChangeArrowheads="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163205" y="3252619"/>
            <a:ext cx="677955" cy="67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28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4942680" y="548680"/>
            <a:ext cx="3362860" cy="136859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se remémorant</a:t>
            </a:r>
          </a:p>
          <a:p>
            <a:pPr algn="ctr"/>
            <a:r>
              <a:rPr lang="fr-FR" sz="2000" dirty="0"/>
              <a:t>-Boites à histoires</a:t>
            </a:r>
          </a:p>
        </p:txBody>
      </p:sp>
      <p:sp>
        <p:nvSpPr>
          <p:cNvPr id="19" name="Rectangle 18"/>
          <p:cNvSpPr/>
          <p:nvPr/>
        </p:nvSpPr>
        <p:spPr>
          <a:xfrm>
            <a:off x="294810" y="3683305"/>
            <a:ext cx="3773134" cy="676339"/>
          </a:xfrm>
          <a:prstGeom prst="rect">
            <a:avLst/>
          </a:prstGeom>
        </p:spPr>
        <p:txBody>
          <a:bodyPr wrap="square">
            <a:spAutoFit/>
          </a:bodyPr>
          <a:lstStyle/>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hlinkClick r:id="rId3"/>
              </a:rPr>
              <a:t>https://eduscol.education.fr/pid31440/favoriser-l%20ouverture-aux-autres-cultures-et-la-dimension-internationale.html?mode_player=1&amp;video=360013</a:t>
            </a:r>
            <a:r>
              <a:rPr lang="fr-FR" sz="1100" dirty="0">
                <a:latin typeface="Calibri" panose="020F0502020204030204" pitchFamily="34" charset="0"/>
                <a:ea typeface="Calibri" panose="020F0502020204030204" pitchFamily="34" charset="0"/>
                <a:cs typeface="Times New Roman" panose="02020603050405020304" pitchFamily="18" charset="0"/>
              </a:rPr>
              <a:t> 6’58</a:t>
            </a:r>
          </a:p>
        </p:txBody>
      </p:sp>
      <p:pic>
        <p:nvPicPr>
          <p:cNvPr id="1033" name="Picture 9">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48300" y="2852936"/>
            <a:ext cx="2698286" cy="180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48300" y="4657859"/>
            <a:ext cx="2752106" cy="481670"/>
          </a:xfrm>
          <a:prstGeom prst="rect">
            <a:avLst/>
          </a:prstGeom>
        </p:spPr>
        <p:txBody>
          <a:bodyPr wrap="square">
            <a:spAutoFit/>
          </a:bodyPr>
          <a:lstStyle/>
          <a:p>
            <a:pPr lvl="0">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https://www.dulala.fr/boite-a-histoires-dulala/</a:t>
            </a: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4’54</a:t>
            </a:r>
          </a:p>
        </p:txBody>
      </p:sp>
      <p:sp>
        <p:nvSpPr>
          <p:cNvPr id="2" name="Rectangle 1"/>
          <p:cNvSpPr/>
          <p:nvPr/>
        </p:nvSpPr>
        <p:spPr>
          <a:xfrm>
            <a:off x="222802" y="548680"/>
            <a:ext cx="5069278" cy="941796"/>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comprendre une histoire connue en langue étrangère</a:t>
            </a:r>
          </a:p>
        </p:txBody>
      </p:sp>
      <p:sp>
        <p:nvSpPr>
          <p:cNvPr id="10" name="Rectangle 9"/>
          <p:cNvSpPr/>
          <p:nvPr/>
        </p:nvSpPr>
        <p:spPr>
          <a:xfrm>
            <a:off x="294810" y="4492169"/>
            <a:ext cx="5357310" cy="2031325"/>
          </a:xfrm>
          <a:prstGeom prst="rect">
            <a:avLst/>
          </a:prstGeom>
        </p:spPr>
        <p:txBody>
          <a:bodyPr wrap="square">
            <a:spAutoFit/>
          </a:bodyPr>
          <a:lstStyle/>
          <a:p>
            <a:r>
              <a:rPr lang="fr-FR" sz="1400" b="1" dirty="0"/>
              <a:t>Choix des contes</a:t>
            </a:r>
            <a:endParaRPr lang="fr-FR" sz="1400" dirty="0"/>
          </a:p>
          <a:p>
            <a:r>
              <a:rPr lang="fr-FR" sz="1400" dirty="0"/>
              <a:t>– </a:t>
            </a:r>
            <a:r>
              <a:rPr lang="fr-FR" sz="1400" u="sng" dirty="0"/>
              <a:t>Contes de randonnée </a:t>
            </a:r>
            <a:r>
              <a:rPr lang="fr-FR" sz="1400" dirty="0"/>
              <a:t>pas  trop longs, avec des  animaux le plus souvent, et toujours avec des motifs répétés  de type comptine (« Vite, vite, dans la moufle, il se camoufle et il s’emmitoufle ») permettant une mémorisation;</a:t>
            </a:r>
            <a:br>
              <a:rPr lang="fr-FR" sz="1400" dirty="0"/>
            </a:br>
            <a:r>
              <a:rPr lang="fr-FR" sz="1400" dirty="0"/>
              <a:t>– </a:t>
            </a:r>
            <a:r>
              <a:rPr lang="fr-FR" sz="1400" u="sng" dirty="0"/>
              <a:t>Contes  traditionnels  </a:t>
            </a:r>
            <a:r>
              <a:rPr lang="fr-FR" sz="1400" dirty="0"/>
              <a:t>utilisés en maternelle (le petit bonhomme de pain d’épices, Boucle d’Or et les 3 ours, Roule galette, ….);</a:t>
            </a:r>
            <a:br>
              <a:rPr lang="fr-FR" sz="1400" dirty="0"/>
            </a:br>
            <a:r>
              <a:rPr lang="fr-FR" sz="1400" dirty="0"/>
              <a:t>– </a:t>
            </a:r>
            <a:r>
              <a:rPr lang="fr-FR" sz="1400" u="sng" dirty="0"/>
              <a:t>Albums pour enfants à structure répétitive  </a:t>
            </a:r>
            <a:r>
              <a:rPr lang="fr-FR" sz="1400" dirty="0"/>
              <a:t>(raconte r l’histoire mais sans jamais utiliser l’album).</a:t>
            </a:r>
          </a:p>
        </p:txBody>
      </p:sp>
      <p:sp>
        <p:nvSpPr>
          <p:cNvPr id="12" name="ZoneTexte 11"/>
          <p:cNvSpPr txBox="1"/>
          <p:nvPr/>
        </p:nvSpPr>
        <p:spPr>
          <a:xfrm>
            <a:off x="6495311" y="6356353"/>
            <a:ext cx="2592288" cy="369332"/>
          </a:xfrm>
          <a:prstGeom prst="rect">
            <a:avLst/>
          </a:prstGeom>
          <a:noFill/>
        </p:spPr>
        <p:txBody>
          <a:bodyPr wrap="square" rtlCol="0">
            <a:spAutoFit/>
          </a:bodyPr>
          <a:lstStyle/>
          <a:p>
            <a:r>
              <a:rPr lang="fr-FR" dirty="0"/>
              <a:t>GT Langues vivantes 78</a:t>
            </a:r>
          </a:p>
        </p:txBody>
      </p:sp>
      <p:pic>
        <p:nvPicPr>
          <p:cNvPr id="13" name="Picture 3">
            <a:hlinkClick r:id="rId3"/>
          </p:cNvPr>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392136" y="2887487"/>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hlinkClick r:id="rId3"/>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81677" y="3467394"/>
            <a:ext cx="390153" cy="13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164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Personnalisé 3">
      <a:dk1>
        <a:sysClr val="windowText" lastClr="000000"/>
      </a:dk1>
      <a:lt1>
        <a:sysClr val="window" lastClr="FFFFFF"/>
      </a:lt1>
      <a:dk2>
        <a:srgbClr val="575F6D"/>
      </a:dk2>
      <a:lt2>
        <a:srgbClr val="FFF39D"/>
      </a:lt2>
      <a:accent1>
        <a:srgbClr val="00B0F0"/>
      </a:accent1>
      <a:accent2>
        <a:srgbClr val="7598D9"/>
      </a:accent2>
      <a:accent3>
        <a:srgbClr val="B32C16"/>
      </a:accent3>
      <a:accent4>
        <a:srgbClr val="FF6600"/>
      </a:accent4>
      <a:accent5>
        <a:srgbClr val="AEBAD5"/>
      </a:accent5>
      <a:accent6>
        <a:srgbClr val="777C84"/>
      </a:accent6>
      <a:hlink>
        <a:srgbClr val="D2611C"/>
      </a:hlink>
      <a:folHlink>
        <a:srgbClr val="3B435B"/>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3650</TotalTime>
  <Words>5411</Words>
  <Application>Microsoft Office PowerPoint</Application>
  <PresentationFormat>Affichage à l'écran (4:3)</PresentationFormat>
  <Paragraphs>647</Paragraphs>
  <Slides>42</Slides>
  <Notes>3</Notes>
  <HiddenSlides>0</HiddenSlides>
  <MMClips>8</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9" baseType="lpstr">
      <vt:lpstr>Aparajita</vt:lpstr>
      <vt:lpstr>Arial</vt:lpstr>
      <vt:lpstr>Arial Black</vt:lpstr>
      <vt:lpstr>Arial Narrow</vt:lpstr>
      <vt:lpstr>Berlin Sans FB Demi</vt:lpstr>
      <vt:lpstr>Calibri</vt:lpstr>
      <vt:lpstr>Calibri,Italic</vt:lpstr>
      <vt:lpstr>Candara</vt:lpstr>
      <vt:lpstr>Cooper Black</vt:lpstr>
      <vt:lpstr>Gloucester MT Extra Condensed</vt:lpstr>
      <vt:lpstr>Roboto</vt:lpstr>
      <vt:lpstr>Symbol</vt:lpstr>
      <vt:lpstr>Times New Roman</vt:lpstr>
      <vt:lpstr>Wingdings</vt:lpstr>
      <vt:lpstr>Wingdings 3</vt:lpstr>
      <vt:lpstr>Vagues</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DSI-Rectorat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EVEIL A LA DIVERSITE LINGUISTIQUE</dc:title>
  <dc:creator>Claire PERDRIEL</dc:creator>
  <cp:lastModifiedBy>David Bethenod</cp:lastModifiedBy>
  <cp:revision>317</cp:revision>
  <cp:lastPrinted>2023-06-29T13:36:36Z</cp:lastPrinted>
  <dcterms:created xsi:type="dcterms:W3CDTF">2017-04-10T12:34:28Z</dcterms:created>
  <dcterms:modified xsi:type="dcterms:W3CDTF">2023-09-26T12:16:13Z</dcterms:modified>
</cp:coreProperties>
</file>